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234.jpg" ContentType="image/jp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4" r:id="rId3"/>
    <p:sldMasterId id="2147483685" r:id="rId4"/>
    <p:sldMasterId id="2147483688" r:id="rId5"/>
    <p:sldMasterId id="2147483692" r:id="rId6"/>
    <p:sldMasterId id="2147483694" r:id="rId7"/>
    <p:sldMasterId id="2147483696" r:id="rId8"/>
    <p:sldMasterId id="2147483710" r:id="rId9"/>
    <p:sldMasterId id="2147483717" r:id="rId10"/>
  </p:sldMasterIdLst>
  <p:notesMasterIdLst>
    <p:notesMasterId r:id="rId94"/>
  </p:notesMasterIdLst>
  <p:sldIdLst>
    <p:sldId id="265" r:id="rId11"/>
    <p:sldId id="266" r:id="rId12"/>
    <p:sldId id="2147482573" r:id="rId13"/>
    <p:sldId id="267" r:id="rId14"/>
    <p:sldId id="25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329" r:id="rId27"/>
    <p:sldId id="281" r:id="rId28"/>
    <p:sldId id="313" r:id="rId29"/>
    <p:sldId id="314" r:id="rId30"/>
    <p:sldId id="259" r:id="rId31"/>
    <p:sldId id="326" r:id="rId32"/>
    <p:sldId id="323" r:id="rId33"/>
    <p:sldId id="321" r:id="rId34"/>
    <p:sldId id="327" r:id="rId35"/>
    <p:sldId id="328" r:id="rId36"/>
    <p:sldId id="330" r:id="rId37"/>
    <p:sldId id="263" r:id="rId38"/>
    <p:sldId id="331" r:id="rId39"/>
    <p:sldId id="332" r:id="rId40"/>
    <p:sldId id="333" r:id="rId41"/>
    <p:sldId id="334" r:id="rId42"/>
    <p:sldId id="278" r:id="rId43"/>
    <p:sldId id="335" r:id="rId44"/>
    <p:sldId id="280" r:id="rId45"/>
    <p:sldId id="336" r:id="rId46"/>
    <p:sldId id="282" r:id="rId47"/>
    <p:sldId id="284" r:id="rId48"/>
    <p:sldId id="337" r:id="rId49"/>
    <p:sldId id="2147482560" r:id="rId50"/>
    <p:sldId id="27636" r:id="rId51"/>
    <p:sldId id="2147482494" r:id="rId52"/>
    <p:sldId id="27721" r:id="rId53"/>
    <p:sldId id="2147482496" r:id="rId54"/>
    <p:sldId id="2147482490" r:id="rId55"/>
    <p:sldId id="2147482524" r:id="rId56"/>
    <p:sldId id="2147482526" r:id="rId57"/>
    <p:sldId id="2147482500" r:id="rId58"/>
    <p:sldId id="27715" r:id="rId59"/>
    <p:sldId id="2147482561" r:id="rId60"/>
    <p:sldId id="2147482502" r:id="rId61"/>
    <p:sldId id="2147482504" r:id="rId62"/>
    <p:sldId id="2147482562" r:id="rId63"/>
    <p:sldId id="2147482507" r:id="rId64"/>
    <p:sldId id="2147482563" r:id="rId65"/>
    <p:sldId id="2147482564" r:id="rId66"/>
    <p:sldId id="2908" r:id="rId67"/>
    <p:sldId id="2913" r:id="rId68"/>
    <p:sldId id="2916" r:id="rId69"/>
    <p:sldId id="4253" r:id="rId70"/>
    <p:sldId id="2917" r:id="rId71"/>
    <p:sldId id="2147482565" r:id="rId72"/>
    <p:sldId id="2922" r:id="rId73"/>
    <p:sldId id="2931" r:id="rId74"/>
    <p:sldId id="2147482566" r:id="rId75"/>
    <p:sldId id="287" r:id="rId76"/>
    <p:sldId id="2932" r:id="rId77"/>
    <p:sldId id="296" r:id="rId78"/>
    <p:sldId id="297" r:id="rId79"/>
    <p:sldId id="292" r:id="rId80"/>
    <p:sldId id="2925" r:id="rId81"/>
    <p:sldId id="2147482567" r:id="rId82"/>
    <p:sldId id="2147482568" r:id="rId83"/>
    <p:sldId id="299" r:id="rId84"/>
    <p:sldId id="289" r:id="rId85"/>
    <p:sldId id="4316" r:id="rId86"/>
    <p:sldId id="2147482569" r:id="rId87"/>
    <p:sldId id="291" r:id="rId88"/>
    <p:sldId id="264" r:id="rId89"/>
    <p:sldId id="2147482570" r:id="rId90"/>
    <p:sldId id="2147482571" r:id="rId91"/>
    <p:sldId id="2147482572" r:id="rId92"/>
    <p:sldId id="298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489" autoAdjust="0"/>
  </p:normalViewPr>
  <p:slideViewPr>
    <p:cSldViewPr snapToGrid="0" snapToObjects="1">
      <p:cViewPr varScale="1">
        <p:scale>
          <a:sx n="54" d="100"/>
          <a:sy n="54" d="100"/>
        </p:scale>
        <p:origin x="82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presProps" Target="presProps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obilsewi.sharepoint.com/sites/FlexRideMilwaukee/Shared%20Documents/Program%20Data/FlexData%202022%20to%20pres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ilw00\pmwork\JOBS\88067%20MobiliSE%20Program%20Management\Techprod\2_Communication%20and%20Outreach\3_FlexRide%20Tracking\2_Ridership%20Trackers\Top%20Employer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Monthly Ridership Growth</a:t>
            </a:r>
          </a:p>
        </c:rich>
      </c:tx>
      <c:layout>
        <c:manualLayout>
          <c:xMode val="edge"/>
          <c:yMode val="edge"/>
          <c:x val="0.32662401115944423"/>
          <c:y val="3.36787564766839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'Rides by Zone'!$I$58:$I$96</c:f>
              <c:strCache>
                <c:ptCount val="39"/>
                <c:pt idx="0">
                  <c:v>February 2022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  <c:pt idx="7">
                  <c:v>September</c:v>
                </c:pt>
                <c:pt idx="8">
                  <c:v>October</c:v>
                </c:pt>
                <c:pt idx="9">
                  <c:v>November</c:v>
                </c:pt>
                <c:pt idx="10">
                  <c:v>December</c:v>
                </c:pt>
                <c:pt idx="11">
                  <c:v>January</c:v>
                </c:pt>
                <c:pt idx="12">
                  <c:v>February</c:v>
                </c:pt>
                <c:pt idx="13">
                  <c:v>March</c:v>
                </c:pt>
                <c:pt idx="14">
                  <c:v>April </c:v>
                </c:pt>
                <c:pt idx="15">
                  <c:v>May</c:v>
                </c:pt>
                <c:pt idx="16">
                  <c:v>June</c:v>
                </c:pt>
                <c:pt idx="17">
                  <c:v>July</c:v>
                </c:pt>
                <c:pt idx="18">
                  <c:v>August</c:v>
                </c:pt>
                <c:pt idx="19">
                  <c:v>September</c:v>
                </c:pt>
                <c:pt idx="20">
                  <c:v>October</c:v>
                </c:pt>
                <c:pt idx="21">
                  <c:v>November</c:v>
                </c:pt>
                <c:pt idx="22">
                  <c:v>December</c:v>
                </c:pt>
                <c:pt idx="23">
                  <c:v>January</c:v>
                </c:pt>
                <c:pt idx="24">
                  <c:v>February</c:v>
                </c:pt>
                <c:pt idx="25">
                  <c:v>March </c:v>
                </c:pt>
                <c:pt idx="26">
                  <c:v>April </c:v>
                </c:pt>
                <c:pt idx="27">
                  <c:v>May </c:v>
                </c:pt>
                <c:pt idx="28">
                  <c:v>June </c:v>
                </c:pt>
                <c:pt idx="29">
                  <c:v>July </c:v>
                </c:pt>
                <c:pt idx="30">
                  <c:v>August </c:v>
                </c:pt>
                <c:pt idx="31">
                  <c:v>September</c:v>
                </c:pt>
                <c:pt idx="32">
                  <c:v>October </c:v>
                </c:pt>
                <c:pt idx="33">
                  <c:v>November </c:v>
                </c:pt>
                <c:pt idx="34">
                  <c:v>December </c:v>
                </c:pt>
                <c:pt idx="35">
                  <c:v>January</c:v>
                </c:pt>
                <c:pt idx="36">
                  <c:v>February</c:v>
                </c:pt>
                <c:pt idx="37">
                  <c:v>March </c:v>
                </c:pt>
                <c:pt idx="38">
                  <c:v>April </c:v>
                </c:pt>
              </c:strCache>
            </c:strRef>
          </c:cat>
          <c:val>
            <c:numRef>
              <c:f>'Rides by Zone'!$J$58:$J$96</c:f>
              <c:numCache>
                <c:formatCode>_(* #,##0_);_(* \(#,##0\);_(* "-"??_);_(@_)</c:formatCode>
                <c:ptCount val="39"/>
                <c:pt idx="0">
                  <c:v>3</c:v>
                </c:pt>
                <c:pt idx="1">
                  <c:v>80</c:v>
                </c:pt>
                <c:pt idx="2">
                  <c:v>144</c:v>
                </c:pt>
                <c:pt idx="3">
                  <c:v>300</c:v>
                </c:pt>
                <c:pt idx="4">
                  <c:v>471</c:v>
                </c:pt>
                <c:pt idx="5">
                  <c:v>661</c:v>
                </c:pt>
                <c:pt idx="6">
                  <c:v>1061</c:v>
                </c:pt>
                <c:pt idx="7">
                  <c:v>1164</c:v>
                </c:pt>
                <c:pt idx="8">
                  <c:v>1800</c:v>
                </c:pt>
                <c:pt idx="9">
                  <c:v>2308</c:v>
                </c:pt>
                <c:pt idx="10">
                  <c:v>2279</c:v>
                </c:pt>
                <c:pt idx="11">
                  <c:v>2388</c:v>
                </c:pt>
                <c:pt idx="12">
                  <c:v>2154</c:v>
                </c:pt>
                <c:pt idx="13">
                  <c:v>3377</c:v>
                </c:pt>
                <c:pt idx="14">
                  <c:v>3156</c:v>
                </c:pt>
                <c:pt idx="15">
                  <c:v>3451</c:v>
                </c:pt>
                <c:pt idx="16">
                  <c:v>3901</c:v>
                </c:pt>
                <c:pt idx="17">
                  <c:v>3283</c:v>
                </c:pt>
                <c:pt idx="18">
                  <c:v>3634</c:v>
                </c:pt>
                <c:pt idx="19">
                  <c:v>3691</c:v>
                </c:pt>
                <c:pt idx="20">
                  <c:v>4037</c:v>
                </c:pt>
                <c:pt idx="21">
                  <c:v>4241</c:v>
                </c:pt>
                <c:pt idx="22">
                  <c:v>3991</c:v>
                </c:pt>
                <c:pt idx="23">
                  <c:v>4497</c:v>
                </c:pt>
                <c:pt idx="24">
                  <c:v>4164</c:v>
                </c:pt>
                <c:pt idx="25">
                  <c:v>4011</c:v>
                </c:pt>
                <c:pt idx="26">
                  <c:v>4885</c:v>
                </c:pt>
                <c:pt idx="27">
                  <c:v>5226</c:v>
                </c:pt>
                <c:pt idx="28">
                  <c:v>4530</c:v>
                </c:pt>
                <c:pt idx="29">
                  <c:v>4967</c:v>
                </c:pt>
                <c:pt idx="30">
                  <c:v>4868</c:v>
                </c:pt>
                <c:pt idx="31">
                  <c:v>5287</c:v>
                </c:pt>
                <c:pt idx="32">
                  <c:v>6796</c:v>
                </c:pt>
                <c:pt idx="33">
                  <c:v>5380</c:v>
                </c:pt>
                <c:pt idx="34">
                  <c:v>4729</c:v>
                </c:pt>
                <c:pt idx="35">
                  <c:v>5018</c:v>
                </c:pt>
                <c:pt idx="36">
                  <c:v>4512</c:v>
                </c:pt>
                <c:pt idx="37">
                  <c:v>4798</c:v>
                </c:pt>
                <c:pt idx="38">
                  <c:v>5278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E-4C80-98F9-E5F682609E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9481352"/>
        <c:axId val="321483783"/>
      </c:barChart>
      <c:catAx>
        <c:axId val="1439481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83783"/>
        <c:crosses val="autoZero"/>
        <c:auto val="1"/>
        <c:lblAlgn val="ctr"/>
        <c:lblOffset val="100"/>
        <c:noMultiLvlLbl val="0"/>
      </c:catAx>
      <c:valAx>
        <c:axId val="321483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9481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75-49D1-943E-F9CB5CF8E95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75-49D1-943E-F9CB5CF8E95D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75-49D1-943E-F9CB5CF8E95D}"/>
              </c:ext>
            </c:extLst>
          </c:dPt>
          <c:dPt>
            <c:idx val="3"/>
            <c:bubble3D val="0"/>
            <c:spPr>
              <a:solidFill>
                <a:srgbClr val="FFCC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75-49D1-943E-F9CB5CF8E95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75-49D1-943E-F9CB5CF8E9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'Passengers by Zone'!$C$55:$C$59</c:f>
              <c:strCache>
                <c:ptCount val="5"/>
                <c:pt idx="0">
                  <c:v>Menomonee Falls</c:v>
                </c:pt>
                <c:pt idx="1">
                  <c:v>New Berlin</c:v>
                </c:pt>
                <c:pt idx="2">
                  <c:v>Germantown </c:v>
                </c:pt>
                <c:pt idx="3">
                  <c:v>Oak Creek/Franklin </c:v>
                </c:pt>
                <c:pt idx="4">
                  <c:v>Other Milwaukee County </c:v>
                </c:pt>
              </c:strCache>
            </c:strRef>
          </c:cat>
          <c:val>
            <c:numRef>
              <c:f>'Passengers by Zone'!$D$55:$D$59</c:f>
              <c:numCache>
                <c:formatCode>General</c:formatCode>
                <c:ptCount val="5"/>
                <c:pt idx="0">
                  <c:v>46724</c:v>
                </c:pt>
                <c:pt idx="1">
                  <c:v>1846</c:v>
                </c:pt>
                <c:pt idx="2">
                  <c:v>6999</c:v>
                </c:pt>
                <c:pt idx="3">
                  <c:v>1842</c:v>
                </c:pt>
                <c:pt idx="4">
                  <c:v>1956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75-49D1-943E-F9CB5CF8E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FlexRide 2024</a:t>
            </a:r>
            <a:r>
              <a:rPr lang="en-US" sz="1800" baseline="0"/>
              <a:t> Top 10 Employers – Total Rides to and From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'2024 Summary'!$F$2:$F$11</c:f>
              <c:strCache>
                <c:ptCount val="10"/>
                <c:pt idx="0">
                  <c:v>FedEx Ground, Menomonee Falls</c:v>
                </c:pt>
                <c:pt idx="1">
                  <c:v>Walmart, Germantown</c:v>
                </c:pt>
                <c:pt idx="2">
                  <c:v>Arandell Corporation, Menomonee Falls</c:v>
                </c:pt>
                <c:pt idx="3">
                  <c:v>Kohl’s Corp, Menomonee Falls</c:v>
                </c:pt>
                <c:pt idx="4">
                  <c:v>Seasons Apartments </c:v>
                </c:pt>
                <c:pt idx="5">
                  <c:v>ITW Appliance Components</c:v>
                </c:pt>
                <c:pt idx="6">
                  <c:v>Alto-Shaam, Menomonee Falls</c:v>
                </c:pt>
                <c:pt idx="7">
                  <c:v>McDonald’s, Germantown</c:v>
                </c:pt>
                <c:pt idx="8">
                  <c:v>VIRTEX</c:v>
                </c:pt>
                <c:pt idx="9">
                  <c:v>Cintas </c:v>
                </c:pt>
              </c:strCache>
            </c:strRef>
          </c:cat>
          <c:val>
            <c:numRef>
              <c:f>'2024 Summary'!$G$2:$G$11</c:f>
              <c:numCache>
                <c:formatCode>General</c:formatCode>
                <c:ptCount val="10"/>
                <c:pt idx="0">
                  <c:v>15905</c:v>
                </c:pt>
                <c:pt idx="1">
                  <c:v>5951</c:v>
                </c:pt>
                <c:pt idx="2">
                  <c:v>3331</c:v>
                </c:pt>
                <c:pt idx="3">
                  <c:v>1453</c:v>
                </c:pt>
                <c:pt idx="4">
                  <c:v>1417</c:v>
                </c:pt>
                <c:pt idx="5">
                  <c:v>1407</c:v>
                </c:pt>
                <c:pt idx="6">
                  <c:v>1281</c:v>
                </c:pt>
                <c:pt idx="7">
                  <c:v>1126</c:v>
                </c:pt>
                <c:pt idx="8">
                  <c:v>913</c:v>
                </c:pt>
                <c:pt idx="9">
                  <c:v>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C6-4BAA-BC25-2A5D09C19A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31568144"/>
        <c:axId val="831566704"/>
      </c:barChart>
      <c:catAx>
        <c:axId val="831568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566704"/>
        <c:crosses val="autoZero"/>
        <c:auto val="1"/>
        <c:lblAlgn val="ctr"/>
        <c:lblOffset val="100"/>
        <c:noMultiLvlLbl val="0"/>
      </c:catAx>
      <c:valAx>
        <c:axId val="831566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56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2024</a:t>
            </a:r>
            <a:r>
              <a:rPr lang="en-US" baseline="0"/>
              <a:t> Funding Sources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186608663709874E-2"/>
          <c:y val="3.9087328556219048E-2"/>
          <c:w val="0.5395833333333333"/>
          <c:h val="0.89826589595375728"/>
        </c:manualLayout>
      </c:layout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B5-426C-A6D0-EFB3A8B31AF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B5-426C-A6D0-EFB3A8B31AFD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B5-426C-A6D0-EFB3A8B31AFD}"/>
              </c:ext>
            </c:extLst>
          </c:dPt>
          <c:dPt>
            <c:idx val="3"/>
            <c:bubble3D val="0"/>
            <c:spPr>
              <a:solidFill>
                <a:srgbClr val="FFCC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EB5-426C-A6D0-EFB3A8B31A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EB5-426C-A6D0-EFB3A8B31AF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EB5-426C-A6D0-EFB3A8B31AFD}"/>
              </c:ext>
            </c:extLst>
          </c:dPt>
          <c:dLbls>
            <c:dLbl>
              <c:idx val="0"/>
              <c:layout>
                <c:manualLayout>
                  <c:x val="-0.11569414378787446"/>
                  <c:y val="-0.4373812319858363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B5-426C-A6D0-EFB3A8B31AFD}"/>
                </c:ext>
              </c:extLst>
            </c:dLbl>
            <c:dLbl>
              <c:idx val="2"/>
              <c:layout>
                <c:manualLayout>
                  <c:x val="0"/>
                  <c:y val="1.438754052584987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B5-426C-A6D0-EFB3A8B31A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'Passengers by Zone'!$B$63:$B$68</c:f>
              <c:strCache>
                <c:ptCount val="6"/>
                <c:pt idx="0">
                  <c:v>Workforce Innovation Grant (ARPA) </c:v>
                </c:pt>
                <c:pt idx="1">
                  <c:v>Waukesha County </c:v>
                </c:pt>
                <c:pt idx="2">
                  <c:v>Philanthropic Support </c:v>
                </c:pt>
                <c:pt idx="3">
                  <c:v>Other Sources (unsecured) </c:v>
                </c:pt>
                <c:pt idx="4">
                  <c:v>Employ Milwaukee </c:v>
                </c:pt>
                <c:pt idx="5">
                  <c:v>Fares </c:v>
                </c:pt>
              </c:strCache>
            </c:strRef>
          </c:cat>
          <c:val>
            <c:numRef>
              <c:f>'Passengers by Zone'!$C$63:$C$68</c:f>
              <c:numCache>
                <c:formatCode>"$"#,##0_);[Red]\("$"#,##0\)</c:formatCode>
                <c:ptCount val="6"/>
                <c:pt idx="0">
                  <c:v>1150000</c:v>
                </c:pt>
                <c:pt idx="1">
                  <c:v>500000</c:v>
                </c:pt>
                <c:pt idx="2">
                  <c:v>125000</c:v>
                </c:pt>
                <c:pt idx="3">
                  <c:v>320000</c:v>
                </c:pt>
                <c:pt idx="4">
                  <c:v>25000</c:v>
                </c:pt>
                <c:pt idx="5">
                  <c:v>114000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B5-426C-A6D0-EFB3A8B31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057178629813156"/>
          <c:y val="0.13670480359475393"/>
          <c:w val="0.39128122263456278"/>
          <c:h val="0.751901631359149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80A61C-0E57-4177-B44C-85C9DE18F65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9EC485-AE3A-47A4-8686-D697E723C20B}">
      <dgm:prSet phldrT="[Text]"/>
      <dgm:spPr/>
      <dgm:t>
        <a:bodyPr/>
        <a:lstStyle/>
        <a:p>
          <a:r>
            <a:rPr lang="en-US" dirty="0"/>
            <a:t>Housing</a:t>
          </a:r>
        </a:p>
      </dgm:t>
    </dgm:pt>
    <dgm:pt modelId="{73B79556-221A-4BE5-8A69-58F5675002EE}" type="parTrans" cxnId="{CF82A8C7-EB8F-4355-8ED9-E324D94BA575}">
      <dgm:prSet/>
      <dgm:spPr/>
      <dgm:t>
        <a:bodyPr/>
        <a:lstStyle/>
        <a:p>
          <a:endParaRPr lang="en-US"/>
        </a:p>
      </dgm:t>
    </dgm:pt>
    <dgm:pt modelId="{109ABC2A-2495-4E1F-88C4-22BD2C79EE12}" type="sibTrans" cxnId="{CF82A8C7-EB8F-4355-8ED9-E324D94BA575}">
      <dgm:prSet/>
      <dgm:spPr/>
      <dgm:t>
        <a:bodyPr/>
        <a:lstStyle/>
        <a:p>
          <a:endParaRPr lang="en-US"/>
        </a:p>
      </dgm:t>
    </dgm:pt>
    <dgm:pt modelId="{286931AE-5EDA-41CA-A920-A8B85463D4C5}">
      <dgm:prSet phldrT="[Text]"/>
      <dgm:spPr/>
      <dgm:t>
        <a:bodyPr/>
        <a:lstStyle/>
        <a:p>
          <a:r>
            <a:rPr lang="en-US" dirty="0"/>
            <a:t>Transportation</a:t>
          </a:r>
        </a:p>
      </dgm:t>
    </dgm:pt>
    <dgm:pt modelId="{68102989-7E02-4557-9E32-98E9B889C155}" type="parTrans" cxnId="{B95E282D-61E4-42EF-9491-BD793A379C4D}">
      <dgm:prSet/>
      <dgm:spPr/>
      <dgm:t>
        <a:bodyPr/>
        <a:lstStyle/>
        <a:p>
          <a:endParaRPr lang="en-US"/>
        </a:p>
      </dgm:t>
    </dgm:pt>
    <dgm:pt modelId="{91DE23F1-849A-4BE1-9845-145E1A52196C}" type="sibTrans" cxnId="{B95E282D-61E4-42EF-9491-BD793A379C4D}">
      <dgm:prSet/>
      <dgm:spPr/>
      <dgm:t>
        <a:bodyPr/>
        <a:lstStyle/>
        <a:p>
          <a:endParaRPr lang="en-US"/>
        </a:p>
      </dgm:t>
    </dgm:pt>
    <dgm:pt modelId="{22BA8C01-1CD9-469B-B8FE-9FEBBD9CD591}">
      <dgm:prSet phldrT="[Text]"/>
      <dgm:spPr/>
      <dgm:t>
        <a:bodyPr/>
        <a:lstStyle/>
        <a:p>
          <a:r>
            <a:rPr lang="en-US" dirty="0"/>
            <a:t>Childcare</a:t>
          </a:r>
        </a:p>
      </dgm:t>
    </dgm:pt>
    <dgm:pt modelId="{EBCFD005-CAA1-4CDF-A7C0-8E5DD25340AA}" type="parTrans" cxnId="{E767103F-7928-4AFE-94A8-D655834AE511}">
      <dgm:prSet/>
      <dgm:spPr/>
      <dgm:t>
        <a:bodyPr/>
        <a:lstStyle/>
        <a:p>
          <a:endParaRPr lang="en-US"/>
        </a:p>
      </dgm:t>
    </dgm:pt>
    <dgm:pt modelId="{9DCA3592-2B5B-4A5D-85DD-4F377330D5DC}" type="sibTrans" cxnId="{E767103F-7928-4AFE-94A8-D655834AE511}">
      <dgm:prSet/>
      <dgm:spPr/>
      <dgm:t>
        <a:bodyPr/>
        <a:lstStyle/>
        <a:p>
          <a:endParaRPr lang="en-US"/>
        </a:p>
      </dgm:t>
    </dgm:pt>
    <dgm:pt modelId="{C2C0960B-B7B3-4B86-BF6C-0D307880AA6F}">
      <dgm:prSet phldrT="[Text]"/>
      <dgm:spPr/>
      <dgm:t>
        <a:bodyPr/>
        <a:lstStyle/>
        <a:p>
          <a:r>
            <a:rPr lang="en-US" dirty="0"/>
            <a:t>Broadband</a:t>
          </a:r>
        </a:p>
      </dgm:t>
    </dgm:pt>
    <dgm:pt modelId="{A641B7A5-6894-419D-97E7-324A02B60620}" type="parTrans" cxnId="{7E285481-615B-4D91-86A9-C02A6DCCB4EF}">
      <dgm:prSet/>
      <dgm:spPr/>
      <dgm:t>
        <a:bodyPr/>
        <a:lstStyle/>
        <a:p>
          <a:endParaRPr lang="en-US"/>
        </a:p>
      </dgm:t>
    </dgm:pt>
    <dgm:pt modelId="{709AB8B3-7424-4DF9-8818-53609F841DEA}" type="sibTrans" cxnId="{7E285481-615B-4D91-86A9-C02A6DCCB4EF}">
      <dgm:prSet/>
      <dgm:spPr/>
      <dgm:t>
        <a:bodyPr/>
        <a:lstStyle/>
        <a:p>
          <a:endParaRPr lang="en-US"/>
        </a:p>
      </dgm:t>
    </dgm:pt>
    <dgm:pt modelId="{7DAE2707-1E4A-4900-BDE4-B13C5F88AA8E}" type="pres">
      <dgm:prSet presAssocID="{F480A61C-0E57-4177-B44C-85C9DE18F650}" presName="Name0" presStyleCnt="0">
        <dgm:presLayoutVars>
          <dgm:dir/>
          <dgm:resizeHandles val="exact"/>
        </dgm:presLayoutVars>
      </dgm:prSet>
      <dgm:spPr/>
    </dgm:pt>
    <dgm:pt modelId="{27712435-9823-4287-A89E-F5C9A3281775}" type="pres">
      <dgm:prSet presAssocID="{8F9EC485-AE3A-47A4-8686-D697E723C20B}" presName="compNode" presStyleCnt="0"/>
      <dgm:spPr/>
    </dgm:pt>
    <dgm:pt modelId="{6DFD8425-549F-4C7A-A7FC-DF5D3B54A5E6}" type="pres">
      <dgm:prSet presAssocID="{8F9EC485-AE3A-47A4-8686-D697E723C20B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House with solid fill"/>
        </a:ext>
      </dgm:extLst>
    </dgm:pt>
    <dgm:pt modelId="{565DD59A-B50B-4D9C-88D4-21530662558A}" type="pres">
      <dgm:prSet presAssocID="{8F9EC485-AE3A-47A4-8686-D697E723C20B}" presName="textRect" presStyleLbl="revTx" presStyleIdx="0" presStyleCnt="4">
        <dgm:presLayoutVars>
          <dgm:bulletEnabled val="1"/>
        </dgm:presLayoutVars>
      </dgm:prSet>
      <dgm:spPr/>
    </dgm:pt>
    <dgm:pt modelId="{141C35A2-04C6-4471-8AA9-1E10F27664BF}" type="pres">
      <dgm:prSet presAssocID="{109ABC2A-2495-4E1F-88C4-22BD2C79EE12}" presName="sibTrans" presStyleLbl="sibTrans2D1" presStyleIdx="0" presStyleCnt="0"/>
      <dgm:spPr/>
    </dgm:pt>
    <dgm:pt modelId="{5BC486D0-D199-48E9-B468-2D8AF1849126}" type="pres">
      <dgm:prSet presAssocID="{286931AE-5EDA-41CA-A920-A8B85463D4C5}" presName="compNode" presStyleCnt="0"/>
      <dgm:spPr/>
    </dgm:pt>
    <dgm:pt modelId="{7E6AA6CC-30C6-4921-81D9-163936CC88ED}" type="pres">
      <dgm:prSet presAssocID="{286931AE-5EDA-41CA-A920-A8B85463D4C5}" presName="pict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  <dgm:pt modelId="{75D7CACA-B37D-4DD6-88B5-0428BB0B2222}" type="pres">
      <dgm:prSet presAssocID="{286931AE-5EDA-41CA-A920-A8B85463D4C5}" presName="textRect" presStyleLbl="revTx" presStyleIdx="1" presStyleCnt="4">
        <dgm:presLayoutVars>
          <dgm:bulletEnabled val="1"/>
        </dgm:presLayoutVars>
      </dgm:prSet>
      <dgm:spPr/>
    </dgm:pt>
    <dgm:pt modelId="{E9529DE1-4453-4E9D-8A11-2373FE0EF1E8}" type="pres">
      <dgm:prSet presAssocID="{91DE23F1-849A-4BE1-9845-145E1A52196C}" presName="sibTrans" presStyleLbl="sibTrans2D1" presStyleIdx="0" presStyleCnt="0"/>
      <dgm:spPr/>
    </dgm:pt>
    <dgm:pt modelId="{65E52C02-F9A4-4D09-BC88-72B1B241F877}" type="pres">
      <dgm:prSet presAssocID="{22BA8C01-1CD9-469B-B8FE-9FEBBD9CD591}" presName="compNode" presStyleCnt="0"/>
      <dgm:spPr/>
    </dgm:pt>
    <dgm:pt modelId="{8D559CA0-2427-4BDF-B4A8-24C0DB63A1B6}" type="pres">
      <dgm:prSet presAssocID="{22BA8C01-1CD9-469B-B8FE-9FEBBD9CD591}" presName="pict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School boy with solid fill"/>
        </a:ext>
      </dgm:extLst>
    </dgm:pt>
    <dgm:pt modelId="{7C2E5E9C-4682-44E8-B541-3BB899F315BC}" type="pres">
      <dgm:prSet presAssocID="{22BA8C01-1CD9-469B-B8FE-9FEBBD9CD591}" presName="textRect" presStyleLbl="revTx" presStyleIdx="2" presStyleCnt="4">
        <dgm:presLayoutVars>
          <dgm:bulletEnabled val="1"/>
        </dgm:presLayoutVars>
      </dgm:prSet>
      <dgm:spPr/>
    </dgm:pt>
    <dgm:pt modelId="{BF9B89D0-7AF4-44BA-B2C7-C004EB6DEE2C}" type="pres">
      <dgm:prSet presAssocID="{9DCA3592-2B5B-4A5D-85DD-4F377330D5DC}" presName="sibTrans" presStyleLbl="sibTrans2D1" presStyleIdx="0" presStyleCnt="0"/>
      <dgm:spPr/>
    </dgm:pt>
    <dgm:pt modelId="{0705FDFE-3683-4C28-B250-01BECE62254A}" type="pres">
      <dgm:prSet presAssocID="{C2C0960B-B7B3-4B86-BF6C-0D307880AA6F}" presName="compNode" presStyleCnt="0"/>
      <dgm:spPr/>
    </dgm:pt>
    <dgm:pt modelId="{3A77CDAC-8233-49D7-88CE-CEDE14D9B73E}" type="pres">
      <dgm:prSet presAssocID="{C2C0960B-B7B3-4B86-BF6C-0D307880AA6F}" presName="pict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  <dgm:pt modelId="{264B7A9B-9E25-45DA-949D-81AF4EFB638B}" type="pres">
      <dgm:prSet presAssocID="{C2C0960B-B7B3-4B86-BF6C-0D307880AA6F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83B8451F-9E5F-48E4-97C9-A368E349CF1F}" type="presOf" srcId="{91DE23F1-849A-4BE1-9845-145E1A52196C}" destId="{E9529DE1-4453-4E9D-8A11-2373FE0EF1E8}" srcOrd="0" destOrd="0" presId="urn:microsoft.com/office/officeart/2005/8/layout/pList1"/>
    <dgm:cxn modelId="{B95E282D-61E4-42EF-9491-BD793A379C4D}" srcId="{F480A61C-0E57-4177-B44C-85C9DE18F650}" destId="{286931AE-5EDA-41CA-A920-A8B85463D4C5}" srcOrd="1" destOrd="0" parTransId="{68102989-7E02-4557-9E32-98E9B889C155}" sibTransId="{91DE23F1-849A-4BE1-9845-145E1A52196C}"/>
    <dgm:cxn modelId="{9273A230-7144-4CD8-852D-5E81B28CF9A0}" type="presOf" srcId="{22BA8C01-1CD9-469B-B8FE-9FEBBD9CD591}" destId="{7C2E5E9C-4682-44E8-B541-3BB899F315BC}" srcOrd="0" destOrd="0" presId="urn:microsoft.com/office/officeart/2005/8/layout/pList1"/>
    <dgm:cxn modelId="{E767103F-7928-4AFE-94A8-D655834AE511}" srcId="{F480A61C-0E57-4177-B44C-85C9DE18F650}" destId="{22BA8C01-1CD9-469B-B8FE-9FEBBD9CD591}" srcOrd="2" destOrd="0" parTransId="{EBCFD005-CAA1-4CDF-A7C0-8E5DD25340AA}" sibTransId="{9DCA3592-2B5B-4A5D-85DD-4F377330D5DC}"/>
    <dgm:cxn modelId="{ABB1806C-A1B7-41ED-8B4B-3B6E24F8C418}" type="presOf" srcId="{8F9EC485-AE3A-47A4-8686-D697E723C20B}" destId="{565DD59A-B50B-4D9C-88D4-21530662558A}" srcOrd="0" destOrd="0" presId="urn:microsoft.com/office/officeart/2005/8/layout/pList1"/>
    <dgm:cxn modelId="{3659EB7E-D164-4509-AF98-C981C9BE2810}" type="presOf" srcId="{286931AE-5EDA-41CA-A920-A8B85463D4C5}" destId="{75D7CACA-B37D-4DD6-88B5-0428BB0B2222}" srcOrd="0" destOrd="0" presId="urn:microsoft.com/office/officeart/2005/8/layout/pList1"/>
    <dgm:cxn modelId="{7E285481-615B-4D91-86A9-C02A6DCCB4EF}" srcId="{F480A61C-0E57-4177-B44C-85C9DE18F650}" destId="{C2C0960B-B7B3-4B86-BF6C-0D307880AA6F}" srcOrd="3" destOrd="0" parTransId="{A641B7A5-6894-419D-97E7-324A02B60620}" sibTransId="{709AB8B3-7424-4DF9-8818-53609F841DEA}"/>
    <dgm:cxn modelId="{69996FA3-BF69-4729-B912-809C9CF2340E}" type="presOf" srcId="{F480A61C-0E57-4177-B44C-85C9DE18F650}" destId="{7DAE2707-1E4A-4900-BDE4-B13C5F88AA8E}" srcOrd="0" destOrd="0" presId="urn:microsoft.com/office/officeart/2005/8/layout/pList1"/>
    <dgm:cxn modelId="{204687B8-4A45-4BEA-AEB0-0B9B1727E100}" type="presOf" srcId="{109ABC2A-2495-4E1F-88C4-22BD2C79EE12}" destId="{141C35A2-04C6-4471-8AA9-1E10F27664BF}" srcOrd="0" destOrd="0" presId="urn:microsoft.com/office/officeart/2005/8/layout/pList1"/>
    <dgm:cxn modelId="{CF82A8C7-EB8F-4355-8ED9-E324D94BA575}" srcId="{F480A61C-0E57-4177-B44C-85C9DE18F650}" destId="{8F9EC485-AE3A-47A4-8686-D697E723C20B}" srcOrd="0" destOrd="0" parTransId="{73B79556-221A-4BE5-8A69-58F5675002EE}" sibTransId="{109ABC2A-2495-4E1F-88C4-22BD2C79EE12}"/>
    <dgm:cxn modelId="{3EB2C7D6-8BED-4D9D-867B-A73362467492}" type="presOf" srcId="{C2C0960B-B7B3-4B86-BF6C-0D307880AA6F}" destId="{264B7A9B-9E25-45DA-949D-81AF4EFB638B}" srcOrd="0" destOrd="0" presId="urn:microsoft.com/office/officeart/2005/8/layout/pList1"/>
    <dgm:cxn modelId="{ECA7CAE0-B72E-4C45-8019-33C7BE0B4AE2}" type="presOf" srcId="{9DCA3592-2B5B-4A5D-85DD-4F377330D5DC}" destId="{BF9B89D0-7AF4-44BA-B2C7-C004EB6DEE2C}" srcOrd="0" destOrd="0" presId="urn:microsoft.com/office/officeart/2005/8/layout/pList1"/>
    <dgm:cxn modelId="{79C925B9-80BA-47B7-B659-F9DB8DC053B7}" type="presParOf" srcId="{7DAE2707-1E4A-4900-BDE4-B13C5F88AA8E}" destId="{27712435-9823-4287-A89E-F5C9A3281775}" srcOrd="0" destOrd="0" presId="urn:microsoft.com/office/officeart/2005/8/layout/pList1"/>
    <dgm:cxn modelId="{7268AED2-921E-4509-BBA3-30B7F0DEF7B2}" type="presParOf" srcId="{27712435-9823-4287-A89E-F5C9A3281775}" destId="{6DFD8425-549F-4C7A-A7FC-DF5D3B54A5E6}" srcOrd="0" destOrd="0" presId="urn:microsoft.com/office/officeart/2005/8/layout/pList1"/>
    <dgm:cxn modelId="{E2BEFFB2-8715-4766-9776-06CAEE1311F1}" type="presParOf" srcId="{27712435-9823-4287-A89E-F5C9A3281775}" destId="{565DD59A-B50B-4D9C-88D4-21530662558A}" srcOrd="1" destOrd="0" presId="urn:microsoft.com/office/officeart/2005/8/layout/pList1"/>
    <dgm:cxn modelId="{57AC4FBC-717F-4ACF-A2B6-25AB9DC8B1D8}" type="presParOf" srcId="{7DAE2707-1E4A-4900-BDE4-B13C5F88AA8E}" destId="{141C35A2-04C6-4471-8AA9-1E10F27664BF}" srcOrd="1" destOrd="0" presId="urn:microsoft.com/office/officeart/2005/8/layout/pList1"/>
    <dgm:cxn modelId="{2B0DF67A-EE33-4990-AB50-F9DB7A43E928}" type="presParOf" srcId="{7DAE2707-1E4A-4900-BDE4-B13C5F88AA8E}" destId="{5BC486D0-D199-48E9-B468-2D8AF1849126}" srcOrd="2" destOrd="0" presId="urn:microsoft.com/office/officeart/2005/8/layout/pList1"/>
    <dgm:cxn modelId="{F5141EBF-05C7-42AC-8788-161D79DFC2FB}" type="presParOf" srcId="{5BC486D0-D199-48E9-B468-2D8AF1849126}" destId="{7E6AA6CC-30C6-4921-81D9-163936CC88ED}" srcOrd="0" destOrd="0" presId="urn:microsoft.com/office/officeart/2005/8/layout/pList1"/>
    <dgm:cxn modelId="{F6BC0E43-3C0F-4757-A0F8-9C1B14EE5A6F}" type="presParOf" srcId="{5BC486D0-D199-48E9-B468-2D8AF1849126}" destId="{75D7CACA-B37D-4DD6-88B5-0428BB0B2222}" srcOrd="1" destOrd="0" presId="urn:microsoft.com/office/officeart/2005/8/layout/pList1"/>
    <dgm:cxn modelId="{4A79C467-C74D-4352-BE4D-02B4F9B50ED7}" type="presParOf" srcId="{7DAE2707-1E4A-4900-BDE4-B13C5F88AA8E}" destId="{E9529DE1-4453-4E9D-8A11-2373FE0EF1E8}" srcOrd="3" destOrd="0" presId="urn:microsoft.com/office/officeart/2005/8/layout/pList1"/>
    <dgm:cxn modelId="{BFDE6082-7F9B-4C5E-AD35-8343900FDA90}" type="presParOf" srcId="{7DAE2707-1E4A-4900-BDE4-B13C5F88AA8E}" destId="{65E52C02-F9A4-4D09-BC88-72B1B241F877}" srcOrd="4" destOrd="0" presId="urn:microsoft.com/office/officeart/2005/8/layout/pList1"/>
    <dgm:cxn modelId="{E432B8FC-012C-4640-BA4A-B771310B9EFA}" type="presParOf" srcId="{65E52C02-F9A4-4D09-BC88-72B1B241F877}" destId="{8D559CA0-2427-4BDF-B4A8-24C0DB63A1B6}" srcOrd="0" destOrd="0" presId="urn:microsoft.com/office/officeart/2005/8/layout/pList1"/>
    <dgm:cxn modelId="{AE2C6079-1C6B-4C98-A474-1518A91AD778}" type="presParOf" srcId="{65E52C02-F9A4-4D09-BC88-72B1B241F877}" destId="{7C2E5E9C-4682-44E8-B541-3BB899F315BC}" srcOrd="1" destOrd="0" presId="urn:microsoft.com/office/officeart/2005/8/layout/pList1"/>
    <dgm:cxn modelId="{A1005970-EE52-4E3D-90A6-976BA028057E}" type="presParOf" srcId="{7DAE2707-1E4A-4900-BDE4-B13C5F88AA8E}" destId="{BF9B89D0-7AF4-44BA-B2C7-C004EB6DEE2C}" srcOrd="5" destOrd="0" presId="urn:microsoft.com/office/officeart/2005/8/layout/pList1"/>
    <dgm:cxn modelId="{CA64F561-BAE4-4999-87C2-D35FC285ED2D}" type="presParOf" srcId="{7DAE2707-1E4A-4900-BDE4-B13C5F88AA8E}" destId="{0705FDFE-3683-4C28-B250-01BECE62254A}" srcOrd="6" destOrd="0" presId="urn:microsoft.com/office/officeart/2005/8/layout/pList1"/>
    <dgm:cxn modelId="{60C5FBCD-7A97-47EA-B65A-6BC228DF2D65}" type="presParOf" srcId="{0705FDFE-3683-4C28-B250-01BECE62254A}" destId="{3A77CDAC-8233-49D7-88CE-CEDE14D9B73E}" srcOrd="0" destOrd="0" presId="urn:microsoft.com/office/officeart/2005/8/layout/pList1"/>
    <dgm:cxn modelId="{897B72F5-D3D4-4632-8940-E87B799905A0}" type="presParOf" srcId="{0705FDFE-3683-4C28-B250-01BECE62254A}" destId="{264B7A9B-9E25-45DA-949D-81AF4EFB638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D625E3-8235-4202-B220-8902BB4FAF8A}" type="doc">
      <dgm:prSet loTypeId="urn:microsoft.com/office/officeart/2005/8/layout/radial6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0109B7-84FD-4C2C-8494-5A3F64268CD3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Candidates</a:t>
          </a:r>
        </a:p>
      </dgm:t>
    </dgm:pt>
    <dgm:pt modelId="{2E7AA323-9AA7-4FB8-917B-71AA84A7A8DB}" type="parTrans" cxnId="{1C62EED1-647C-43E5-9014-587800376368}">
      <dgm:prSet/>
      <dgm:spPr/>
      <dgm:t>
        <a:bodyPr/>
        <a:lstStyle/>
        <a:p>
          <a:endParaRPr lang="en-US"/>
        </a:p>
      </dgm:t>
    </dgm:pt>
    <dgm:pt modelId="{FCB432C6-7FD2-4231-B9CB-7EEC575F8888}" type="sibTrans" cxnId="{1C62EED1-647C-43E5-9014-587800376368}">
      <dgm:prSet/>
      <dgm:spPr/>
      <dgm:t>
        <a:bodyPr/>
        <a:lstStyle/>
        <a:p>
          <a:endParaRPr lang="en-US"/>
        </a:p>
      </dgm:t>
    </dgm:pt>
    <dgm:pt modelId="{199806C1-EE91-4AFE-B990-26062A3A0F7A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Business Partners</a:t>
          </a:r>
        </a:p>
      </dgm:t>
    </dgm:pt>
    <dgm:pt modelId="{8143826C-11E1-4B7A-8252-FB1C0B352FAC}" type="parTrans" cxnId="{926600C1-079E-469C-B57A-60A29B1F8032}">
      <dgm:prSet/>
      <dgm:spPr/>
      <dgm:t>
        <a:bodyPr/>
        <a:lstStyle/>
        <a:p>
          <a:endParaRPr lang="en-US"/>
        </a:p>
      </dgm:t>
    </dgm:pt>
    <dgm:pt modelId="{B1186DB7-7036-4C99-9BE9-66BC398031CC}" type="sibTrans" cxnId="{926600C1-079E-469C-B57A-60A29B1F8032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AF17D0E-2799-4B68-B006-5BD154F1A87C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Volunteers</a:t>
          </a:r>
        </a:p>
      </dgm:t>
    </dgm:pt>
    <dgm:pt modelId="{6EAE6771-2A1C-49C6-8AC8-C0C5CE8BA6BD}" type="parTrans" cxnId="{6456FF91-68F9-4A92-8BB7-7F4519865E28}">
      <dgm:prSet/>
      <dgm:spPr/>
      <dgm:t>
        <a:bodyPr/>
        <a:lstStyle/>
        <a:p>
          <a:endParaRPr lang="en-US"/>
        </a:p>
      </dgm:t>
    </dgm:pt>
    <dgm:pt modelId="{9FAA4507-C522-4F41-94C3-7FE680DA9875}" type="sibTrans" cxnId="{6456FF91-68F9-4A92-8BB7-7F4519865E28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B220A94-1B5E-4279-BBE9-E58F22A1D55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Staff</a:t>
          </a:r>
        </a:p>
      </dgm:t>
    </dgm:pt>
    <dgm:pt modelId="{34A5E228-EB23-40B0-8E05-473011BAD744}" type="parTrans" cxnId="{BA7182BF-2680-4003-B8D0-89219DE8AF1A}">
      <dgm:prSet/>
      <dgm:spPr/>
      <dgm:t>
        <a:bodyPr/>
        <a:lstStyle/>
        <a:p>
          <a:endParaRPr lang="en-US"/>
        </a:p>
      </dgm:t>
    </dgm:pt>
    <dgm:pt modelId="{27160B85-6779-4BEC-AE37-4B0236B763AE}" type="sibTrans" cxnId="{BA7182BF-2680-4003-B8D0-89219DE8AF1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0D188B7-13B1-47F8-96D8-5786B007573D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Community</a:t>
          </a:r>
        </a:p>
      </dgm:t>
    </dgm:pt>
    <dgm:pt modelId="{D7F521BD-7673-423D-AFA5-167E9E04BB39}" type="parTrans" cxnId="{27837372-6A03-413A-8045-B947C4F41036}">
      <dgm:prSet/>
      <dgm:spPr/>
      <dgm:t>
        <a:bodyPr/>
        <a:lstStyle/>
        <a:p>
          <a:endParaRPr lang="en-US"/>
        </a:p>
      </dgm:t>
    </dgm:pt>
    <dgm:pt modelId="{6C400B57-EF10-4751-A46E-6B708FD898DD}" type="sibTrans" cxnId="{27837372-6A03-413A-8045-B947C4F41036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3AE2A8F-D59B-41DA-8EF5-298124387F46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Faith Community</a:t>
          </a:r>
        </a:p>
      </dgm:t>
    </dgm:pt>
    <dgm:pt modelId="{D6C81B93-E994-45BC-B1E7-45CB062F4A6E}" type="parTrans" cxnId="{75DAB3D9-4F8F-46DF-86E3-451BDD42907F}">
      <dgm:prSet/>
      <dgm:spPr/>
      <dgm:t>
        <a:bodyPr/>
        <a:lstStyle/>
        <a:p>
          <a:endParaRPr lang="en-US"/>
        </a:p>
      </dgm:t>
    </dgm:pt>
    <dgm:pt modelId="{6C7D77B6-DA76-4434-9555-612592AFA405}" type="sibTrans" cxnId="{75DAB3D9-4F8F-46DF-86E3-451BDD42907F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3A5C172-6DDC-A444-8A0E-FCA6F71F248D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 Services</a:t>
          </a:r>
        </a:p>
      </dgm:t>
    </dgm:pt>
    <dgm:pt modelId="{548153AE-BFEE-ED4C-9385-F9197784A9CB}" type="parTrans" cxnId="{C18DA461-0228-B244-9752-19403D917737}">
      <dgm:prSet/>
      <dgm:spPr/>
      <dgm:t>
        <a:bodyPr/>
        <a:lstStyle/>
        <a:p>
          <a:endParaRPr lang="en-US"/>
        </a:p>
      </dgm:t>
    </dgm:pt>
    <dgm:pt modelId="{33AE1596-4087-2545-B028-F85896889C98}" type="sibTrans" cxnId="{C18DA461-0228-B244-9752-19403D917737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FB68326-E638-1A49-B6C4-D14EAD3885D2}">
      <dgm:prSet phldrT="[Text]" custT="1"/>
      <dgm:spPr>
        <a:solidFill>
          <a:srgbClr val="0096FF"/>
        </a:solidFill>
      </dgm:spPr>
      <dgm:t>
        <a:bodyPr/>
        <a:lstStyle/>
        <a:p>
          <a:r>
            <a: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Law Enforcement</a:t>
          </a:r>
        </a:p>
      </dgm:t>
    </dgm:pt>
    <dgm:pt modelId="{C87A6031-CAC4-7946-B87D-DB07D4E8E81B}" type="parTrans" cxnId="{312C91B0-2FAB-8848-8789-D11300B5D30F}">
      <dgm:prSet/>
      <dgm:spPr/>
      <dgm:t>
        <a:bodyPr/>
        <a:lstStyle/>
        <a:p>
          <a:endParaRPr lang="en-US"/>
        </a:p>
      </dgm:t>
    </dgm:pt>
    <dgm:pt modelId="{3DFD5C43-D7B1-F44B-ACC4-ABF45B953F4F}" type="sibTrans" cxnId="{312C91B0-2FAB-8848-8789-D11300B5D30F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555ED54-69F7-104E-8665-C2101F0CA5EA}" type="pres">
      <dgm:prSet presAssocID="{77D625E3-8235-4202-B220-8902BB4FAF8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4FE4485-2915-544D-BDA8-E0F945275B90}" type="pres">
      <dgm:prSet presAssocID="{7B0109B7-84FD-4C2C-8494-5A3F64268CD3}" presName="centerShape" presStyleLbl="node0" presStyleIdx="0" presStyleCnt="1"/>
      <dgm:spPr/>
    </dgm:pt>
    <dgm:pt modelId="{7D9D3915-651B-2D4C-8BA2-525C2BE90A89}" type="pres">
      <dgm:prSet presAssocID="{199806C1-EE91-4AFE-B990-26062A3A0F7A}" presName="node" presStyleLbl="node1" presStyleIdx="0" presStyleCnt="7">
        <dgm:presLayoutVars>
          <dgm:bulletEnabled val="1"/>
        </dgm:presLayoutVars>
      </dgm:prSet>
      <dgm:spPr/>
    </dgm:pt>
    <dgm:pt modelId="{D1ADBF01-B72E-5A4E-8D61-9329589BF020}" type="pres">
      <dgm:prSet presAssocID="{199806C1-EE91-4AFE-B990-26062A3A0F7A}" presName="dummy" presStyleCnt="0"/>
      <dgm:spPr/>
    </dgm:pt>
    <dgm:pt modelId="{5A244E68-99AF-8346-98E8-4220188CCC06}" type="pres">
      <dgm:prSet presAssocID="{B1186DB7-7036-4C99-9BE9-66BC398031CC}" presName="sibTrans" presStyleLbl="sibTrans2D1" presStyleIdx="0" presStyleCnt="7"/>
      <dgm:spPr/>
    </dgm:pt>
    <dgm:pt modelId="{AEC2A32A-2524-0F46-918E-2BB7A844B860}" type="pres">
      <dgm:prSet presAssocID="{AAF17D0E-2799-4B68-B006-5BD154F1A87C}" presName="node" presStyleLbl="node1" presStyleIdx="1" presStyleCnt="7">
        <dgm:presLayoutVars>
          <dgm:bulletEnabled val="1"/>
        </dgm:presLayoutVars>
      </dgm:prSet>
      <dgm:spPr/>
    </dgm:pt>
    <dgm:pt modelId="{F7517580-8888-2546-AAB4-3252F63D802F}" type="pres">
      <dgm:prSet presAssocID="{AAF17D0E-2799-4B68-B006-5BD154F1A87C}" presName="dummy" presStyleCnt="0"/>
      <dgm:spPr/>
    </dgm:pt>
    <dgm:pt modelId="{5D937A4A-E6E0-814A-A00D-042BE004E82A}" type="pres">
      <dgm:prSet presAssocID="{9FAA4507-C522-4F41-94C3-7FE680DA9875}" presName="sibTrans" presStyleLbl="sibTrans2D1" presStyleIdx="1" presStyleCnt="7"/>
      <dgm:spPr/>
    </dgm:pt>
    <dgm:pt modelId="{5DE26CFE-CFE0-F54F-B072-F2E43673D46B}" type="pres">
      <dgm:prSet presAssocID="{8B220A94-1B5E-4279-BBE9-E58F22A1D550}" presName="node" presStyleLbl="node1" presStyleIdx="2" presStyleCnt="7">
        <dgm:presLayoutVars>
          <dgm:bulletEnabled val="1"/>
        </dgm:presLayoutVars>
      </dgm:prSet>
      <dgm:spPr/>
    </dgm:pt>
    <dgm:pt modelId="{E05664DB-0E09-404C-991F-3B36CA93A635}" type="pres">
      <dgm:prSet presAssocID="{8B220A94-1B5E-4279-BBE9-E58F22A1D550}" presName="dummy" presStyleCnt="0"/>
      <dgm:spPr/>
    </dgm:pt>
    <dgm:pt modelId="{BC7DE2AB-0938-8741-95B4-8B467B8097F0}" type="pres">
      <dgm:prSet presAssocID="{27160B85-6779-4BEC-AE37-4B0236B763AE}" presName="sibTrans" presStyleLbl="sibTrans2D1" presStyleIdx="2" presStyleCnt="7"/>
      <dgm:spPr/>
    </dgm:pt>
    <dgm:pt modelId="{38890A1A-6AB0-8144-99EA-EC9F617BFE71}" type="pres">
      <dgm:prSet presAssocID="{20D188B7-13B1-47F8-96D8-5786B007573D}" presName="node" presStyleLbl="node1" presStyleIdx="3" presStyleCnt="7">
        <dgm:presLayoutVars>
          <dgm:bulletEnabled val="1"/>
        </dgm:presLayoutVars>
      </dgm:prSet>
      <dgm:spPr/>
    </dgm:pt>
    <dgm:pt modelId="{0D9FF8C3-85AD-1E44-9F80-2E4579ADD63D}" type="pres">
      <dgm:prSet presAssocID="{20D188B7-13B1-47F8-96D8-5786B007573D}" presName="dummy" presStyleCnt="0"/>
      <dgm:spPr/>
    </dgm:pt>
    <dgm:pt modelId="{6F07E0A5-75FF-894F-A1B5-EB54570A0A34}" type="pres">
      <dgm:prSet presAssocID="{6C400B57-EF10-4751-A46E-6B708FD898DD}" presName="sibTrans" presStyleLbl="sibTrans2D1" presStyleIdx="3" presStyleCnt="7"/>
      <dgm:spPr/>
    </dgm:pt>
    <dgm:pt modelId="{558F2641-9DD4-C749-883D-2FBF64CF66D7}" type="pres">
      <dgm:prSet presAssocID="{5FB68326-E638-1A49-B6C4-D14EAD3885D2}" presName="node" presStyleLbl="node1" presStyleIdx="4" presStyleCnt="7">
        <dgm:presLayoutVars>
          <dgm:bulletEnabled val="1"/>
        </dgm:presLayoutVars>
      </dgm:prSet>
      <dgm:spPr/>
    </dgm:pt>
    <dgm:pt modelId="{34693805-ECEA-B943-9B30-4EBF778324B8}" type="pres">
      <dgm:prSet presAssocID="{5FB68326-E638-1A49-B6C4-D14EAD3885D2}" presName="dummy" presStyleCnt="0"/>
      <dgm:spPr/>
    </dgm:pt>
    <dgm:pt modelId="{74900A4B-520D-E640-A445-DF85752BE3DD}" type="pres">
      <dgm:prSet presAssocID="{3DFD5C43-D7B1-F44B-ACC4-ABF45B953F4F}" presName="sibTrans" presStyleLbl="sibTrans2D1" presStyleIdx="4" presStyleCnt="7"/>
      <dgm:spPr/>
    </dgm:pt>
    <dgm:pt modelId="{B6BF27C3-C585-804B-8354-D653C5A3FFB3}" type="pres">
      <dgm:prSet presAssocID="{33AE2A8F-D59B-41DA-8EF5-298124387F46}" presName="node" presStyleLbl="node1" presStyleIdx="5" presStyleCnt="7">
        <dgm:presLayoutVars>
          <dgm:bulletEnabled val="1"/>
        </dgm:presLayoutVars>
      </dgm:prSet>
      <dgm:spPr/>
    </dgm:pt>
    <dgm:pt modelId="{1F32C212-4E36-9543-9FF6-DBAD2CC89141}" type="pres">
      <dgm:prSet presAssocID="{33AE2A8F-D59B-41DA-8EF5-298124387F46}" presName="dummy" presStyleCnt="0"/>
      <dgm:spPr/>
    </dgm:pt>
    <dgm:pt modelId="{42BDE640-22DD-F94F-9C97-BE8D1D70DE09}" type="pres">
      <dgm:prSet presAssocID="{6C7D77B6-DA76-4434-9555-612592AFA405}" presName="sibTrans" presStyleLbl="sibTrans2D1" presStyleIdx="5" presStyleCnt="7"/>
      <dgm:spPr/>
    </dgm:pt>
    <dgm:pt modelId="{C8187FFD-F29C-A540-97D1-B958D3768102}" type="pres">
      <dgm:prSet presAssocID="{83A5C172-6DDC-A444-8A0E-FCA6F71F248D}" presName="node" presStyleLbl="node1" presStyleIdx="6" presStyleCnt="7">
        <dgm:presLayoutVars>
          <dgm:bulletEnabled val="1"/>
        </dgm:presLayoutVars>
      </dgm:prSet>
      <dgm:spPr/>
    </dgm:pt>
    <dgm:pt modelId="{5FA812DF-D191-B244-ADDD-98FC35A552C4}" type="pres">
      <dgm:prSet presAssocID="{83A5C172-6DDC-A444-8A0E-FCA6F71F248D}" presName="dummy" presStyleCnt="0"/>
      <dgm:spPr/>
    </dgm:pt>
    <dgm:pt modelId="{B4B46D33-5068-614B-B498-71F67C16D0C4}" type="pres">
      <dgm:prSet presAssocID="{33AE1596-4087-2545-B028-F85896889C98}" presName="sibTrans" presStyleLbl="sibTrans2D1" presStyleIdx="6" presStyleCnt="7"/>
      <dgm:spPr/>
    </dgm:pt>
  </dgm:ptLst>
  <dgm:cxnLst>
    <dgm:cxn modelId="{15D51426-9EAE-1346-89EE-BD0EBE688622}" type="presOf" srcId="{199806C1-EE91-4AFE-B990-26062A3A0F7A}" destId="{7D9D3915-651B-2D4C-8BA2-525C2BE90A89}" srcOrd="0" destOrd="0" presId="urn:microsoft.com/office/officeart/2005/8/layout/radial6"/>
    <dgm:cxn modelId="{768B5D27-381F-EA49-B4CA-DB6D3491BB8C}" type="presOf" srcId="{AAF17D0E-2799-4B68-B006-5BD154F1A87C}" destId="{AEC2A32A-2524-0F46-918E-2BB7A844B860}" srcOrd="0" destOrd="0" presId="urn:microsoft.com/office/officeart/2005/8/layout/radial6"/>
    <dgm:cxn modelId="{C18DA461-0228-B244-9752-19403D917737}" srcId="{7B0109B7-84FD-4C2C-8494-5A3F64268CD3}" destId="{83A5C172-6DDC-A444-8A0E-FCA6F71F248D}" srcOrd="6" destOrd="0" parTransId="{548153AE-BFEE-ED4C-9385-F9197784A9CB}" sibTransId="{33AE1596-4087-2545-B028-F85896889C98}"/>
    <dgm:cxn modelId="{69B3F349-70B8-2A41-9353-496896074E5F}" type="presOf" srcId="{3DFD5C43-D7B1-F44B-ACC4-ABF45B953F4F}" destId="{74900A4B-520D-E640-A445-DF85752BE3DD}" srcOrd="0" destOrd="0" presId="urn:microsoft.com/office/officeart/2005/8/layout/radial6"/>
    <dgm:cxn modelId="{F537986C-0579-A841-A300-4C1BB07AEACA}" type="presOf" srcId="{5FB68326-E638-1A49-B6C4-D14EAD3885D2}" destId="{558F2641-9DD4-C749-883D-2FBF64CF66D7}" srcOrd="0" destOrd="0" presId="urn:microsoft.com/office/officeart/2005/8/layout/radial6"/>
    <dgm:cxn modelId="{412C446E-EF83-AB4F-9E89-A775C2E176A4}" type="presOf" srcId="{6C7D77B6-DA76-4434-9555-612592AFA405}" destId="{42BDE640-22DD-F94F-9C97-BE8D1D70DE09}" srcOrd="0" destOrd="0" presId="urn:microsoft.com/office/officeart/2005/8/layout/radial6"/>
    <dgm:cxn modelId="{B3F01E70-C921-8749-B894-FA05A06911E3}" type="presOf" srcId="{20D188B7-13B1-47F8-96D8-5786B007573D}" destId="{38890A1A-6AB0-8144-99EA-EC9F617BFE71}" srcOrd="0" destOrd="0" presId="urn:microsoft.com/office/officeart/2005/8/layout/radial6"/>
    <dgm:cxn modelId="{27837372-6A03-413A-8045-B947C4F41036}" srcId="{7B0109B7-84FD-4C2C-8494-5A3F64268CD3}" destId="{20D188B7-13B1-47F8-96D8-5786B007573D}" srcOrd="3" destOrd="0" parTransId="{D7F521BD-7673-423D-AFA5-167E9E04BB39}" sibTransId="{6C400B57-EF10-4751-A46E-6B708FD898DD}"/>
    <dgm:cxn modelId="{2285498E-9282-5944-AF88-EDCF77D08B8B}" type="presOf" srcId="{33AE1596-4087-2545-B028-F85896889C98}" destId="{B4B46D33-5068-614B-B498-71F67C16D0C4}" srcOrd="0" destOrd="0" presId="urn:microsoft.com/office/officeart/2005/8/layout/radial6"/>
    <dgm:cxn modelId="{6456FF91-68F9-4A92-8BB7-7F4519865E28}" srcId="{7B0109B7-84FD-4C2C-8494-5A3F64268CD3}" destId="{AAF17D0E-2799-4B68-B006-5BD154F1A87C}" srcOrd="1" destOrd="0" parTransId="{6EAE6771-2A1C-49C6-8AC8-C0C5CE8BA6BD}" sibTransId="{9FAA4507-C522-4F41-94C3-7FE680DA9875}"/>
    <dgm:cxn modelId="{113DB096-363E-8548-9A04-8BF8BD8E33FC}" type="presOf" srcId="{B1186DB7-7036-4C99-9BE9-66BC398031CC}" destId="{5A244E68-99AF-8346-98E8-4220188CCC06}" srcOrd="0" destOrd="0" presId="urn:microsoft.com/office/officeart/2005/8/layout/radial6"/>
    <dgm:cxn modelId="{6D991197-F9B4-A147-9A0C-55F54D9E9664}" type="presOf" srcId="{8B220A94-1B5E-4279-BBE9-E58F22A1D550}" destId="{5DE26CFE-CFE0-F54F-B072-F2E43673D46B}" srcOrd="0" destOrd="0" presId="urn:microsoft.com/office/officeart/2005/8/layout/radial6"/>
    <dgm:cxn modelId="{FDA7AEA7-D7A1-9B48-B41B-CCCB6B00E3DF}" type="presOf" srcId="{6C400B57-EF10-4751-A46E-6B708FD898DD}" destId="{6F07E0A5-75FF-894F-A1B5-EB54570A0A34}" srcOrd="0" destOrd="0" presId="urn:microsoft.com/office/officeart/2005/8/layout/radial6"/>
    <dgm:cxn modelId="{312C91B0-2FAB-8848-8789-D11300B5D30F}" srcId="{7B0109B7-84FD-4C2C-8494-5A3F64268CD3}" destId="{5FB68326-E638-1A49-B6C4-D14EAD3885D2}" srcOrd="4" destOrd="0" parTransId="{C87A6031-CAC4-7946-B87D-DB07D4E8E81B}" sibTransId="{3DFD5C43-D7B1-F44B-ACC4-ABF45B953F4F}"/>
    <dgm:cxn modelId="{154911B2-B23D-8244-9550-240F0977582C}" type="presOf" srcId="{9FAA4507-C522-4F41-94C3-7FE680DA9875}" destId="{5D937A4A-E6E0-814A-A00D-042BE004E82A}" srcOrd="0" destOrd="0" presId="urn:microsoft.com/office/officeart/2005/8/layout/radial6"/>
    <dgm:cxn modelId="{48BC7CB6-FBAB-1243-B5F7-DB0175CF2CF9}" type="presOf" srcId="{7B0109B7-84FD-4C2C-8494-5A3F64268CD3}" destId="{84FE4485-2915-544D-BDA8-E0F945275B90}" srcOrd="0" destOrd="0" presId="urn:microsoft.com/office/officeart/2005/8/layout/radial6"/>
    <dgm:cxn modelId="{BA7182BF-2680-4003-B8D0-89219DE8AF1A}" srcId="{7B0109B7-84FD-4C2C-8494-5A3F64268CD3}" destId="{8B220A94-1B5E-4279-BBE9-E58F22A1D550}" srcOrd="2" destOrd="0" parTransId="{34A5E228-EB23-40B0-8E05-473011BAD744}" sibTransId="{27160B85-6779-4BEC-AE37-4B0236B763AE}"/>
    <dgm:cxn modelId="{540B3BC0-D363-3343-BAA7-5D4999895756}" type="presOf" srcId="{83A5C172-6DDC-A444-8A0E-FCA6F71F248D}" destId="{C8187FFD-F29C-A540-97D1-B958D3768102}" srcOrd="0" destOrd="0" presId="urn:microsoft.com/office/officeart/2005/8/layout/radial6"/>
    <dgm:cxn modelId="{926600C1-079E-469C-B57A-60A29B1F8032}" srcId="{7B0109B7-84FD-4C2C-8494-5A3F64268CD3}" destId="{199806C1-EE91-4AFE-B990-26062A3A0F7A}" srcOrd="0" destOrd="0" parTransId="{8143826C-11E1-4B7A-8252-FB1C0B352FAC}" sibTransId="{B1186DB7-7036-4C99-9BE9-66BC398031CC}"/>
    <dgm:cxn modelId="{1C62EED1-647C-43E5-9014-587800376368}" srcId="{77D625E3-8235-4202-B220-8902BB4FAF8A}" destId="{7B0109B7-84FD-4C2C-8494-5A3F64268CD3}" srcOrd="0" destOrd="0" parTransId="{2E7AA323-9AA7-4FB8-917B-71AA84A7A8DB}" sibTransId="{FCB432C6-7FD2-4231-B9CB-7EEC575F8888}"/>
    <dgm:cxn modelId="{FB2184D3-7FBC-234D-A2B6-E01DBA4B3FA5}" type="presOf" srcId="{27160B85-6779-4BEC-AE37-4B0236B763AE}" destId="{BC7DE2AB-0938-8741-95B4-8B467B8097F0}" srcOrd="0" destOrd="0" presId="urn:microsoft.com/office/officeart/2005/8/layout/radial6"/>
    <dgm:cxn modelId="{75DAB3D9-4F8F-46DF-86E3-451BDD42907F}" srcId="{7B0109B7-84FD-4C2C-8494-5A3F64268CD3}" destId="{33AE2A8F-D59B-41DA-8EF5-298124387F46}" srcOrd="5" destOrd="0" parTransId="{D6C81B93-E994-45BC-B1E7-45CB062F4A6E}" sibTransId="{6C7D77B6-DA76-4434-9555-612592AFA405}"/>
    <dgm:cxn modelId="{E19CDFE3-9F4D-B84C-B9FB-2EF4B71A4045}" type="presOf" srcId="{77D625E3-8235-4202-B220-8902BB4FAF8A}" destId="{9555ED54-69F7-104E-8665-C2101F0CA5EA}" srcOrd="0" destOrd="0" presId="urn:microsoft.com/office/officeart/2005/8/layout/radial6"/>
    <dgm:cxn modelId="{CA6A37F8-ED0B-6C45-B498-0FE5D43D0527}" type="presOf" srcId="{33AE2A8F-D59B-41DA-8EF5-298124387F46}" destId="{B6BF27C3-C585-804B-8354-D653C5A3FFB3}" srcOrd="0" destOrd="0" presId="urn:microsoft.com/office/officeart/2005/8/layout/radial6"/>
    <dgm:cxn modelId="{7243643D-2C0A-714A-A979-E2D9E6619C31}" type="presParOf" srcId="{9555ED54-69F7-104E-8665-C2101F0CA5EA}" destId="{84FE4485-2915-544D-BDA8-E0F945275B90}" srcOrd="0" destOrd="0" presId="urn:microsoft.com/office/officeart/2005/8/layout/radial6"/>
    <dgm:cxn modelId="{C2A5ACEB-BE7D-1448-9A2B-9CB83F40487B}" type="presParOf" srcId="{9555ED54-69F7-104E-8665-C2101F0CA5EA}" destId="{7D9D3915-651B-2D4C-8BA2-525C2BE90A89}" srcOrd="1" destOrd="0" presId="urn:microsoft.com/office/officeart/2005/8/layout/radial6"/>
    <dgm:cxn modelId="{3DF93154-7016-4D4A-9AEE-0ED1AEA17A25}" type="presParOf" srcId="{9555ED54-69F7-104E-8665-C2101F0CA5EA}" destId="{D1ADBF01-B72E-5A4E-8D61-9329589BF020}" srcOrd="2" destOrd="0" presId="urn:microsoft.com/office/officeart/2005/8/layout/radial6"/>
    <dgm:cxn modelId="{310FF246-C918-884C-8E49-02B6C38FF3C0}" type="presParOf" srcId="{9555ED54-69F7-104E-8665-C2101F0CA5EA}" destId="{5A244E68-99AF-8346-98E8-4220188CCC06}" srcOrd="3" destOrd="0" presId="urn:microsoft.com/office/officeart/2005/8/layout/radial6"/>
    <dgm:cxn modelId="{0F07E701-093E-9D4E-AF4B-F8476A86B525}" type="presParOf" srcId="{9555ED54-69F7-104E-8665-C2101F0CA5EA}" destId="{AEC2A32A-2524-0F46-918E-2BB7A844B860}" srcOrd="4" destOrd="0" presId="urn:microsoft.com/office/officeart/2005/8/layout/radial6"/>
    <dgm:cxn modelId="{DA58B54A-F3E3-6A42-AAB2-CFE4F35945C2}" type="presParOf" srcId="{9555ED54-69F7-104E-8665-C2101F0CA5EA}" destId="{F7517580-8888-2546-AAB4-3252F63D802F}" srcOrd="5" destOrd="0" presId="urn:microsoft.com/office/officeart/2005/8/layout/radial6"/>
    <dgm:cxn modelId="{0415527E-D5B2-6F4C-BBE4-5207F9C747FB}" type="presParOf" srcId="{9555ED54-69F7-104E-8665-C2101F0CA5EA}" destId="{5D937A4A-E6E0-814A-A00D-042BE004E82A}" srcOrd="6" destOrd="0" presId="urn:microsoft.com/office/officeart/2005/8/layout/radial6"/>
    <dgm:cxn modelId="{A58F7911-B531-294A-A048-6C74E4F4561E}" type="presParOf" srcId="{9555ED54-69F7-104E-8665-C2101F0CA5EA}" destId="{5DE26CFE-CFE0-F54F-B072-F2E43673D46B}" srcOrd="7" destOrd="0" presId="urn:microsoft.com/office/officeart/2005/8/layout/radial6"/>
    <dgm:cxn modelId="{81F92FE7-6B20-094B-B32C-93FA4C790184}" type="presParOf" srcId="{9555ED54-69F7-104E-8665-C2101F0CA5EA}" destId="{E05664DB-0E09-404C-991F-3B36CA93A635}" srcOrd="8" destOrd="0" presId="urn:microsoft.com/office/officeart/2005/8/layout/radial6"/>
    <dgm:cxn modelId="{FC60AC0D-F12F-FE4A-A19A-0642DD218423}" type="presParOf" srcId="{9555ED54-69F7-104E-8665-C2101F0CA5EA}" destId="{BC7DE2AB-0938-8741-95B4-8B467B8097F0}" srcOrd="9" destOrd="0" presId="urn:microsoft.com/office/officeart/2005/8/layout/radial6"/>
    <dgm:cxn modelId="{6444BB8F-D58F-9443-BB8B-6DA082809B49}" type="presParOf" srcId="{9555ED54-69F7-104E-8665-C2101F0CA5EA}" destId="{38890A1A-6AB0-8144-99EA-EC9F617BFE71}" srcOrd="10" destOrd="0" presId="urn:microsoft.com/office/officeart/2005/8/layout/radial6"/>
    <dgm:cxn modelId="{AEF1AC37-DEDB-EA45-AED6-ED0BAC0C7962}" type="presParOf" srcId="{9555ED54-69F7-104E-8665-C2101F0CA5EA}" destId="{0D9FF8C3-85AD-1E44-9F80-2E4579ADD63D}" srcOrd="11" destOrd="0" presId="urn:microsoft.com/office/officeart/2005/8/layout/radial6"/>
    <dgm:cxn modelId="{91668F20-C08A-BE4F-8C29-73FE733610AF}" type="presParOf" srcId="{9555ED54-69F7-104E-8665-C2101F0CA5EA}" destId="{6F07E0A5-75FF-894F-A1B5-EB54570A0A34}" srcOrd="12" destOrd="0" presId="urn:microsoft.com/office/officeart/2005/8/layout/radial6"/>
    <dgm:cxn modelId="{015A03A4-71B2-0E4B-9C14-F7596E540E60}" type="presParOf" srcId="{9555ED54-69F7-104E-8665-C2101F0CA5EA}" destId="{558F2641-9DD4-C749-883D-2FBF64CF66D7}" srcOrd="13" destOrd="0" presId="urn:microsoft.com/office/officeart/2005/8/layout/radial6"/>
    <dgm:cxn modelId="{5351FB44-7539-3A46-BB41-A75D4ED74E7A}" type="presParOf" srcId="{9555ED54-69F7-104E-8665-C2101F0CA5EA}" destId="{34693805-ECEA-B943-9B30-4EBF778324B8}" srcOrd="14" destOrd="0" presId="urn:microsoft.com/office/officeart/2005/8/layout/radial6"/>
    <dgm:cxn modelId="{D3376CA6-9730-F346-8C9E-AC93CDC40C3A}" type="presParOf" srcId="{9555ED54-69F7-104E-8665-C2101F0CA5EA}" destId="{74900A4B-520D-E640-A445-DF85752BE3DD}" srcOrd="15" destOrd="0" presId="urn:microsoft.com/office/officeart/2005/8/layout/radial6"/>
    <dgm:cxn modelId="{353FBCA1-F61C-5C41-A270-DCC1C96BEC04}" type="presParOf" srcId="{9555ED54-69F7-104E-8665-C2101F0CA5EA}" destId="{B6BF27C3-C585-804B-8354-D653C5A3FFB3}" srcOrd="16" destOrd="0" presId="urn:microsoft.com/office/officeart/2005/8/layout/radial6"/>
    <dgm:cxn modelId="{BD4601A7-7B79-254A-8831-163BE78E46EA}" type="presParOf" srcId="{9555ED54-69F7-104E-8665-C2101F0CA5EA}" destId="{1F32C212-4E36-9543-9FF6-DBAD2CC89141}" srcOrd="17" destOrd="0" presId="urn:microsoft.com/office/officeart/2005/8/layout/radial6"/>
    <dgm:cxn modelId="{2BE041F8-8C96-7E44-A938-B42BB8AE6307}" type="presParOf" srcId="{9555ED54-69F7-104E-8665-C2101F0CA5EA}" destId="{42BDE640-22DD-F94F-9C97-BE8D1D70DE09}" srcOrd="18" destOrd="0" presId="urn:microsoft.com/office/officeart/2005/8/layout/radial6"/>
    <dgm:cxn modelId="{01AAD820-9620-9344-A2FB-66324D3613B9}" type="presParOf" srcId="{9555ED54-69F7-104E-8665-C2101F0CA5EA}" destId="{C8187FFD-F29C-A540-97D1-B958D3768102}" srcOrd="19" destOrd="0" presId="urn:microsoft.com/office/officeart/2005/8/layout/radial6"/>
    <dgm:cxn modelId="{BD02F3F9-F963-304F-866D-589122447FB6}" type="presParOf" srcId="{9555ED54-69F7-104E-8665-C2101F0CA5EA}" destId="{5FA812DF-D191-B244-ADDD-98FC35A552C4}" srcOrd="20" destOrd="0" presId="urn:microsoft.com/office/officeart/2005/8/layout/radial6"/>
    <dgm:cxn modelId="{4406A1D1-B7CF-434B-90F2-EB840F627EDE}" type="presParOf" srcId="{9555ED54-69F7-104E-8665-C2101F0CA5EA}" destId="{B4B46D33-5068-614B-B498-71F67C16D0C4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495A28-E107-4C3E-AE41-924CE80DB5D5}" type="doc">
      <dgm:prSet loTypeId="urn:microsoft.com/office/officeart/2005/8/layout/radial1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98FABE-FDC2-4A02-9535-8C69A5BAFAF3}">
      <dgm:prSet phldrT="[Text]" custT="1"/>
      <dgm:spPr>
        <a:noFill/>
        <a:ln w="19050">
          <a:solidFill>
            <a:schemeClr val="bg1"/>
          </a:solidFill>
        </a:ln>
      </dgm:spPr>
      <dgm:t>
        <a:bodyPr/>
        <a:lstStyle/>
        <a:p>
          <a:r>
            <a:rPr lang="en-US" sz="4000" b="1" dirty="0"/>
            <a:t>Mobility Navigator</a:t>
          </a:r>
        </a:p>
      </dgm:t>
    </dgm:pt>
    <dgm:pt modelId="{10BE2631-A705-4D3E-9392-0B869E67E38C}" type="parTrans" cxnId="{AA62244E-4762-4E1E-AA09-EBB74BD53C1F}">
      <dgm:prSet/>
      <dgm:spPr/>
      <dgm:t>
        <a:bodyPr/>
        <a:lstStyle/>
        <a:p>
          <a:endParaRPr lang="en-US" sz="3600" b="1"/>
        </a:p>
      </dgm:t>
    </dgm:pt>
    <dgm:pt modelId="{8AFDF332-A311-4720-9AAA-01D83B798127}" type="sibTrans" cxnId="{AA62244E-4762-4E1E-AA09-EBB74BD53C1F}">
      <dgm:prSet/>
      <dgm:spPr/>
      <dgm:t>
        <a:bodyPr/>
        <a:lstStyle/>
        <a:p>
          <a:endParaRPr lang="en-US" sz="3600" b="1"/>
        </a:p>
      </dgm:t>
    </dgm:pt>
    <dgm:pt modelId="{413EE6E2-10EE-46B9-A8ED-307AB7F49888}">
      <dgm:prSet phldrT="[Text]" custT="1"/>
      <dgm:spPr>
        <a:noFill/>
        <a:ln w="19050">
          <a:solidFill>
            <a:schemeClr val="bg1"/>
          </a:solidFill>
        </a:ln>
      </dgm:spPr>
      <dgm:t>
        <a:bodyPr/>
        <a:lstStyle/>
        <a:p>
          <a:r>
            <a:rPr lang="en-US" sz="3200" b="1" dirty="0"/>
            <a:t>Free &amp; Discount Rides</a:t>
          </a:r>
        </a:p>
      </dgm:t>
    </dgm:pt>
    <dgm:pt modelId="{D4088B4A-6B8A-42DD-A51F-FD3BB61196CA}" type="parTrans" cxnId="{59B66A46-0236-4C07-B78B-D4C30E0B43E5}">
      <dgm:prSet custT="1"/>
      <dgm:spPr>
        <a:ln w="28575">
          <a:solidFill>
            <a:schemeClr val="bg1"/>
          </a:solidFill>
        </a:ln>
      </dgm:spPr>
      <dgm:t>
        <a:bodyPr/>
        <a:lstStyle/>
        <a:p>
          <a:endParaRPr lang="en-US" sz="1000" b="1"/>
        </a:p>
      </dgm:t>
    </dgm:pt>
    <dgm:pt modelId="{ED9CE518-7B62-42A3-AB9E-9AFEBFB01D88}" type="sibTrans" cxnId="{59B66A46-0236-4C07-B78B-D4C30E0B43E5}">
      <dgm:prSet/>
      <dgm:spPr/>
      <dgm:t>
        <a:bodyPr/>
        <a:lstStyle/>
        <a:p>
          <a:endParaRPr lang="en-US" sz="3600" b="1"/>
        </a:p>
      </dgm:t>
    </dgm:pt>
    <dgm:pt modelId="{413DA700-8D3E-4CE1-8C82-5EC3E62739E0}">
      <dgm:prSet phldrT="[Text]" custT="1"/>
      <dgm:spPr>
        <a:noFill/>
        <a:ln w="19050">
          <a:solidFill>
            <a:schemeClr val="bg1"/>
          </a:solidFill>
        </a:ln>
      </dgm:spPr>
      <dgm:t>
        <a:bodyPr/>
        <a:lstStyle/>
        <a:p>
          <a:r>
            <a:rPr lang="en-US" sz="2800" b="1" dirty="0"/>
            <a:t>Vehicle Procurement Assistance</a:t>
          </a:r>
        </a:p>
      </dgm:t>
    </dgm:pt>
    <dgm:pt modelId="{063F1A75-1A7B-490E-AF36-A2C357963645}" type="parTrans" cxnId="{83BB674A-484C-4790-A59D-2DFBB69FD4CA}">
      <dgm:prSet custT="1"/>
      <dgm:spPr>
        <a:ln w="28575">
          <a:solidFill>
            <a:schemeClr val="bg1"/>
          </a:solidFill>
        </a:ln>
      </dgm:spPr>
      <dgm:t>
        <a:bodyPr/>
        <a:lstStyle/>
        <a:p>
          <a:endParaRPr lang="en-US" sz="1000" b="1"/>
        </a:p>
      </dgm:t>
    </dgm:pt>
    <dgm:pt modelId="{7DE93D4E-8237-420D-9FD5-45C5AD218FE9}" type="sibTrans" cxnId="{83BB674A-484C-4790-A59D-2DFBB69FD4CA}">
      <dgm:prSet/>
      <dgm:spPr/>
      <dgm:t>
        <a:bodyPr/>
        <a:lstStyle/>
        <a:p>
          <a:endParaRPr lang="en-US" sz="3600" b="1"/>
        </a:p>
      </dgm:t>
    </dgm:pt>
    <dgm:pt modelId="{DB2324D2-D170-41D5-BEC5-DB817D66992C}">
      <dgm:prSet phldrT="[Text]" custT="1"/>
      <dgm:spPr>
        <a:noFill/>
        <a:ln w="19050">
          <a:solidFill>
            <a:schemeClr val="bg1"/>
          </a:solidFill>
        </a:ln>
      </dgm:spPr>
      <dgm:t>
        <a:bodyPr/>
        <a:lstStyle/>
        <a:p>
          <a:r>
            <a:rPr lang="en-US" sz="2800" b="1" dirty="0"/>
            <a:t>Drivers License Assistance</a:t>
          </a:r>
        </a:p>
      </dgm:t>
    </dgm:pt>
    <dgm:pt modelId="{18AD0A2E-6862-4B11-97CE-4703189CD1B8}" type="parTrans" cxnId="{1E3C7EA8-6920-4996-8F09-0CDEF9A0CA76}">
      <dgm:prSet custT="1"/>
      <dgm:spPr>
        <a:ln w="28575">
          <a:solidFill>
            <a:schemeClr val="bg1"/>
          </a:solidFill>
        </a:ln>
      </dgm:spPr>
      <dgm:t>
        <a:bodyPr/>
        <a:lstStyle/>
        <a:p>
          <a:endParaRPr lang="en-US" sz="1000" b="1"/>
        </a:p>
      </dgm:t>
    </dgm:pt>
    <dgm:pt modelId="{0A0BFBE8-34A9-40C1-9248-55C136BF7D50}" type="sibTrans" cxnId="{1E3C7EA8-6920-4996-8F09-0CDEF9A0CA76}">
      <dgm:prSet/>
      <dgm:spPr/>
      <dgm:t>
        <a:bodyPr/>
        <a:lstStyle/>
        <a:p>
          <a:endParaRPr lang="en-US" sz="3600" b="1"/>
        </a:p>
      </dgm:t>
    </dgm:pt>
    <dgm:pt modelId="{0E115AFA-6963-4CCB-B613-801E0AF87D5D}">
      <dgm:prSet phldrT="[Text]" custT="1"/>
      <dgm:spPr>
        <a:noFill/>
        <a:ln w="19050">
          <a:solidFill>
            <a:schemeClr val="bg1"/>
          </a:solidFill>
        </a:ln>
      </dgm:spPr>
      <dgm:t>
        <a:bodyPr/>
        <a:lstStyle/>
        <a:p>
          <a:r>
            <a:rPr lang="en-US" sz="2800" b="1" dirty="0"/>
            <a:t>Short Term Vehicle Assistance</a:t>
          </a:r>
        </a:p>
      </dgm:t>
    </dgm:pt>
    <dgm:pt modelId="{0E3919C8-E718-4F84-99B2-A3AFF9E68641}" type="parTrans" cxnId="{8AF3B128-6369-42B3-9470-FE91B99CC8D5}">
      <dgm:prSet custT="1"/>
      <dgm:spPr>
        <a:ln w="28575">
          <a:solidFill>
            <a:schemeClr val="bg1"/>
          </a:solidFill>
        </a:ln>
      </dgm:spPr>
      <dgm:t>
        <a:bodyPr/>
        <a:lstStyle/>
        <a:p>
          <a:endParaRPr lang="en-US" sz="1000" b="1"/>
        </a:p>
      </dgm:t>
    </dgm:pt>
    <dgm:pt modelId="{02687A41-44CC-41FB-9053-9D84B4A5E5D4}" type="sibTrans" cxnId="{8AF3B128-6369-42B3-9470-FE91B99CC8D5}">
      <dgm:prSet/>
      <dgm:spPr/>
      <dgm:t>
        <a:bodyPr/>
        <a:lstStyle/>
        <a:p>
          <a:endParaRPr lang="en-US" sz="3600" b="1"/>
        </a:p>
      </dgm:t>
    </dgm:pt>
    <dgm:pt modelId="{1F8ACAAA-0130-40DE-8ADF-AEE881CCC50F}">
      <dgm:prSet phldrT="[Text]" custT="1"/>
      <dgm:spPr>
        <a:noFill/>
        <a:ln w="19050">
          <a:solidFill>
            <a:schemeClr val="bg1"/>
          </a:solidFill>
        </a:ln>
      </dgm:spPr>
      <dgm:t>
        <a:bodyPr/>
        <a:lstStyle/>
        <a:p>
          <a:r>
            <a:rPr lang="en-US" sz="2800" b="1" dirty="0"/>
            <a:t>Travel Planning</a:t>
          </a:r>
        </a:p>
      </dgm:t>
    </dgm:pt>
    <dgm:pt modelId="{B77AA1AD-3457-431C-A2A5-346B8FDE6914}" type="parTrans" cxnId="{DD61441B-1591-45E3-9AD1-CB5F99237B55}">
      <dgm:prSet custT="1"/>
      <dgm:spPr>
        <a:ln w="28575">
          <a:solidFill>
            <a:schemeClr val="bg1"/>
          </a:solidFill>
        </a:ln>
      </dgm:spPr>
      <dgm:t>
        <a:bodyPr/>
        <a:lstStyle/>
        <a:p>
          <a:endParaRPr lang="en-US" sz="1000" b="1"/>
        </a:p>
      </dgm:t>
    </dgm:pt>
    <dgm:pt modelId="{753FB254-E54E-4DD1-8134-57DD1210B721}" type="sibTrans" cxnId="{DD61441B-1591-45E3-9AD1-CB5F99237B55}">
      <dgm:prSet/>
      <dgm:spPr/>
      <dgm:t>
        <a:bodyPr/>
        <a:lstStyle/>
        <a:p>
          <a:endParaRPr lang="en-US" sz="3600" b="1"/>
        </a:p>
      </dgm:t>
    </dgm:pt>
    <dgm:pt modelId="{B906CAEC-98E5-41F3-BDBD-258CBC80E714}">
      <dgm:prSet phldrT="[Text]" custT="1"/>
      <dgm:spPr>
        <a:noFill/>
        <a:ln w="19050">
          <a:solidFill>
            <a:schemeClr val="bg1"/>
          </a:solidFill>
        </a:ln>
      </dgm:spPr>
      <dgm:t>
        <a:bodyPr/>
        <a:lstStyle/>
        <a:p>
          <a:r>
            <a:rPr lang="en-US" sz="3200" b="1" dirty="0"/>
            <a:t>Budgeting</a:t>
          </a:r>
        </a:p>
      </dgm:t>
    </dgm:pt>
    <dgm:pt modelId="{9B015F77-089C-4AFA-8693-4CDF17AC062B}" type="parTrans" cxnId="{3524AD94-2782-44B3-9CF7-5724D26E6D48}">
      <dgm:prSet custT="1"/>
      <dgm:spPr>
        <a:ln w="28575">
          <a:solidFill>
            <a:schemeClr val="bg1"/>
          </a:solidFill>
        </a:ln>
      </dgm:spPr>
      <dgm:t>
        <a:bodyPr/>
        <a:lstStyle/>
        <a:p>
          <a:endParaRPr lang="en-US" sz="1000" b="1"/>
        </a:p>
      </dgm:t>
    </dgm:pt>
    <dgm:pt modelId="{BDF4E16D-10EC-4ACC-8A67-9C8E0DA90DE9}" type="sibTrans" cxnId="{3524AD94-2782-44B3-9CF7-5724D26E6D48}">
      <dgm:prSet/>
      <dgm:spPr/>
      <dgm:t>
        <a:bodyPr/>
        <a:lstStyle/>
        <a:p>
          <a:endParaRPr lang="en-US" sz="3600" b="1"/>
        </a:p>
      </dgm:t>
    </dgm:pt>
    <dgm:pt modelId="{EFDE7999-49AA-4EFC-BD98-A880E06CC518}">
      <dgm:prSet phldrT="[Text]" custT="1"/>
      <dgm:spPr>
        <a:noFill/>
        <a:ln w="19050">
          <a:solidFill>
            <a:schemeClr val="bg1"/>
          </a:solidFill>
        </a:ln>
      </dgm:spPr>
      <dgm:t>
        <a:bodyPr/>
        <a:lstStyle/>
        <a:p>
          <a:r>
            <a:rPr lang="en-US" sz="2800" b="1" dirty="0"/>
            <a:t>Referrals to Social Service Organizations</a:t>
          </a:r>
        </a:p>
      </dgm:t>
    </dgm:pt>
    <dgm:pt modelId="{105B5777-425E-4CF9-9198-BFE4B1358643}" type="parTrans" cxnId="{6375F07F-2C18-48F1-8F7F-F4BD41E81EBB}">
      <dgm:prSet custT="1"/>
      <dgm:spPr>
        <a:ln w="28575">
          <a:solidFill>
            <a:schemeClr val="bg1"/>
          </a:solidFill>
        </a:ln>
      </dgm:spPr>
      <dgm:t>
        <a:bodyPr/>
        <a:lstStyle/>
        <a:p>
          <a:endParaRPr lang="en-US" sz="1000" b="1"/>
        </a:p>
      </dgm:t>
    </dgm:pt>
    <dgm:pt modelId="{80AEEDF8-19E3-4B3B-9CEF-9ECAB6A85091}" type="sibTrans" cxnId="{6375F07F-2C18-48F1-8F7F-F4BD41E81EBB}">
      <dgm:prSet/>
      <dgm:spPr/>
      <dgm:t>
        <a:bodyPr/>
        <a:lstStyle/>
        <a:p>
          <a:endParaRPr lang="en-US" sz="3600" b="1"/>
        </a:p>
      </dgm:t>
    </dgm:pt>
    <dgm:pt modelId="{99DB4CB4-40B0-4392-AB94-527469C1105D}" type="pres">
      <dgm:prSet presAssocID="{C0495A28-E107-4C3E-AE41-924CE80DB5D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06C45F3-5DDA-4836-A6EE-4304FE8AC476}" type="pres">
      <dgm:prSet presAssocID="{9698FABE-FDC2-4A02-9535-8C69A5BAFAF3}" presName="centerShape" presStyleLbl="node0" presStyleIdx="0" presStyleCnt="1" custScaleX="140889"/>
      <dgm:spPr/>
    </dgm:pt>
    <dgm:pt modelId="{062AC404-BEC7-4573-B7FF-746193B172EA}" type="pres">
      <dgm:prSet presAssocID="{D4088B4A-6B8A-42DD-A51F-FD3BB61196CA}" presName="Name9" presStyleLbl="parChTrans1D2" presStyleIdx="0" presStyleCnt="7"/>
      <dgm:spPr/>
    </dgm:pt>
    <dgm:pt modelId="{FF20F863-081D-4825-AF33-D30811B3771B}" type="pres">
      <dgm:prSet presAssocID="{D4088B4A-6B8A-42DD-A51F-FD3BB61196CA}" presName="connTx" presStyleLbl="parChTrans1D2" presStyleIdx="0" presStyleCnt="7"/>
      <dgm:spPr/>
    </dgm:pt>
    <dgm:pt modelId="{447C8F51-3CB8-4B39-9EC7-4189487C4188}" type="pres">
      <dgm:prSet presAssocID="{413EE6E2-10EE-46B9-A8ED-307AB7F49888}" presName="node" presStyleLbl="node1" presStyleIdx="0" presStyleCnt="7">
        <dgm:presLayoutVars>
          <dgm:bulletEnabled val="1"/>
        </dgm:presLayoutVars>
      </dgm:prSet>
      <dgm:spPr/>
    </dgm:pt>
    <dgm:pt modelId="{50BAE27E-4D8C-463D-B5BB-8DDE98BAE625}" type="pres">
      <dgm:prSet presAssocID="{105B5777-425E-4CF9-9198-BFE4B1358643}" presName="Name9" presStyleLbl="parChTrans1D2" presStyleIdx="1" presStyleCnt="7"/>
      <dgm:spPr/>
    </dgm:pt>
    <dgm:pt modelId="{B1407E8A-831A-4E93-A43A-796FBECC0850}" type="pres">
      <dgm:prSet presAssocID="{105B5777-425E-4CF9-9198-BFE4B1358643}" presName="connTx" presStyleLbl="parChTrans1D2" presStyleIdx="1" presStyleCnt="7"/>
      <dgm:spPr/>
    </dgm:pt>
    <dgm:pt modelId="{ADE0DB33-1A8B-4EB6-BE99-9623A6F99597}" type="pres">
      <dgm:prSet presAssocID="{EFDE7999-49AA-4EFC-BD98-A880E06CC518}" presName="node" presStyleLbl="node1" presStyleIdx="1" presStyleCnt="7" custScaleX="130083" custScaleY="110942">
        <dgm:presLayoutVars>
          <dgm:bulletEnabled val="1"/>
        </dgm:presLayoutVars>
      </dgm:prSet>
      <dgm:spPr/>
    </dgm:pt>
    <dgm:pt modelId="{D39C5176-1329-4AA5-9F53-07DA31C45755}" type="pres">
      <dgm:prSet presAssocID="{B77AA1AD-3457-431C-A2A5-346B8FDE6914}" presName="Name9" presStyleLbl="parChTrans1D2" presStyleIdx="2" presStyleCnt="7"/>
      <dgm:spPr/>
    </dgm:pt>
    <dgm:pt modelId="{457F9E15-EAF2-4AFA-AD83-40AFA625E145}" type="pres">
      <dgm:prSet presAssocID="{B77AA1AD-3457-431C-A2A5-346B8FDE6914}" presName="connTx" presStyleLbl="parChTrans1D2" presStyleIdx="2" presStyleCnt="7"/>
      <dgm:spPr/>
    </dgm:pt>
    <dgm:pt modelId="{B3FE8E8B-685A-448A-9248-6DA92B12D357}" type="pres">
      <dgm:prSet presAssocID="{1F8ACAAA-0130-40DE-8ADF-AEE881CCC50F}" presName="node" presStyleLbl="node1" presStyleIdx="2" presStyleCnt="7">
        <dgm:presLayoutVars>
          <dgm:bulletEnabled val="1"/>
        </dgm:presLayoutVars>
      </dgm:prSet>
      <dgm:spPr/>
    </dgm:pt>
    <dgm:pt modelId="{7EC51665-9468-4FB1-AAF2-3FA69CD388D4}" type="pres">
      <dgm:prSet presAssocID="{9B015F77-089C-4AFA-8693-4CDF17AC062B}" presName="Name9" presStyleLbl="parChTrans1D2" presStyleIdx="3" presStyleCnt="7"/>
      <dgm:spPr/>
    </dgm:pt>
    <dgm:pt modelId="{B19AC846-435A-446D-95EC-2E257246DCC3}" type="pres">
      <dgm:prSet presAssocID="{9B015F77-089C-4AFA-8693-4CDF17AC062B}" presName="connTx" presStyleLbl="parChTrans1D2" presStyleIdx="3" presStyleCnt="7"/>
      <dgm:spPr/>
    </dgm:pt>
    <dgm:pt modelId="{1238CDB2-6ACC-4EF3-B6B8-9910576CDE16}" type="pres">
      <dgm:prSet presAssocID="{B906CAEC-98E5-41F3-BDBD-258CBC80E714}" presName="node" presStyleLbl="node1" presStyleIdx="3" presStyleCnt="7" custScaleX="113737">
        <dgm:presLayoutVars>
          <dgm:bulletEnabled val="1"/>
        </dgm:presLayoutVars>
      </dgm:prSet>
      <dgm:spPr/>
    </dgm:pt>
    <dgm:pt modelId="{4191BEB6-EAF6-46E0-88E9-90427E4B8A2A}" type="pres">
      <dgm:prSet presAssocID="{063F1A75-1A7B-490E-AF36-A2C357963645}" presName="Name9" presStyleLbl="parChTrans1D2" presStyleIdx="4" presStyleCnt="7"/>
      <dgm:spPr/>
    </dgm:pt>
    <dgm:pt modelId="{74595A9E-0B06-4DF8-979D-F5CCE1B2DC3B}" type="pres">
      <dgm:prSet presAssocID="{063F1A75-1A7B-490E-AF36-A2C357963645}" presName="connTx" presStyleLbl="parChTrans1D2" presStyleIdx="4" presStyleCnt="7"/>
      <dgm:spPr/>
    </dgm:pt>
    <dgm:pt modelId="{321F012C-F32E-4571-ACFE-BC7CC09C9A0E}" type="pres">
      <dgm:prSet presAssocID="{413DA700-8D3E-4CE1-8C82-5EC3E62739E0}" presName="node" presStyleLbl="node1" presStyleIdx="4" presStyleCnt="7" custScaleX="126251">
        <dgm:presLayoutVars>
          <dgm:bulletEnabled val="1"/>
        </dgm:presLayoutVars>
      </dgm:prSet>
      <dgm:spPr/>
    </dgm:pt>
    <dgm:pt modelId="{FD3B57A0-DF2D-453D-864E-0D765F87EDAF}" type="pres">
      <dgm:prSet presAssocID="{18AD0A2E-6862-4B11-97CE-4703189CD1B8}" presName="Name9" presStyleLbl="parChTrans1D2" presStyleIdx="5" presStyleCnt="7"/>
      <dgm:spPr/>
    </dgm:pt>
    <dgm:pt modelId="{76A6E0BB-0F26-49C5-8996-8B2C9F7607B0}" type="pres">
      <dgm:prSet presAssocID="{18AD0A2E-6862-4B11-97CE-4703189CD1B8}" presName="connTx" presStyleLbl="parChTrans1D2" presStyleIdx="5" presStyleCnt="7"/>
      <dgm:spPr/>
    </dgm:pt>
    <dgm:pt modelId="{5C7CF7CC-EFFA-4C60-84A0-839383132581}" type="pres">
      <dgm:prSet presAssocID="{DB2324D2-D170-41D5-BEC5-DB817D66992C}" presName="node" presStyleLbl="node1" presStyleIdx="5" presStyleCnt="7">
        <dgm:presLayoutVars>
          <dgm:bulletEnabled val="1"/>
        </dgm:presLayoutVars>
      </dgm:prSet>
      <dgm:spPr/>
    </dgm:pt>
    <dgm:pt modelId="{E0E4DF0F-FDC6-4CAD-B48C-ADBDBDFF3A9D}" type="pres">
      <dgm:prSet presAssocID="{0E3919C8-E718-4F84-99B2-A3AFF9E68641}" presName="Name9" presStyleLbl="parChTrans1D2" presStyleIdx="6" presStyleCnt="7"/>
      <dgm:spPr/>
    </dgm:pt>
    <dgm:pt modelId="{70F0FC26-C7E3-422F-B38E-F55B02BCB38F}" type="pres">
      <dgm:prSet presAssocID="{0E3919C8-E718-4F84-99B2-A3AFF9E68641}" presName="connTx" presStyleLbl="parChTrans1D2" presStyleIdx="6" presStyleCnt="7"/>
      <dgm:spPr/>
    </dgm:pt>
    <dgm:pt modelId="{82B29EB2-2DBB-4D6F-AC84-2CC12252AC17}" type="pres">
      <dgm:prSet presAssocID="{0E115AFA-6963-4CCB-B613-801E0AF87D5D}" presName="node" presStyleLbl="node1" presStyleIdx="6" presStyleCnt="7">
        <dgm:presLayoutVars>
          <dgm:bulletEnabled val="1"/>
        </dgm:presLayoutVars>
      </dgm:prSet>
      <dgm:spPr/>
    </dgm:pt>
  </dgm:ptLst>
  <dgm:cxnLst>
    <dgm:cxn modelId="{41968002-14D9-474C-B56B-01C102FC7225}" type="presOf" srcId="{105B5777-425E-4CF9-9198-BFE4B1358643}" destId="{50BAE27E-4D8C-463D-B5BB-8DDE98BAE625}" srcOrd="0" destOrd="0" presId="urn:microsoft.com/office/officeart/2005/8/layout/radial1"/>
    <dgm:cxn modelId="{43BE1B0C-9D23-4EF2-89CF-90BD92F06CAE}" type="presOf" srcId="{063F1A75-1A7B-490E-AF36-A2C357963645}" destId="{4191BEB6-EAF6-46E0-88E9-90427E4B8A2A}" srcOrd="0" destOrd="0" presId="urn:microsoft.com/office/officeart/2005/8/layout/radial1"/>
    <dgm:cxn modelId="{79B8F90F-8C0F-4B13-B49A-BEC9A8B9B88D}" type="presOf" srcId="{D4088B4A-6B8A-42DD-A51F-FD3BB61196CA}" destId="{FF20F863-081D-4825-AF33-D30811B3771B}" srcOrd="1" destOrd="0" presId="urn:microsoft.com/office/officeart/2005/8/layout/radial1"/>
    <dgm:cxn modelId="{CEB6D917-41E5-48D0-9565-67BE6CF3E570}" type="presOf" srcId="{18AD0A2E-6862-4B11-97CE-4703189CD1B8}" destId="{FD3B57A0-DF2D-453D-864E-0D765F87EDAF}" srcOrd="0" destOrd="0" presId="urn:microsoft.com/office/officeart/2005/8/layout/radial1"/>
    <dgm:cxn modelId="{DD61441B-1591-45E3-9AD1-CB5F99237B55}" srcId="{9698FABE-FDC2-4A02-9535-8C69A5BAFAF3}" destId="{1F8ACAAA-0130-40DE-8ADF-AEE881CCC50F}" srcOrd="2" destOrd="0" parTransId="{B77AA1AD-3457-431C-A2A5-346B8FDE6914}" sibTransId="{753FB254-E54E-4DD1-8134-57DD1210B721}"/>
    <dgm:cxn modelId="{8AF3B128-6369-42B3-9470-FE91B99CC8D5}" srcId="{9698FABE-FDC2-4A02-9535-8C69A5BAFAF3}" destId="{0E115AFA-6963-4CCB-B613-801E0AF87D5D}" srcOrd="6" destOrd="0" parTransId="{0E3919C8-E718-4F84-99B2-A3AFF9E68641}" sibTransId="{02687A41-44CC-41FB-9053-9D84B4A5E5D4}"/>
    <dgm:cxn modelId="{3E7E782A-B4AF-481A-A5E4-933DC4B0B931}" type="presOf" srcId="{9698FABE-FDC2-4A02-9535-8C69A5BAFAF3}" destId="{406C45F3-5DDA-4836-A6EE-4304FE8AC476}" srcOrd="0" destOrd="0" presId="urn:microsoft.com/office/officeart/2005/8/layout/radial1"/>
    <dgm:cxn modelId="{8D3DCF2B-4F50-4525-AE22-DFF6BB69B9F2}" type="presOf" srcId="{9B015F77-089C-4AFA-8693-4CDF17AC062B}" destId="{B19AC846-435A-446D-95EC-2E257246DCC3}" srcOrd="1" destOrd="0" presId="urn:microsoft.com/office/officeart/2005/8/layout/radial1"/>
    <dgm:cxn modelId="{8A64ED2C-D821-41FA-B862-70B83E7631C9}" type="presOf" srcId="{D4088B4A-6B8A-42DD-A51F-FD3BB61196CA}" destId="{062AC404-BEC7-4573-B7FF-746193B172EA}" srcOrd="0" destOrd="0" presId="urn:microsoft.com/office/officeart/2005/8/layout/radial1"/>
    <dgm:cxn modelId="{055E9B60-0989-41FB-9B0B-71C646A0535A}" type="presOf" srcId="{0E115AFA-6963-4CCB-B613-801E0AF87D5D}" destId="{82B29EB2-2DBB-4D6F-AC84-2CC12252AC17}" srcOrd="0" destOrd="0" presId="urn:microsoft.com/office/officeart/2005/8/layout/radial1"/>
    <dgm:cxn modelId="{7061A264-7B8F-4E47-B576-EE254E8E922F}" type="presOf" srcId="{0E3919C8-E718-4F84-99B2-A3AFF9E68641}" destId="{E0E4DF0F-FDC6-4CAD-B48C-ADBDBDFF3A9D}" srcOrd="0" destOrd="0" presId="urn:microsoft.com/office/officeart/2005/8/layout/radial1"/>
    <dgm:cxn modelId="{59B66A46-0236-4C07-B78B-D4C30E0B43E5}" srcId="{9698FABE-FDC2-4A02-9535-8C69A5BAFAF3}" destId="{413EE6E2-10EE-46B9-A8ED-307AB7F49888}" srcOrd="0" destOrd="0" parTransId="{D4088B4A-6B8A-42DD-A51F-FD3BB61196CA}" sibTransId="{ED9CE518-7B62-42A3-AB9E-9AFEBFB01D88}"/>
    <dgm:cxn modelId="{41AA9B67-BCBB-4CF2-93FF-A2718F621B92}" type="presOf" srcId="{413EE6E2-10EE-46B9-A8ED-307AB7F49888}" destId="{447C8F51-3CB8-4B39-9EC7-4189487C4188}" srcOrd="0" destOrd="0" presId="urn:microsoft.com/office/officeart/2005/8/layout/radial1"/>
    <dgm:cxn modelId="{83BB674A-484C-4790-A59D-2DFBB69FD4CA}" srcId="{9698FABE-FDC2-4A02-9535-8C69A5BAFAF3}" destId="{413DA700-8D3E-4CE1-8C82-5EC3E62739E0}" srcOrd="4" destOrd="0" parTransId="{063F1A75-1A7B-490E-AF36-A2C357963645}" sibTransId="{7DE93D4E-8237-420D-9FD5-45C5AD218FE9}"/>
    <dgm:cxn modelId="{AA62244E-4762-4E1E-AA09-EBB74BD53C1F}" srcId="{C0495A28-E107-4C3E-AE41-924CE80DB5D5}" destId="{9698FABE-FDC2-4A02-9535-8C69A5BAFAF3}" srcOrd="0" destOrd="0" parTransId="{10BE2631-A705-4D3E-9392-0B869E67E38C}" sibTransId="{8AFDF332-A311-4720-9AAA-01D83B798127}"/>
    <dgm:cxn modelId="{1D55C570-3C35-481A-81F5-1A4F2B04BF50}" type="presOf" srcId="{413DA700-8D3E-4CE1-8C82-5EC3E62739E0}" destId="{321F012C-F32E-4571-ACFE-BC7CC09C9A0E}" srcOrd="0" destOrd="0" presId="urn:microsoft.com/office/officeart/2005/8/layout/radial1"/>
    <dgm:cxn modelId="{87EF4F77-14C6-4936-9DEE-139020EA37B0}" type="presOf" srcId="{B906CAEC-98E5-41F3-BDBD-258CBC80E714}" destId="{1238CDB2-6ACC-4EF3-B6B8-9910576CDE16}" srcOrd="0" destOrd="0" presId="urn:microsoft.com/office/officeart/2005/8/layout/radial1"/>
    <dgm:cxn modelId="{6375F07F-2C18-48F1-8F7F-F4BD41E81EBB}" srcId="{9698FABE-FDC2-4A02-9535-8C69A5BAFAF3}" destId="{EFDE7999-49AA-4EFC-BD98-A880E06CC518}" srcOrd="1" destOrd="0" parTransId="{105B5777-425E-4CF9-9198-BFE4B1358643}" sibTransId="{80AEEDF8-19E3-4B3B-9CEF-9ECAB6A85091}"/>
    <dgm:cxn modelId="{18765986-4587-4204-853D-63180D4E54BF}" type="presOf" srcId="{DB2324D2-D170-41D5-BEC5-DB817D66992C}" destId="{5C7CF7CC-EFFA-4C60-84A0-839383132581}" srcOrd="0" destOrd="0" presId="urn:microsoft.com/office/officeart/2005/8/layout/radial1"/>
    <dgm:cxn modelId="{80928888-5670-45E4-B03B-691A11DA6486}" type="presOf" srcId="{063F1A75-1A7B-490E-AF36-A2C357963645}" destId="{74595A9E-0B06-4DF8-979D-F5CCE1B2DC3B}" srcOrd="1" destOrd="0" presId="urn:microsoft.com/office/officeart/2005/8/layout/radial1"/>
    <dgm:cxn modelId="{CB2FB28A-DCA6-437C-A8FE-1554FE1D0FD3}" type="presOf" srcId="{9B015F77-089C-4AFA-8693-4CDF17AC062B}" destId="{7EC51665-9468-4FB1-AAF2-3FA69CD388D4}" srcOrd="0" destOrd="0" presId="urn:microsoft.com/office/officeart/2005/8/layout/radial1"/>
    <dgm:cxn modelId="{3524AD94-2782-44B3-9CF7-5724D26E6D48}" srcId="{9698FABE-FDC2-4A02-9535-8C69A5BAFAF3}" destId="{B906CAEC-98E5-41F3-BDBD-258CBC80E714}" srcOrd="3" destOrd="0" parTransId="{9B015F77-089C-4AFA-8693-4CDF17AC062B}" sibTransId="{BDF4E16D-10EC-4ACC-8A67-9C8E0DA90DE9}"/>
    <dgm:cxn modelId="{80061D9D-D923-419A-BB0B-99DFA7E5BC48}" type="presOf" srcId="{B77AA1AD-3457-431C-A2A5-346B8FDE6914}" destId="{457F9E15-EAF2-4AFA-AD83-40AFA625E145}" srcOrd="1" destOrd="0" presId="urn:microsoft.com/office/officeart/2005/8/layout/radial1"/>
    <dgm:cxn modelId="{78467DA4-AEE7-4440-83B2-CDC174B7A49A}" type="presOf" srcId="{105B5777-425E-4CF9-9198-BFE4B1358643}" destId="{B1407E8A-831A-4E93-A43A-796FBECC0850}" srcOrd="1" destOrd="0" presId="urn:microsoft.com/office/officeart/2005/8/layout/radial1"/>
    <dgm:cxn modelId="{1E3C7EA8-6920-4996-8F09-0CDEF9A0CA76}" srcId="{9698FABE-FDC2-4A02-9535-8C69A5BAFAF3}" destId="{DB2324D2-D170-41D5-BEC5-DB817D66992C}" srcOrd="5" destOrd="0" parTransId="{18AD0A2E-6862-4B11-97CE-4703189CD1B8}" sibTransId="{0A0BFBE8-34A9-40C1-9248-55C136BF7D50}"/>
    <dgm:cxn modelId="{A14AB2B9-9996-44F9-B120-33D566791E40}" type="presOf" srcId="{18AD0A2E-6862-4B11-97CE-4703189CD1B8}" destId="{76A6E0BB-0F26-49C5-8996-8B2C9F7607B0}" srcOrd="1" destOrd="0" presId="urn:microsoft.com/office/officeart/2005/8/layout/radial1"/>
    <dgm:cxn modelId="{69C33FDA-B599-4AE2-ADBD-0E7BA1B5CDF4}" type="presOf" srcId="{0E3919C8-E718-4F84-99B2-A3AFF9E68641}" destId="{70F0FC26-C7E3-422F-B38E-F55B02BCB38F}" srcOrd="1" destOrd="0" presId="urn:microsoft.com/office/officeart/2005/8/layout/radial1"/>
    <dgm:cxn modelId="{AE1A98E5-D521-4EDA-A3F0-D79AEFF2113A}" type="presOf" srcId="{C0495A28-E107-4C3E-AE41-924CE80DB5D5}" destId="{99DB4CB4-40B0-4392-AB94-527469C1105D}" srcOrd="0" destOrd="0" presId="urn:microsoft.com/office/officeart/2005/8/layout/radial1"/>
    <dgm:cxn modelId="{56DB9EE9-C1AF-4487-837A-F8709D06BE4A}" type="presOf" srcId="{EFDE7999-49AA-4EFC-BD98-A880E06CC518}" destId="{ADE0DB33-1A8B-4EB6-BE99-9623A6F99597}" srcOrd="0" destOrd="0" presId="urn:microsoft.com/office/officeart/2005/8/layout/radial1"/>
    <dgm:cxn modelId="{DBB7A5F1-9ED8-4068-B336-04A9E5F7E632}" type="presOf" srcId="{B77AA1AD-3457-431C-A2A5-346B8FDE6914}" destId="{D39C5176-1329-4AA5-9F53-07DA31C45755}" srcOrd="0" destOrd="0" presId="urn:microsoft.com/office/officeart/2005/8/layout/radial1"/>
    <dgm:cxn modelId="{357993F9-23B4-446F-9871-5AF2D3890074}" type="presOf" srcId="{1F8ACAAA-0130-40DE-8ADF-AEE881CCC50F}" destId="{B3FE8E8B-685A-448A-9248-6DA92B12D357}" srcOrd="0" destOrd="0" presId="urn:microsoft.com/office/officeart/2005/8/layout/radial1"/>
    <dgm:cxn modelId="{4E1D6172-747F-4482-B118-E556E552B82F}" type="presParOf" srcId="{99DB4CB4-40B0-4392-AB94-527469C1105D}" destId="{406C45F3-5DDA-4836-A6EE-4304FE8AC476}" srcOrd="0" destOrd="0" presId="urn:microsoft.com/office/officeart/2005/8/layout/radial1"/>
    <dgm:cxn modelId="{C88E70B4-3EA6-478F-91EA-2353A43DA2E4}" type="presParOf" srcId="{99DB4CB4-40B0-4392-AB94-527469C1105D}" destId="{062AC404-BEC7-4573-B7FF-746193B172EA}" srcOrd="1" destOrd="0" presId="urn:microsoft.com/office/officeart/2005/8/layout/radial1"/>
    <dgm:cxn modelId="{80D2D7A7-745E-43D6-9F67-081E8CDD3EE3}" type="presParOf" srcId="{062AC404-BEC7-4573-B7FF-746193B172EA}" destId="{FF20F863-081D-4825-AF33-D30811B3771B}" srcOrd="0" destOrd="0" presId="urn:microsoft.com/office/officeart/2005/8/layout/radial1"/>
    <dgm:cxn modelId="{253B7CA5-161D-42E9-B45F-AAFF154BCC58}" type="presParOf" srcId="{99DB4CB4-40B0-4392-AB94-527469C1105D}" destId="{447C8F51-3CB8-4B39-9EC7-4189487C4188}" srcOrd="2" destOrd="0" presId="urn:microsoft.com/office/officeart/2005/8/layout/radial1"/>
    <dgm:cxn modelId="{184F9422-F5EF-4B34-B807-FCAA95B70346}" type="presParOf" srcId="{99DB4CB4-40B0-4392-AB94-527469C1105D}" destId="{50BAE27E-4D8C-463D-B5BB-8DDE98BAE625}" srcOrd="3" destOrd="0" presId="urn:microsoft.com/office/officeart/2005/8/layout/radial1"/>
    <dgm:cxn modelId="{705FE09D-491E-432F-8B0E-58C17D9A1A4C}" type="presParOf" srcId="{50BAE27E-4D8C-463D-B5BB-8DDE98BAE625}" destId="{B1407E8A-831A-4E93-A43A-796FBECC0850}" srcOrd="0" destOrd="0" presId="urn:microsoft.com/office/officeart/2005/8/layout/radial1"/>
    <dgm:cxn modelId="{BADBF077-7DF7-4B07-BFC0-08201A5C0408}" type="presParOf" srcId="{99DB4CB4-40B0-4392-AB94-527469C1105D}" destId="{ADE0DB33-1A8B-4EB6-BE99-9623A6F99597}" srcOrd="4" destOrd="0" presId="urn:microsoft.com/office/officeart/2005/8/layout/radial1"/>
    <dgm:cxn modelId="{D251FB38-02B8-480F-8F0C-4372968C036B}" type="presParOf" srcId="{99DB4CB4-40B0-4392-AB94-527469C1105D}" destId="{D39C5176-1329-4AA5-9F53-07DA31C45755}" srcOrd="5" destOrd="0" presId="urn:microsoft.com/office/officeart/2005/8/layout/radial1"/>
    <dgm:cxn modelId="{B74B0B54-4BD5-4876-A62E-A41D9A47CC22}" type="presParOf" srcId="{D39C5176-1329-4AA5-9F53-07DA31C45755}" destId="{457F9E15-EAF2-4AFA-AD83-40AFA625E145}" srcOrd="0" destOrd="0" presId="urn:microsoft.com/office/officeart/2005/8/layout/radial1"/>
    <dgm:cxn modelId="{C7896C49-C8AC-4EE7-9728-9405D687D719}" type="presParOf" srcId="{99DB4CB4-40B0-4392-AB94-527469C1105D}" destId="{B3FE8E8B-685A-448A-9248-6DA92B12D357}" srcOrd="6" destOrd="0" presId="urn:microsoft.com/office/officeart/2005/8/layout/radial1"/>
    <dgm:cxn modelId="{C116DFB5-F8A8-465E-AC91-476E11704617}" type="presParOf" srcId="{99DB4CB4-40B0-4392-AB94-527469C1105D}" destId="{7EC51665-9468-4FB1-AAF2-3FA69CD388D4}" srcOrd="7" destOrd="0" presId="urn:microsoft.com/office/officeart/2005/8/layout/radial1"/>
    <dgm:cxn modelId="{EE3145CD-1CFC-4E53-B076-F7959B573253}" type="presParOf" srcId="{7EC51665-9468-4FB1-AAF2-3FA69CD388D4}" destId="{B19AC846-435A-446D-95EC-2E257246DCC3}" srcOrd="0" destOrd="0" presId="urn:microsoft.com/office/officeart/2005/8/layout/radial1"/>
    <dgm:cxn modelId="{72EF6095-C70C-4BB5-9967-AF6D1BE36F17}" type="presParOf" srcId="{99DB4CB4-40B0-4392-AB94-527469C1105D}" destId="{1238CDB2-6ACC-4EF3-B6B8-9910576CDE16}" srcOrd="8" destOrd="0" presId="urn:microsoft.com/office/officeart/2005/8/layout/radial1"/>
    <dgm:cxn modelId="{622BDC00-995E-4C1F-B29D-36CE7B91B921}" type="presParOf" srcId="{99DB4CB4-40B0-4392-AB94-527469C1105D}" destId="{4191BEB6-EAF6-46E0-88E9-90427E4B8A2A}" srcOrd="9" destOrd="0" presId="urn:microsoft.com/office/officeart/2005/8/layout/radial1"/>
    <dgm:cxn modelId="{768B7C9B-FA9F-467A-9B32-9578A9BD169F}" type="presParOf" srcId="{4191BEB6-EAF6-46E0-88E9-90427E4B8A2A}" destId="{74595A9E-0B06-4DF8-979D-F5CCE1B2DC3B}" srcOrd="0" destOrd="0" presId="urn:microsoft.com/office/officeart/2005/8/layout/radial1"/>
    <dgm:cxn modelId="{1D55F9AC-1774-46EC-8D9B-02D8DF734E3B}" type="presParOf" srcId="{99DB4CB4-40B0-4392-AB94-527469C1105D}" destId="{321F012C-F32E-4571-ACFE-BC7CC09C9A0E}" srcOrd="10" destOrd="0" presId="urn:microsoft.com/office/officeart/2005/8/layout/radial1"/>
    <dgm:cxn modelId="{4B27DBBE-5C71-461F-AB1B-CD529D534FCA}" type="presParOf" srcId="{99DB4CB4-40B0-4392-AB94-527469C1105D}" destId="{FD3B57A0-DF2D-453D-864E-0D765F87EDAF}" srcOrd="11" destOrd="0" presId="urn:microsoft.com/office/officeart/2005/8/layout/radial1"/>
    <dgm:cxn modelId="{7F590A3B-7AE2-424F-92D2-317992F47B6A}" type="presParOf" srcId="{FD3B57A0-DF2D-453D-864E-0D765F87EDAF}" destId="{76A6E0BB-0F26-49C5-8996-8B2C9F7607B0}" srcOrd="0" destOrd="0" presId="urn:microsoft.com/office/officeart/2005/8/layout/radial1"/>
    <dgm:cxn modelId="{2A967E1B-7720-4637-9EFE-14B5F2A6687C}" type="presParOf" srcId="{99DB4CB4-40B0-4392-AB94-527469C1105D}" destId="{5C7CF7CC-EFFA-4C60-84A0-839383132581}" srcOrd="12" destOrd="0" presId="urn:microsoft.com/office/officeart/2005/8/layout/radial1"/>
    <dgm:cxn modelId="{572DA3E6-65DA-469C-B740-4F78F5CCB1BC}" type="presParOf" srcId="{99DB4CB4-40B0-4392-AB94-527469C1105D}" destId="{E0E4DF0F-FDC6-4CAD-B48C-ADBDBDFF3A9D}" srcOrd="13" destOrd="0" presId="urn:microsoft.com/office/officeart/2005/8/layout/radial1"/>
    <dgm:cxn modelId="{05B445BC-D9DD-4CB7-8101-A9836801DD31}" type="presParOf" srcId="{E0E4DF0F-FDC6-4CAD-B48C-ADBDBDFF3A9D}" destId="{70F0FC26-C7E3-422F-B38E-F55B02BCB38F}" srcOrd="0" destOrd="0" presId="urn:microsoft.com/office/officeart/2005/8/layout/radial1"/>
    <dgm:cxn modelId="{BF98A1DA-509C-4317-AA4D-6EF8CC87C869}" type="presParOf" srcId="{99DB4CB4-40B0-4392-AB94-527469C1105D}" destId="{82B29EB2-2DBB-4D6F-AC84-2CC12252AC17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D8425-549F-4C7A-A7FC-DF5D3B54A5E6}">
      <dsp:nvSpPr>
        <dsp:cNvPr id="0" name=""/>
        <dsp:cNvSpPr/>
      </dsp:nvSpPr>
      <dsp:spPr>
        <a:xfrm>
          <a:off x="509640" y="2085"/>
          <a:ext cx="1828751" cy="126000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DD59A-B50B-4D9C-88D4-21530662558A}">
      <dsp:nvSpPr>
        <dsp:cNvPr id="0" name=""/>
        <dsp:cNvSpPr/>
      </dsp:nvSpPr>
      <dsp:spPr>
        <a:xfrm>
          <a:off x="509640" y="1262095"/>
          <a:ext cx="1828751" cy="678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Housing</a:t>
          </a:r>
        </a:p>
      </dsp:txBody>
      <dsp:txXfrm>
        <a:off x="509640" y="1262095"/>
        <a:ext cx="1828751" cy="678466"/>
      </dsp:txXfrm>
    </dsp:sp>
    <dsp:sp modelId="{7E6AA6CC-30C6-4921-81D9-163936CC88ED}">
      <dsp:nvSpPr>
        <dsp:cNvPr id="0" name=""/>
        <dsp:cNvSpPr/>
      </dsp:nvSpPr>
      <dsp:spPr>
        <a:xfrm>
          <a:off x="2521343" y="2085"/>
          <a:ext cx="1828751" cy="126000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7CACA-B37D-4DD6-88B5-0428BB0B2222}">
      <dsp:nvSpPr>
        <dsp:cNvPr id="0" name=""/>
        <dsp:cNvSpPr/>
      </dsp:nvSpPr>
      <dsp:spPr>
        <a:xfrm>
          <a:off x="2521343" y="1262095"/>
          <a:ext cx="1828751" cy="678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Transportation</a:t>
          </a:r>
        </a:p>
      </dsp:txBody>
      <dsp:txXfrm>
        <a:off x="2521343" y="1262095"/>
        <a:ext cx="1828751" cy="678466"/>
      </dsp:txXfrm>
    </dsp:sp>
    <dsp:sp modelId="{8D559CA0-2427-4BDF-B4A8-24C0DB63A1B6}">
      <dsp:nvSpPr>
        <dsp:cNvPr id="0" name=""/>
        <dsp:cNvSpPr/>
      </dsp:nvSpPr>
      <dsp:spPr>
        <a:xfrm>
          <a:off x="509640" y="2123437"/>
          <a:ext cx="1828751" cy="1260009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E5E9C-4682-44E8-B541-3BB899F315BC}">
      <dsp:nvSpPr>
        <dsp:cNvPr id="0" name=""/>
        <dsp:cNvSpPr/>
      </dsp:nvSpPr>
      <dsp:spPr>
        <a:xfrm>
          <a:off x="509640" y="3383447"/>
          <a:ext cx="1828751" cy="678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Childcare</a:t>
          </a:r>
        </a:p>
      </dsp:txBody>
      <dsp:txXfrm>
        <a:off x="509640" y="3383447"/>
        <a:ext cx="1828751" cy="678466"/>
      </dsp:txXfrm>
    </dsp:sp>
    <dsp:sp modelId="{3A77CDAC-8233-49D7-88CE-CEDE14D9B73E}">
      <dsp:nvSpPr>
        <dsp:cNvPr id="0" name=""/>
        <dsp:cNvSpPr/>
      </dsp:nvSpPr>
      <dsp:spPr>
        <a:xfrm>
          <a:off x="2521343" y="2123437"/>
          <a:ext cx="1828751" cy="1260009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B7A9B-9E25-45DA-949D-81AF4EFB638B}">
      <dsp:nvSpPr>
        <dsp:cNvPr id="0" name=""/>
        <dsp:cNvSpPr/>
      </dsp:nvSpPr>
      <dsp:spPr>
        <a:xfrm>
          <a:off x="2521343" y="3383447"/>
          <a:ext cx="1828751" cy="678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Broadband</a:t>
          </a:r>
        </a:p>
      </dsp:txBody>
      <dsp:txXfrm>
        <a:off x="2521343" y="3383447"/>
        <a:ext cx="1828751" cy="678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46D33-5068-614B-B498-71F67C16D0C4}">
      <dsp:nvSpPr>
        <dsp:cNvPr id="0" name=""/>
        <dsp:cNvSpPr/>
      </dsp:nvSpPr>
      <dsp:spPr>
        <a:xfrm>
          <a:off x="281812" y="367816"/>
          <a:ext cx="2501595" cy="2501595"/>
        </a:xfrm>
        <a:prstGeom prst="blockArc">
          <a:avLst>
            <a:gd name="adj1" fmla="val 13114286"/>
            <a:gd name="adj2" fmla="val 16200000"/>
            <a:gd name="adj3" fmla="val 3872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BDE640-22DD-F94F-9C97-BE8D1D70DE09}">
      <dsp:nvSpPr>
        <dsp:cNvPr id="0" name=""/>
        <dsp:cNvSpPr/>
      </dsp:nvSpPr>
      <dsp:spPr>
        <a:xfrm>
          <a:off x="281812" y="367816"/>
          <a:ext cx="2501595" cy="2501595"/>
        </a:xfrm>
        <a:prstGeom prst="blockArc">
          <a:avLst>
            <a:gd name="adj1" fmla="val 10028571"/>
            <a:gd name="adj2" fmla="val 13114286"/>
            <a:gd name="adj3" fmla="val 3872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900A4B-520D-E640-A445-DF85752BE3DD}">
      <dsp:nvSpPr>
        <dsp:cNvPr id="0" name=""/>
        <dsp:cNvSpPr/>
      </dsp:nvSpPr>
      <dsp:spPr>
        <a:xfrm>
          <a:off x="281812" y="367816"/>
          <a:ext cx="2501595" cy="2501595"/>
        </a:xfrm>
        <a:prstGeom prst="blockArc">
          <a:avLst>
            <a:gd name="adj1" fmla="val 6942857"/>
            <a:gd name="adj2" fmla="val 10028571"/>
            <a:gd name="adj3" fmla="val 3872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07E0A5-75FF-894F-A1B5-EB54570A0A34}">
      <dsp:nvSpPr>
        <dsp:cNvPr id="0" name=""/>
        <dsp:cNvSpPr/>
      </dsp:nvSpPr>
      <dsp:spPr>
        <a:xfrm>
          <a:off x="281812" y="367816"/>
          <a:ext cx="2501595" cy="2501595"/>
        </a:xfrm>
        <a:prstGeom prst="blockArc">
          <a:avLst>
            <a:gd name="adj1" fmla="val 3857143"/>
            <a:gd name="adj2" fmla="val 6942857"/>
            <a:gd name="adj3" fmla="val 3872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7DE2AB-0938-8741-95B4-8B467B8097F0}">
      <dsp:nvSpPr>
        <dsp:cNvPr id="0" name=""/>
        <dsp:cNvSpPr/>
      </dsp:nvSpPr>
      <dsp:spPr>
        <a:xfrm>
          <a:off x="281812" y="367816"/>
          <a:ext cx="2501595" cy="2501595"/>
        </a:xfrm>
        <a:prstGeom prst="blockArc">
          <a:avLst>
            <a:gd name="adj1" fmla="val 771429"/>
            <a:gd name="adj2" fmla="val 3857143"/>
            <a:gd name="adj3" fmla="val 3872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937A4A-E6E0-814A-A00D-042BE004E82A}">
      <dsp:nvSpPr>
        <dsp:cNvPr id="0" name=""/>
        <dsp:cNvSpPr/>
      </dsp:nvSpPr>
      <dsp:spPr>
        <a:xfrm>
          <a:off x="281812" y="367816"/>
          <a:ext cx="2501595" cy="2501595"/>
        </a:xfrm>
        <a:prstGeom prst="blockArc">
          <a:avLst>
            <a:gd name="adj1" fmla="val 19285714"/>
            <a:gd name="adj2" fmla="val 771429"/>
            <a:gd name="adj3" fmla="val 3872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244E68-99AF-8346-98E8-4220188CCC06}">
      <dsp:nvSpPr>
        <dsp:cNvPr id="0" name=""/>
        <dsp:cNvSpPr/>
      </dsp:nvSpPr>
      <dsp:spPr>
        <a:xfrm>
          <a:off x="281812" y="367816"/>
          <a:ext cx="2501595" cy="2501595"/>
        </a:xfrm>
        <a:prstGeom prst="blockArc">
          <a:avLst>
            <a:gd name="adj1" fmla="val 16200000"/>
            <a:gd name="adj2" fmla="val 19285714"/>
            <a:gd name="adj3" fmla="val 3872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FE4485-2915-544D-BDA8-E0F945275B90}">
      <dsp:nvSpPr>
        <dsp:cNvPr id="0" name=""/>
        <dsp:cNvSpPr/>
      </dsp:nvSpPr>
      <dsp:spPr>
        <a:xfrm>
          <a:off x="1052173" y="1138177"/>
          <a:ext cx="960874" cy="960874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Candidates</a:t>
          </a:r>
        </a:p>
      </dsp:txBody>
      <dsp:txXfrm>
        <a:off x="1192890" y="1278894"/>
        <a:ext cx="679440" cy="679440"/>
      </dsp:txXfrm>
    </dsp:sp>
    <dsp:sp modelId="{7D9D3915-651B-2D4C-8BA2-525C2BE90A89}">
      <dsp:nvSpPr>
        <dsp:cNvPr id="0" name=""/>
        <dsp:cNvSpPr/>
      </dsp:nvSpPr>
      <dsp:spPr>
        <a:xfrm>
          <a:off x="1196304" y="55724"/>
          <a:ext cx="672612" cy="672612"/>
        </a:xfrm>
        <a:prstGeom prst="ellipse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Business Partners</a:t>
          </a:r>
        </a:p>
      </dsp:txBody>
      <dsp:txXfrm>
        <a:off x="1294806" y="154226"/>
        <a:ext cx="475608" cy="475608"/>
      </dsp:txXfrm>
    </dsp:sp>
    <dsp:sp modelId="{AEC2A32A-2524-0F46-918E-2BB7A844B860}">
      <dsp:nvSpPr>
        <dsp:cNvPr id="0" name=""/>
        <dsp:cNvSpPr/>
      </dsp:nvSpPr>
      <dsp:spPr>
        <a:xfrm>
          <a:off x="2155286" y="517545"/>
          <a:ext cx="672612" cy="67261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Volunteers</a:t>
          </a:r>
        </a:p>
      </dsp:txBody>
      <dsp:txXfrm>
        <a:off x="2253788" y="616047"/>
        <a:ext cx="475608" cy="475608"/>
      </dsp:txXfrm>
    </dsp:sp>
    <dsp:sp modelId="{5DE26CFE-CFE0-F54F-B072-F2E43673D46B}">
      <dsp:nvSpPr>
        <dsp:cNvPr id="0" name=""/>
        <dsp:cNvSpPr/>
      </dsp:nvSpPr>
      <dsp:spPr>
        <a:xfrm>
          <a:off x="2392134" y="1555248"/>
          <a:ext cx="672612" cy="672612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Staff</a:t>
          </a:r>
        </a:p>
      </dsp:txBody>
      <dsp:txXfrm>
        <a:off x="2490636" y="1653750"/>
        <a:ext cx="475608" cy="475608"/>
      </dsp:txXfrm>
    </dsp:sp>
    <dsp:sp modelId="{38890A1A-6AB0-8144-99EA-EC9F617BFE71}">
      <dsp:nvSpPr>
        <dsp:cNvPr id="0" name=""/>
        <dsp:cNvSpPr/>
      </dsp:nvSpPr>
      <dsp:spPr>
        <a:xfrm>
          <a:off x="1728498" y="2387421"/>
          <a:ext cx="672612" cy="672612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Community</a:t>
          </a:r>
        </a:p>
      </dsp:txBody>
      <dsp:txXfrm>
        <a:off x="1827000" y="2485923"/>
        <a:ext cx="475608" cy="475608"/>
      </dsp:txXfrm>
    </dsp:sp>
    <dsp:sp modelId="{558F2641-9DD4-C749-883D-2FBF64CF66D7}">
      <dsp:nvSpPr>
        <dsp:cNvPr id="0" name=""/>
        <dsp:cNvSpPr/>
      </dsp:nvSpPr>
      <dsp:spPr>
        <a:xfrm>
          <a:off x="664109" y="2387421"/>
          <a:ext cx="672612" cy="672612"/>
        </a:xfrm>
        <a:prstGeom prst="ellipse">
          <a:avLst/>
        </a:prstGeom>
        <a:solidFill>
          <a:srgbClr val="0096F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Law Enforcement</a:t>
          </a:r>
        </a:p>
      </dsp:txBody>
      <dsp:txXfrm>
        <a:off x="762611" y="2485923"/>
        <a:ext cx="475608" cy="475608"/>
      </dsp:txXfrm>
    </dsp:sp>
    <dsp:sp modelId="{B6BF27C3-C585-804B-8354-D653C5A3FFB3}">
      <dsp:nvSpPr>
        <dsp:cNvPr id="0" name=""/>
        <dsp:cNvSpPr/>
      </dsp:nvSpPr>
      <dsp:spPr>
        <a:xfrm>
          <a:off x="473" y="1555248"/>
          <a:ext cx="672612" cy="672612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Faith Community</a:t>
          </a:r>
        </a:p>
      </dsp:txBody>
      <dsp:txXfrm>
        <a:off x="98975" y="1653750"/>
        <a:ext cx="475608" cy="475608"/>
      </dsp:txXfrm>
    </dsp:sp>
    <dsp:sp modelId="{C8187FFD-F29C-A540-97D1-B958D3768102}">
      <dsp:nvSpPr>
        <dsp:cNvPr id="0" name=""/>
        <dsp:cNvSpPr/>
      </dsp:nvSpPr>
      <dsp:spPr>
        <a:xfrm>
          <a:off x="237322" y="517545"/>
          <a:ext cx="672612" cy="672612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 Services</a:t>
          </a:r>
        </a:p>
      </dsp:txBody>
      <dsp:txXfrm>
        <a:off x="335824" y="616047"/>
        <a:ext cx="475608" cy="4756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C45F3-5DDA-4836-A6EE-4304FE8AC476}">
      <dsp:nvSpPr>
        <dsp:cNvPr id="0" name=""/>
        <dsp:cNvSpPr/>
      </dsp:nvSpPr>
      <dsp:spPr>
        <a:xfrm>
          <a:off x="1618119" y="1473789"/>
          <a:ext cx="1371138" cy="973204"/>
        </a:xfrm>
        <a:prstGeom prst="ellipse">
          <a:avLst/>
        </a:pr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Mobility Navigator</a:t>
          </a:r>
        </a:p>
      </dsp:txBody>
      <dsp:txXfrm>
        <a:off x="1818918" y="1616311"/>
        <a:ext cx="969540" cy="688160"/>
      </dsp:txXfrm>
    </dsp:sp>
    <dsp:sp modelId="{062AC404-BEC7-4573-B7FF-746193B172EA}">
      <dsp:nvSpPr>
        <dsp:cNvPr id="0" name=""/>
        <dsp:cNvSpPr/>
      </dsp:nvSpPr>
      <dsp:spPr>
        <a:xfrm rot="16200000">
          <a:off x="2060348" y="1211438"/>
          <a:ext cx="486681" cy="38020"/>
        </a:xfrm>
        <a:custGeom>
          <a:avLst/>
          <a:gdLst/>
          <a:ahLst/>
          <a:cxnLst/>
          <a:rect l="0" t="0" r="0" b="0"/>
          <a:pathLst>
            <a:path>
              <a:moveTo>
                <a:pt x="0" y="19010"/>
              </a:moveTo>
              <a:lnTo>
                <a:pt x="486681" y="19010"/>
              </a:lnTo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</dsp:txBody>
      <dsp:txXfrm>
        <a:off x="2291521" y="1218281"/>
        <a:ext cx="24334" cy="24334"/>
      </dsp:txXfrm>
    </dsp:sp>
    <dsp:sp modelId="{447C8F51-3CB8-4B39-9EC7-4189487C4188}">
      <dsp:nvSpPr>
        <dsp:cNvPr id="0" name=""/>
        <dsp:cNvSpPr/>
      </dsp:nvSpPr>
      <dsp:spPr>
        <a:xfrm>
          <a:off x="1817086" y="13903"/>
          <a:ext cx="973204" cy="973204"/>
        </a:xfrm>
        <a:prstGeom prst="ellipse">
          <a:avLst/>
        </a:pr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Free &amp; Discount Rides</a:t>
          </a:r>
        </a:p>
      </dsp:txBody>
      <dsp:txXfrm>
        <a:off x="1959608" y="156425"/>
        <a:ext cx="688160" cy="688160"/>
      </dsp:txXfrm>
    </dsp:sp>
    <dsp:sp modelId="{50BAE27E-4D8C-463D-B5BB-8DDE98BAE625}">
      <dsp:nvSpPr>
        <dsp:cNvPr id="0" name=""/>
        <dsp:cNvSpPr/>
      </dsp:nvSpPr>
      <dsp:spPr>
        <a:xfrm rot="19285714">
          <a:off x="2728336" y="1488882"/>
          <a:ext cx="285535" cy="38020"/>
        </a:xfrm>
        <a:custGeom>
          <a:avLst/>
          <a:gdLst/>
          <a:ahLst/>
          <a:cxnLst/>
          <a:rect l="0" t="0" r="0" b="0"/>
          <a:pathLst>
            <a:path>
              <a:moveTo>
                <a:pt x="0" y="19010"/>
              </a:moveTo>
              <a:lnTo>
                <a:pt x="285535" y="19010"/>
              </a:lnTo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</dsp:txBody>
      <dsp:txXfrm>
        <a:off x="2863965" y="1500754"/>
        <a:ext cx="14276" cy="14276"/>
      </dsp:txXfrm>
    </dsp:sp>
    <dsp:sp modelId="{ADE0DB33-1A8B-4EB6-BE99-9623A6F99597}">
      <dsp:nvSpPr>
        <dsp:cNvPr id="0" name=""/>
        <dsp:cNvSpPr/>
      </dsp:nvSpPr>
      <dsp:spPr>
        <a:xfrm>
          <a:off x="2812086" y="510321"/>
          <a:ext cx="1265973" cy="1079692"/>
        </a:xfrm>
        <a:prstGeom prst="ellipse">
          <a:avLst/>
        </a:pr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Referrals to Social Service Organizations</a:t>
          </a:r>
        </a:p>
      </dsp:txBody>
      <dsp:txXfrm>
        <a:off x="2997483" y="668438"/>
        <a:ext cx="895179" cy="763458"/>
      </dsp:txXfrm>
    </dsp:sp>
    <dsp:sp modelId="{D39C5176-1329-4AA5-9F53-07DA31C45755}">
      <dsp:nvSpPr>
        <dsp:cNvPr id="0" name=""/>
        <dsp:cNvSpPr/>
      </dsp:nvSpPr>
      <dsp:spPr>
        <a:xfrm rot="771429">
          <a:off x="2952534" y="2124151"/>
          <a:ext cx="303844" cy="38020"/>
        </a:xfrm>
        <a:custGeom>
          <a:avLst/>
          <a:gdLst/>
          <a:ahLst/>
          <a:cxnLst/>
          <a:rect l="0" t="0" r="0" b="0"/>
          <a:pathLst>
            <a:path>
              <a:moveTo>
                <a:pt x="0" y="19010"/>
              </a:moveTo>
              <a:lnTo>
                <a:pt x="303844" y="19010"/>
              </a:lnTo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</dsp:txBody>
      <dsp:txXfrm>
        <a:off x="3096860" y="2135565"/>
        <a:ext cx="15192" cy="15192"/>
      </dsp:txXfrm>
    </dsp:sp>
    <dsp:sp modelId="{B3FE8E8B-685A-448A-9248-6DA92B12D357}">
      <dsp:nvSpPr>
        <dsp:cNvPr id="0" name=""/>
        <dsp:cNvSpPr/>
      </dsp:nvSpPr>
      <dsp:spPr>
        <a:xfrm>
          <a:off x="3240369" y="1798644"/>
          <a:ext cx="973204" cy="973204"/>
        </a:xfrm>
        <a:prstGeom prst="ellipse">
          <a:avLst/>
        </a:pr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Travel Planning</a:t>
          </a:r>
        </a:p>
      </dsp:txBody>
      <dsp:txXfrm>
        <a:off x="3382891" y="1941166"/>
        <a:ext cx="688160" cy="688160"/>
      </dsp:txXfrm>
    </dsp:sp>
    <dsp:sp modelId="{7EC51665-9468-4FB1-AAF2-3FA69CD388D4}">
      <dsp:nvSpPr>
        <dsp:cNvPr id="0" name=""/>
        <dsp:cNvSpPr/>
      </dsp:nvSpPr>
      <dsp:spPr>
        <a:xfrm rot="3857143">
          <a:off x="2397632" y="2605214"/>
          <a:ext cx="451484" cy="38020"/>
        </a:xfrm>
        <a:custGeom>
          <a:avLst/>
          <a:gdLst/>
          <a:ahLst/>
          <a:cxnLst/>
          <a:rect l="0" t="0" r="0" b="0"/>
          <a:pathLst>
            <a:path>
              <a:moveTo>
                <a:pt x="0" y="19010"/>
              </a:moveTo>
              <a:lnTo>
                <a:pt x="451484" y="19010"/>
              </a:lnTo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</dsp:txBody>
      <dsp:txXfrm>
        <a:off x="2612087" y="2612938"/>
        <a:ext cx="22574" cy="22574"/>
      </dsp:txXfrm>
    </dsp:sp>
    <dsp:sp modelId="{1238CDB2-6ACC-4EF3-B6B8-9910576CDE16}">
      <dsp:nvSpPr>
        <dsp:cNvPr id="0" name=""/>
        <dsp:cNvSpPr/>
      </dsp:nvSpPr>
      <dsp:spPr>
        <a:xfrm>
          <a:off x="2383662" y="2789100"/>
          <a:ext cx="1106893" cy="973204"/>
        </a:xfrm>
        <a:prstGeom prst="ellipse">
          <a:avLst/>
        </a:pr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Budgeting</a:t>
          </a:r>
        </a:p>
      </dsp:txBody>
      <dsp:txXfrm>
        <a:off x="2545763" y="2931622"/>
        <a:ext cx="782691" cy="688160"/>
      </dsp:txXfrm>
    </dsp:sp>
    <dsp:sp modelId="{4191BEB6-EAF6-46E0-88E9-90427E4B8A2A}">
      <dsp:nvSpPr>
        <dsp:cNvPr id="0" name=""/>
        <dsp:cNvSpPr/>
      </dsp:nvSpPr>
      <dsp:spPr>
        <a:xfrm rot="6942857">
          <a:off x="1763480" y="2601935"/>
          <a:ext cx="444204" cy="38020"/>
        </a:xfrm>
        <a:custGeom>
          <a:avLst/>
          <a:gdLst/>
          <a:ahLst/>
          <a:cxnLst/>
          <a:rect l="0" t="0" r="0" b="0"/>
          <a:pathLst>
            <a:path>
              <a:moveTo>
                <a:pt x="0" y="19010"/>
              </a:moveTo>
              <a:lnTo>
                <a:pt x="444204" y="19010"/>
              </a:lnTo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</dsp:txBody>
      <dsp:txXfrm rot="10800000">
        <a:off x="1974477" y="2609840"/>
        <a:ext cx="22210" cy="22210"/>
      </dsp:txXfrm>
    </dsp:sp>
    <dsp:sp modelId="{321F012C-F32E-4571-ACFE-BC7CC09C9A0E}">
      <dsp:nvSpPr>
        <dsp:cNvPr id="0" name=""/>
        <dsp:cNvSpPr/>
      </dsp:nvSpPr>
      <dsp:spPr>
        <a:xfrm>
          <a:off x="1055928" y="2789100"/>
          <a:ext cx="1228680" cy="973204"/>
        </a:xfrm>
        <a:prstGeom prst="ellipse">
          <a:avLst/>
        </a:pr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Vehicle Procurement Assistance</a:t>
          </a:r>
        </a:p>
      </dsp:txBody>
      <dsp:txXfrm>
        <a:off x="1235864" y="2931622"/>
        <a:ext cx="868808" cy="688160"/>
      </dsp:txXfrm>
    </dsp:sp>
    <dsp:sp modelId="{FD3B57A0-DF2D-453D-864E-0D765F87EDAF}">
      <dsp:nvSpPr>
        <dsp:cNvPr id="0" name=""/>
        <dsp:cNvSpPr/>
      </dsp:nvSpPr>
      <dsp:spPr>
        <a:xfrm rot="10028571">
          <a:off x="1350998" y="2124151"/>
          <a:ext cx="303844" cy="38020"/>
        </a:xfrm>
        <a:custGeom>
          <a:avLst/>
          <a:gdLst/>
          <a:ahLst/>
          <a:cxnLst/>
          <a:rect l="0" t="0" r="0" b="0"/>
          <a:pathLst>
            <a:path>
              <a:moveTo>
                <a:pt x="0" y="19010"/>
              </a:moveTo>
              <a:lnTo>
                <a:pt x="303844" y="19010"/>
              </a:lnTo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</dsp:txBody>
      <dsp:txXfrm rot="10800000">
        <a:off x="1495325" y="2135565"/>
        <a:ext cx="15192" cy="15192"/>
      </dsp:txXfrm>
    </dsp:sp>
    <dsp:sp modelId="{5C7CF7CC-EFFA-4C60-84A0-839383132581}">
      <dsp:nvSpPr>
        <dsp:cNvPr id="0" name=""/>
        <dsp:cNvSpPr/>
      </dsp:nvSpPr>
      <dsp:spPr>
        <a:xfrm>
          <a:off x="393803" y="1798644"/>
          <a:ext cx="973204" cy="973204"/>
        </a:xfrm>
        <a:prstGeom prst="ellipse">
          <a:avLst/>
        </a:pr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Drivers License Assistance</a:t>
          </a:r>
        </a:p>
      </dsp:txBody>
      <dsp:txXfrm>
        <a:off x="536325" y="1941166"/>
        <a:ext cx="688160" cy="688160"/>
      </dsp:txXfrm>
    </dsp:sp>
    <dsp:sp modelId="{E0E4DF0F-FDC6-4CAD-B48C-ADBDBDFF3A9D}">
      <dsp:nvSpPr>
        <dsp:cNvPr id="0" name=""/>
        <dsp:cNvSpPr/>
      </dsp:nvSpPr>
      <dsp:spPr>
        <a:xfrm rot="13114286">
          <a:off x="1500169" y="1456222"/>
          <a:ext cx="390299" cy="38020"/>
        </a:xfrm>
        <a:custGeom>
          <a:avLst/>
          <a:gdLst/>
          <a:ahLst/>
          <a:cxnLst/>
          <a:rect l="0" t="0" r="0" b="0"/>
          <a:pathLst>
            <a:path>
              <a:moveTo>
                <a:pt x="0" y="19010"/>
              </a:moveTo>
              <a:lnTo>
                <a:pt x="390299" y="19010"/>
              </a:lnTo>
            </a:path>
          </a:pathLst>
        </a:custGeom>
        <a:noFill/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</dsp:txBody>
      <dsp:txXfrm rot="10800000">
        <a:off x="1685562" y="1465475"/>
        <a:ext cx="19514" cy="19514"/>
      </dsp:txXfrm>
    </dsp:sp>
    <dsp:sp modelId="{82B29EB2-2DBB-4D6F-AC84-2CC12252AC17}">
      <dsp:nvSpPr>
        <dsp:cNvPr id="0" name=""/>
        <dsp:cNvSpPr/>
      </dsp:nvSpPr>
      <dsp:spPr>
        <a:xfrm>
          <a:off x="675702" y="563565"/>
          <a:ext cx="973204" cy="973204"/>
        </a:xfrm>
        <a:prstGeom prst="ellipse">
          <a:avLst/>
        </a:pr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Short Term Vehicle Assistance</a:t>
          </a:r>
        </a:p>
      </dsp:txBody>
      <dsp:txXfrm>
        <a:off x="818224" y="706087"/>
        <a:ext cx="688160" cy="68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A7B40-5CB8-49D2-A2A9-769FFCAA0882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C33F0-6E91-44A9-96D3-0D476ABED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4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Labor force participation is declining across the region, driven largely by demographic shifts.</a:t>
            </a:r>
          </a:p>
          <a:p>
            <a:r>
              <a:rPr lang="en-US" dirty="0"/>
              <a:t>Implications for workforce availability are significant.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55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94294-B181-2A4F-2DEA-D0E70A4D5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386DBF-74AA-C8B0-095D-D6C65D706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EB05B-3053-A4E7-59AF-875534B84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760 from Menomonee Falls</a:t>
            </a:r>
          </a:p>
          <a:p>
            <a:r>
              <a:rPr lang="en-US" dirty="0"/>
              <a:t>636 from S West Bend</a:t>
            </a:r>
          </a:p>
          <a:p>
            <a:r>
              <a:rPr lang="en-US" dirty="0"/>
              <a:t>53 from Bever Dam</a:t>
            </a:r>
          </a:p>
          <a:p>
            <a:r>
              <a:rPr lang="en-US" dirty="0"/>
              <a:t>Around 100 from each of the bottom row of light blue (S Waukesha/S MKE area)</a:t>
            </a:r>
          </a:p>
          <a:p>
            <a:r>
              <a:rPr lang="en-US" dirty="0"/>
              <a:t>6 – 10 from each zip along the state line</a:t>
            </a:r>
          </a:p>
          <a:p>
            <a:r>
              <a:rPr lang="en-US" dirty="0"/>
              <a:t>Zips west of Madison make up about 20 people who commute 1 hour 45 minutes each way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BBF9A-F6BA-4D08-5C8A-D5167E3EC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61583-2EEA-4681-0919-6E414F245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3CBAC-55BB-7803-5E7A-B0239C192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3E5AD-B6C5-20AD-75B9-C3E517A37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On average, around 90% are commuting via car, truck, or van and  80-85% are commuting alone</a:t>
            </a:r>
          </a:p>
          <a:p>
            <a:endParaRPr lang="en-US" dirty="0"/>
          </a:p>
          <a:p>
            <a:r>
              <a:rPr lang="en-US" dirty="0"/>
              <a:t>45 Minute Map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BF2EA-785F-6271-B90D-718FE3083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98DE0-2923-A082-938C-BF1B8F4A6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C7AA7A-F25B-837D-F4D3-AA757B080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A9A2B-CD09-307E-4ECA-F74EB0B9E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Collaboration is key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C01B8-66D0-0B62-7500-5E61B8D98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9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8115" indent="0" fontAlgn="base"/>
            <a:endParaRPr lang="en-US" sz="1000" dirty="0">
              <a:solidFill>
                <a:srgbClr val="000000"/>
              </a:solidFill>
            </a:endParaRPr>
          </a:p>
          <a:p>
            <a:pPr marL="238115" indent="0" fontAlgn="base"/>
            <a:r>
              <a:rPr lang="en-US" sz="1000" b="1" dirty="0">
                <a:solidFill>
                  <a:srgbClr val="000000"/>
                </a:solidFill>
              </a:rPr>
              <a:t>CLICK TO TRANSITION</a:t>
            </a:r>
          </a:p>
          <a:p>
            <a:pPr marL="238115" indent="0" fontAlgn="base"/>
            <a:endParaRPr lang="en-US" sz="1000" dirty="0">
              <a:solidFill>
                <a:srgbClr val="000000"/>
              </a:solidFill>
            </a:endParaRPr>
          </a:p>
          <a:p>
            <a:pPr algn="l"/>
            <a:r>
              <a:rPr lang="en-US" b="0" i="0" dirty="0">
                <a:solidFill>
                  <a:srgbClr val="4A4A4A"/>
                </a:solidFill>
                <a:effectLst/>
                <a:latin typeface="proxima-nova"/>
              </a:rPr>
              <a:t>Commute with Enterprise has been around for 30 years and was born to give employers and commuters flexibility and the support they need to transform the daily commute into a positive part of</a:t>
            </a:r>
          </a:p>
          <a:p>
            <a:pPr algn="l"/>
            <a:r>
              <a:rPr lang="en-US" b="0" i="0" dirty="0">
                <a:solidFill>
                  <a:srgbClr val="4A4A4A"/>
                </a:solidFill>
                <a:effectLst/>
                <a:latin typeface="proxima-nova"/>
              </a:rPr>
              <a:t>their day. As the country's largest vanpool provider, we're always working to make the ride to and from work easier, more affordable and better for the planet.</a:t>
            </a:r>
          </a:p>
          <a:p>
            <a:pPr algn="l"/>
            <a:endParaRPr lang="en-US" b="0" i="0" dirty="0">
              <a:solidFill>
                <a:srgbClr val="4A4A4A"/>
              </a:solidFill>
              <a:effectLst/>
              <a:latin typeface="proxima-nova"/>
            </a:endParaRPr>
          </a:p>
          <a:p>
            <a:pPr algn="l"/>
            <a:r>
              <a:rPr lang="en-US" b="1" i="0" dirty="0">
                <a:solidFill>
                  <a:srgbClr val="4A4A4A"/>
                </a:solidFill>
                <a:effectLst/>
                <a:latin typeface="proxima-nova"/>
              </a:rPr>
              <a:t>NEXT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5027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14CB49-60C7-4C90-A22B-6D4E7FB6FF7E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133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162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14CB49-60C7-4C90-A22B-6D4E7FB6FF7E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664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585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442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287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17635-C699-9EC2-0D7C-2FC324F4E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DA605F-172D-D7D9-AF14-D457BA31B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5EBA3-90DE-4288-D378-55D417AA0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Labor force participation is declining across the region, driven largely by demographic shifts.</a:t>
            </a:r>
          </a:p>
          <a:p>
            <a:r>
              <a:rPr lang="en-US" dirty="0"/>
              <a:t>Implications for workforce availability are significant.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39D9F-2CF3-DA38-EEF9-91ACA15EC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92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3F151E4-778A-45EE-8660-9E5DE6F9B8FD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882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837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873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about each company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you can see, we work with companies in a variety of ways whether it be for all employees or certain pockets of employees.    I know many of you here attended today because you were looking for ways to attract and retain talent so if you are a company that has a certain group of individuals are recruiting territories you are looking to pull from – or are looking for a new employee benefit that tackles one of the top 3 barriers to </a:t>
            </a:r>
            <a:r>
              <a:rPr lang="en-US" dirty="0" err="1"/>
              <a:t>employement</a:t>
            </a:r>
            <a:r>
              <a:rPr lang="en-US" dirty="0"/>
              <a:t>, - or have any needs to move small groups of employees to jobsites for work, training, </a:t>
            </a:r>
            <a:r>
              <a:rPr lang="en-US" dirty="0" err="1"/>
              <a:t>apprentiships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 – I strongly encourage you to reach out so we can discuss.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E30FB8A-C6F7-48FD-988C-76A158984A7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5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70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E381-675B-4355-A989-D3AC6B0587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70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2cf11856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g352cf11856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52cf11856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g352cf11856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52cf11856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g352cf11856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2805E-1B4D-4150-FAB1-38F8B587A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B1C8E-5B08-E74F-AEC4-4A37332EBE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656DAE-3D17-C9AA-D1D6-0DF8D3CF3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Labor force participation is declining across the region, driven largely by demographic shifts.</a:t>
            </a:r>
          </a:p>
          <a:p>
            <a:r>
              <a:rPr lang="en-US" dirty="0"/>
              <a:t>Implications for workforce availability are significant.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BACBF-8973-54FD-0B14-0C5CD1A21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88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52cf11856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g352cf11856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67FB-7B9C-ABE9-7600-095D4C81D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D9D7D9-76B2-1AB3-86FB-68129EEF7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7ED9D-D631-86A9-D096-F34C852C5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Labor force participation is declining across the region, driven largely by demographic shifts.</a:t>
            </a:r>
          </a:p>
          <a:p>
            <a:r>
              <a:rPr lang="en-US" dirty="0"/>
              <a:t>Implications for workforce availability are significant.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5837E-2BEA-8C74-3091-C1A79A52E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03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CD30-D1AB-C3FD-9756-BBF36C8DB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99FB1-CAE4-D18E-8262-43CE302B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E12FA-0620-3DEC-A2F1-94B8A8170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Broadband: 10.4% of Washington County residents do not have internet access, almost 3:1 are households earning less than $20K/year</a:t>
            </a:r>
          </a:p>
          <a:p>
            <a:endParaRPr lang="en-US" dirty="0"/>
          </a:p>
          <a:p>
            <a:r>
              <a:rPr lang="en-US" dirty="0"/>
              <a:t>Housing: A lot of great work has been said by other groups, but on average, Washington County residents – 41% of renters are paying more than 30% of their income on housing and 19% of homeowners are paying more than 30% of their income on their mortgages and these are in line with state-wide averages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BDB7B-9D89-F7D4-9B87-006F88EFD3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2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2FFDB-6639-6E79-4482-2E0CC55CA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3D6627-52E4-D43B-FD50-35D73A324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97B5B-856E-4CA5-31C2-BD701BE1F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For context, cost for infant care is about 30% of monthly median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income of a truck driver in the county.</a:t>
            </a:r>
          </a:p>
          <a:p>
            <a:pPr algn="l"/>
            <a:endParaRPr lang="en-US" sz="1800" b="0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latin typeface="ArialMT"/>
              </a:rPr>
              <a:t>For context, tuition and books at MPTC is a little over $700/month for a 9 month course of study.</a:t>
            </a:r>
            <a:endParaRPr lang="en-US" dirty="0"/>
          </a:p>
          <a:p>
            <a:endParaRPr lang="en-US" dirty="0"/>
          </a:p>
          <a:p>
            <a:r>
              <a:rPr lang="en-US" dirty="0"/>
              <a:t>QUEST highlight</a:t>
            </a:r>
          </a:p>
          <a:p>
            <a:endParaRPr lang="en-US" dirty="0"/>
          </a:p>
          <a:p>
            <a:r>
              <a:rPr lang="en-US" dirty="0"/>
              <a:t>Parents need to decide if they want childcare close to home or close to work – may depend on length of commute times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056AB-C21D-0D02-8A44-F48255B90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2166C-9634-348D-4B05-955726DCE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765A3-658C-F136-E3B2-F8DB6071E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D322E-565B-7877-B11A-B6DE7AA68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On average, around 90% are commuting via car, truck, or van and  80-85% are commuting alone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26B3A-A3A0-4CE7-DE76-7AC63A477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31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50B42-61DC-FD75-41AC-30E39B006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DFCAD9-D614-9F27-54D1-716C76AA8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F79AC9-BFD8-BB68-D72A-E18297F1B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On average, around 90% are commuting via car, truck, or van and  80-85% are commuting alone </a:t>
            </a:r>
          </a:p>
          <a:p>
            <a:endParaRPr lang="en-US" dirty="0"/>
          </a:p>
          <a:p>
            <a:r>
              <a:rPr lang="en-US" dirty="0"/>
              <a:t>25 Minute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2EE4F-1A84-BE3E-E309-C63D0E436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14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6D66B-3886-217B-B9E9-EC5D538A5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8C1D55-CAF4-6B88-1F5A-A1EEE1937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66CF0-1936-D799-4466-BB02790AB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On average, around 90% are commuting via car, truck, or van and  80-85% are commuting alone</a:t>
            </a:r>
          </a:p>
          <a:p>
            <a:endParaRPr lang="en-US" dirty="0"/>
          </a:p>
          <a:p>
            <a:r>
              <a:rPr lang="en-US" dirty="0"/>
              <a:t>45 Minute Map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47D58-A54E-1C13-AE09-1FAE2D426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33F0-6E91-44A9-96D3-0D476ABED2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1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0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5FA399-C294-BC4A-9E57-752BFCB87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908708-3ACF-4E44-8CA3-518C3ED42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9485" y="4648046"/>
            <a:ext cx="5965031" cy="628650"/>
          </a:xfrm>
        </p:spPr>
        <p:txBody>
          <a:bodyPr>
            <a:normAutofit/>
          </a:bodyPr>
          <a:lstStyle>
            <a:lvl1pPr marL="0" indent="0" algn="ctr">
              <a:buNone/>
              <a:defRPr sz="2700" b="1">
                <a:solidFill>
                  <a:schemeClr val="bg1"/>
                </a:solidFill>
                <a:latin typeface="+mn-lt"/>
              </a:defRPr>
            </a:lvl1pPr>
            <a:lvl2pPr marL="342892" indent="0">
              <a:buNone/>
              <a:defRPr b="1">
                <a:latin typeface="+mn-lt"/>
              </a:defRPr>
            </a:lvl2pPr>
            <a:lvl3pPr marL="685783" indent="0">
              <a:buNone/>
              <a:defRPr b="1">
                <a:latin typeface="+mn-lt"/>
              </a:defRPr>
            </a:lvl3pPr>
            <a:lvl4pPr marL="1028675" indent="0">
              <a:buNone/>
              <a:defRPr b="1">
                <a:latin typeface="+mn-lt"/>
              </a:defRPr>
            </a:lvl4pPr>
            <a:lvl5pPr marL="1371566" indent="0">
              <a:buNone/>
              <a:defRPr b="1">
                <a:latin typeface="+mn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B3FB7-5B78-48AC-9B5D-D7CD77FF49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9485" y="5213703"/>
            <a:ext cx="5965031" cy="550863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  <a:latin typeface="+mn-lt"/>
              </a:defRPr>
            </a:lvl1pPr>
            <a:lvl2pPr marL="342892" indent="0" algn="ctr">
              <a:buNone/>
              <a:defRPr b="1">
                <a:solidFill>
                  <a:schemeClr val="bg1"/>
                </a:solidFill>
                <a:latin typeface="+mn-lt"/>
              </a:defRPr>
            </a:lvl2pPr>
            <a:lvl3pPr marL="685783" indent="0" algn="ctr">
              <a:buNone/>
              <a:defRPr b="1">
                <a:solidFill>
                  <a:schemeClr val="bg1"/>
                </a:solidFill>
                <a:latin typeface="+mn-lt"/>
              </a:defRPr>
            </a:lvl3pPr>
            <a:lvl4pPr marL="1028675" indent="0" algn="ctr">
              <a:buNone/>
              <a:defRPr b="1">
                <a:solidFill>
                  <a:schemeClr val="bg1"/>
                </a:solidFill>
                <a:latin typeface="+mn-lt"/>
              </a:defRPr>
            </a:lvl4pPr>
            <a:lvl5pPr marL="1371566" indent="0" algn="ctr">
              <a:buNone/>
              <a:defRPr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5198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F85BCF-3DA0-4541-9DBC-42224297A99C}"/>
              </a:ext>
            </a:extLst>
          </p:cNvPr>
          <p:cNvSpPr/>
          <p:nvPr userDrawn="1"/>
        </p:nvSpPr>
        <p:spPr>
          <a:xfrm>
            <a:off x="1720234" y="6173036"/>
            <a:ext cx="7423766" cy="471487"/>
          </a:xfrm>
          <a:prstGeom prst="rect">
            <a:avLst/>
          </a:prstGeom>
          <a:solidFill>
            <a:srgbClr val="717171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32E291-84B1-45B1-86C7-441E92315A40}"/>
              </a:ext>
            </a:extLst>
          </p:cNvPr>
          <p:cNvSpPr/>
          <p:nvPr userDrawn="1"/>
        </p:nvSpPr>
        <p:spPr>
          <a:xfrm>
            <a:off x="7969120" y="5925064"/>
            <a:ext cx="738254" cy="9843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AE00D-10BC-924B-BD61-955B30A818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8"/>
            <a:ext cx="788670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6B500-EC86-B54A-B999-F16AED783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0608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7813A-2922-8D4E-871F-CD4C38952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AAA38-CF7B-4ADA-AF88-D15D3CEB11DC}"/>
              </a:ext>
            </a:extLst>
          </p:cNvPr>
          <p:cNvSpPr/>
          <p:nvPr userDrawn="1"/>
        </p:nvSpPr>
        <p:spPr>
          <a:xfrm>
            <a:off x="0" y="6173036"/>
            <a:ext cx="267892" cy="471487"/>
          </a:xfrm>
          <a:prstGeom prst="rect">
            <a:avLst/>
          </a:prstGeom>
          <a:solidFill>
            <a:srgbClr val="717171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105B7608-8054-473F-910B-2767FBF7E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786" y="6068486"/>
            <a:ext cx="1420449" cy="7495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DDCD2F-A90B-49D4-957C-DFE66E9F96F0}"/>
              </a:ext>
            </a:extLst>
          </p:cNvPr>
          <p:cNvSpPr txBox="1"/>
          <p:nvPr userDrawn="1"/>
        </p:nvSpPr>
        <p:spPr>
          <a:xfrm>
            <a:off x="1945179" y="6232439"/>
            <a:ext cx="54296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spc="225" dirty="0">
                <a:solidFill>
                  <a:schemeClr val="bg1"/>
                </a:solidFill>
                <a:latin typeface="Century Gothic" panose="020B0502020202020204" pitchFamily="34" charset="0"/>
              </a:rPr>
              <a:t>CHANGING LIVES ONE PERSON AT A TIME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44EAD4C-E1C7-4C0A-9D51-12CC4D1D1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13" t="5798" r="2887" b="6465"/>
          <a:stretch/>
        </p:blipFill>
        <p:spPr>
          <a:xfrm>
            <a:off x="8027802" y="5975414"/>
            <a:ext cx="641267" cy="8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50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9AC3-C34B-C84C-B41C-E58AF35A6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80BE8-30AC-F74C-BEC7-9E6E0709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6937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9876EC-CC1C-E34C-AFD1-5B507071648E}"/>
              </a:ext>
            </a:extLst>
          </p:cNvPr>
          <p:cNvSpPr/>
          <p:nvPr userDrawn="1"/>
        </p:nvSpPr>
        <p:spPr>
          <a:xfrm>
            <a:off x="0" y="6173036"/>
            <a:ext cx="267892" cy="471487"/>
          </a:xfrm>
          <a:prstGeom prst="rect">
            <a:avLst/>
          </a:prstGeom>
          <a:solidFill>
            <a:srgbClr val="717171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ECD1AF34-E36B-0C4C-88CF-FC9CB337B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786" y="6068486"/>
            <a:ext cx="1420449" cy="7495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F67D83-56AD-274B-A6D6-ADD0F3F171DB}"/>
              </a:ext>
            </a:extLst>
          </p:cNvPr>
          <p:cNvSpPr/>
          <p:nvPr userDrawn="1"/>
        </p:nvSpPr>
        <p:spPr>
          <a:xfrm>
            <a:off x="1720234" y="6173036"/>
            <a:ext cx="7423766" cy="471487"/>
          </a:xfrm>
          <a:prstGeom prst="rect">
            <a:avLst/>
          </a:prstGeom>
          <a:solidFill>
            <a:srgbClr val="717171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B2C68F-5004-6A43-9DA5-D52B67FF0033}"/>
              </a:ext>
            </a:extLst>
          </p:cNvPr>
          <p:cNvSpPr txBox="1"/>
          <p:nvPr userDrawn="1"/>
        </p:nvSpPr>
        <p:spPr>
          <a:xfrm>
            <a:off x="1945179" y="6232439"/>
            <a:ext cx="54296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spc="225" dirty="0">
                <a:solidFill>
                  <a:schemeClr val="bg1"/>
                </a:solidFill>
                <a:latin typeface="Century Gothic" panose="020B0502020202020204" pitchFamily="34" charset="0"/>
              </a:rPr>
              <a:t>CHANGING LIVES ONE PERSON AT A TIME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1C04B4-C930-409D-86B3-81CB46B80022}"/>
              </a:ext>
            </a:extLst>
          </p:cNvPr>
          <p:cNvSpPr/>
          <p:nvPr userDrawn="1"/>
        </p:nvSpPr>
        <p:spPr>
          <a:xfrm>
            <a:off x="7969120" y="5925064"/>
            <a:ext cx="738254" cy="9843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EA82E58E-239B-4547-9A22-508BA854D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13" t="5798" r="2887" b="6465"/>
          <a:stretch/>
        </p:blipFill>
        <p:spPr>
          <a:xfrm>
            <a:off x="8027802" y="5975414"/>
            <a:ext cx="641267" cy="8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44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py 1" preserve="1" userDrawn="1">
  <p:cSld name="Title and copy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0;p199">
            <a:extLst>
              <a:ext uri="{FF2B5EF4-FFF2-40B4-BE49-F238E27FC236}">
                <a16:creationId xmlns:a16="http://schemas.microsoft.com/office/drawing/2014/main" id="{7A5269F3-7218-8FE8-F1DD-109C9B5D58A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95546" y="428038"/>
            <a:ext cx="4276455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sz="2700" b="1" i="0" u="none" strike="noStrike" cap="none">
                <a:solidFill>
                  <a:srgbClr val="04A664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TITLE GOES HERE</a:t>
            </a:r>
          </a:p>
        </p:txBody>
      </p:sp>
      <p:sp>
        <p:nvSpPr>
          <p:cNvPr id="4" name="Google Shape;202;p199">
            <a:extLst>
              <a:ext uri="{FF2B5EF4-FFF2-40B4-BE49-F238E27FC236}">
                <a16:creationId xmlns:a16="http://schemas.microsoft.com/office/drawing/2014/main" id="{592774FF-FA83-4172-B38D-E3FB859D83B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95546" y="1422867"/>
            <a:ext cx="4276455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204;p199">
            <a:extLst>
              <a:ext uri="{FF2B5EF4-FFF2-40B4-BE49-F238E27FC236}">
                <a16:creationId xmlns:a16="http://schemas.microsoft.com/office/drawing/2014/main" id="{B96CCEB5-56CC-591C-66A4-F3B3888B8F64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295545" y="1990489"/>
            <a:ext cx="427645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78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8C314E-A72C-C098-42B4-BC1AB37CF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0" y="0"/>
            <a:ext cx="9144000" cy="6858000"/>
          </a:xfrm>
          <a:prstGeom prst="rect">
            <a:avLst/>
          </a:prstGeom>
        </p:spPr>
      </p:pic>
      <p:sp>
        <p:nvSpPr>
          <p:cNvPr id="4" name="Google Shape;113;p188">
            <a:extLst>
              <a:ext uri="{FF2B5EF4-FFF2-40B4-BE49-F238E27FC236}">
                <a16:creationId xmlns:a16="http://schemas.microsoft.com/office/drawing/2014/main" id="{60F3266B-A845-99B7-97F4-0911EBA1CED1}"/>
              </a:ext>
            </a:extLst>
          </p:cNvPr>
          <p:cNvSpPr/>
          <p:nvPr userDrawn="1"/>
        </p:nvSpPr>
        <p:spPr>
          <a:xfrm>
            <a:off x="-43961" y="0"/>
            <a:ext cx="9186632" cy="6858000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5;p188">
            <a:extLst>
              <a:ext uri="{FF2B5EF4-FFF2-40B4-BE49-F238E27FC236}">
                <a16:creationId xmlns:a16="http://schemas.microsoft.com/office/drawing/2014/main" id="{581F13F6-6366-261F-16FC-CDE00E616D4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91862" y="4185959"/>
            <a:ext cx="835761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Section</a:t>
            </a:r>
            <a:r>
              <a:rPr lang="pt-BR"/>
              <a:t> </a:t>
            </a:r>
          </a:p>
          <a:p>
            <a:r>
              <a:rPr lang="pt-BR" err="1"/>
              <a:t>Title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  <p:sp>
        <p:nvSpPr>
          <p:cNvPr id="3" name="Google Shape;116;p188">
            <a:extLst>
              <a:ext uri="{FF2B5EF4-FFF2-40B4-BE49-F238E27FC236}">
                <a16:creationId xmlns:a16="http://schemas.microsoft.com/office/drawing/2014/main" id="{643BFABD-8679-609E-D175-ECEB3BAB6B8E}"/>
              </a:ext>
            </a:extLst>
          </p:cNvPr>
          <p:cNvSpPr txBox="1">
            <a:spLocks noGrp="1"/>
          </p:cNvSpPr>
          <p:nvPr>
            <p:ph type="subTitle" idx="2" hasCustomPrompt="1"/>
          </p:nvPr>
        </p:nvSpPr>
        <p:spPr>
          <a:xfrm>
            <a:off x="391863" y="5702830"/>
            <a:ext cx="8422199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Subtitle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662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1_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F0016D-C731-A167-4F27-9AAB3145C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2670" cy="7041057"/>
          </a:xfrm>
          <a:prstGeom prst="rect">
            <a:avLst/>
          </a:prstGeom>
        </p:spPr>
      </p:pic>
      <p:sp>
        <p:nvSpPr>
          <p:cNvPr id="4" name="Google Shape;113;p188">
            <a:extLst>
              <a:ext uri="{FF2B5EF4-FFF2-40B4-BE49-F238E27FC236}">
                <a16:creationId xmlns:a16="http://schemas.microsoft.com/office/drawing/2014/main" id="{60F3266B-A845-99B7-97F4-0911EBA1CED1}"/>
              </a:ext>
            </a:extLst>
          </p:cNvPr>
          <p:cNvSpPr/>
          <p:nvPr userDrawn="1"/>
        </p:nvSpPr>
        <p:spPr>
          <a:xfrm>
            <a:off x="1" y="0"/>
            <a:ext cx="9143999" cy="7041056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5;p188">
            <a:extLst>
              <a:ext uri="{FF2B5EF4-FFF2-40B4-BE49-F238E27FC236}">
                <a16:creationId xmlns:a16="http://schemas.microsoft.com/office/drawing/2014/main" id="{581F13F6-6366-261F-16FC-CDE00E616D4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91862" y="3711188"/>
            <a:ext cx="835761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Section</a:t>
            </a:r>
            <a:r>
              <a:rPr lang="pt-BR"/>
              <a:t> </a:t>
            </a:r>
          </a:p>
          <a:p>
            <a:r>
              <a:rPr lang="pt-BR" err="1"/>
              <a:t>Title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  <p:sp>
        <p:nvSpPr>
          <p:cNvPr id="3" name="Google Shape;116;p188">
            <a:extLst>
              <a:ext uri="{FF2B5EF4-FFF2-40B4-BE49-F238E27FC236}">
                <a16:creationId xmlns:a16="http://schemas.microsoft.com/office/drawing/2014/main" id="{643BFABD-8679-609E-D175-ECEB3BAB6B8E}"/>
              </a:ext>
            </a:extLst>
          </p:cNvPr>
          <p:cNvSpPr txBox="1">
            <a:spLocks noGrp="1"/>
          </p:cNvSpPr>
          <p:nvPr>
            <p:ph type="subTitle" idx="2" hasCustomPrompt="1"/>
          </p:nvPr>
        </p:nvSpPr>
        <p:spPr>
          <a:xfrm>
            <a:off x="391863" y="5228059"/>
            <a:ext cx="8422199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Subtitle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0493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1_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8C314E-A72C-C098-42B4-BC1AB37CF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0" y="0"/>
            <a:ext cx="9144000" cy="6858000"/>
          </a:xfrm>
          <a:prstGeom prst="rect">
            <a:avLst/>
          </a:prstGeom>
        </p:spPr>
      </p:pic>
      <p:sp>
        <p:nvSpPr>
          <p:cNvPr id="4" name="Google Shape;113;p188">
            <a:extLst>
              <a:ext uri="{FF2B5EF4-FFF2-40B4-BE49-F238E27FC236}">
                <a16:creationId xmlns:a16="http://schemas.microsoft.com/office/drawing/2014/main" id="{60F3266B-A845-99B7-97F4-0911EBA1CED1}"/>
              </a:ext>
            </a:extLst>
          </p:cNvPr>
          <p:cNvSpPr/>
          <p:nvPr userDrawn="1"/>
        </p:nvSpPr>
        <p:spPr>
          <a:xfrm>
            <a:off x="0" y="0"/>
            <a:ext cx="9142671" cy="6858000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Google Shape;115;p188">
            <a:extLst>
              <a:ext uri="{FF2B5EF4-FFF2-40B4-BE49-F238E27FC236}">
                <a16:creationId xmlns:a16="http://schemas.microsoft.com/office/drawing/2014/main" id="{7184B0A2-DD4A-A80A-7160-03D8E3B6ED8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91862" y="3711188"/>
            <a:ext cx="835761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Section</a:t>
            </a:r>
            <a:r>
              <a:rPr lang="pt-BR"/>
              <a:t> </a:t>
            </a:r>
          </a:p>
          <a:p>
            <a:r>
              <a:rPr lang="pt-BR" err="1"/>
              <a:t>Title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  <p:sp>
        <p:nvSpPr>
          <p:cNvPr id="3" name="Google Shape;116;p188">
            <a:extLst>
              <a:ext uri="{FF2B5EF4-FFF2-40B4-BE49-F238E27FC236}">
                <a16:creationId xmlns:a16="http://schemas.microsoft.com/office/drawing/2014/main" id="{5892072C-0795-5500-5F48-D89F58C36B81}"/>
              </a:ext>
            </a:extLst>
          </p:cNvPr>
          <p:cNvSpPr txBox="1">
            <a:spLocks noGrp="1"/>
          </p:cNvSpPr>
          <p:nvPr>
            <p:ph type="subTitle" idx="2" hasCustomPrompt="1"/>
          </p:nvPr>
        </p:nvSpPr>
        <p:spPr>
          <a:xfrm>
            <a:off x="391863" y="5228059"/>
            <a:ext cx="8422199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Subtitle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4632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1_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041088-867D-C1BE-8E44-7A8D8254FB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296" y="-23491"/>
            <a:ext cx="9226296" cy="6881491"/>
          </a:xfrm>
          <a:prstGeom prst="rect">
            <a:avLst/>
          </a:prstGeom>
          <a:ln w="203200" cap="sq">
            <a:noFill/>
            <a:miter lim="8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68A594-92CC-4AF2-26F4-A7DA4EF20DF5}"/>
              </a:ext>
            </a:extLst>
          </p:cNvPr>
          <p:cNvSpPr/>
          <p:nvPr userDrawn="1"/>
        </p:nvSpPr>
        <p:spPr>
          <a:xfrm>
            <a:off x="-82296" y="-26968"/>
            <a:ext cx="9226296" cy="6881490"/>
          </a:xfrm>
          <a:prstGeom prst="rect">
            <a:avLst/>
          </a:prstGeom>
          <a:solidFill>
            <a:srgbClr val="000000">
              <a:alpha val="41957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B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15;p188">
            <a:extLst>
              <a:ext uri="{FF2B5EF4-FFF2-40B4-BE49-F238E27FC236}">
                <a16:creationId xmlns:a16="http://schemas.microsoft.com/office/drawing/2014/main" id="{581F13F6-6366-261F-16FC-CDE00E616D4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54702" y="346196"/>
            <a:ext cx="835761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Section</a:t>
            </a:r>
            <a:r>
              <a:rPr lang="pt-BR"/>
              <a:t> </a:t>
            </a:r>
          </a:p>
          <a:p>
            <a:r>
              <a:rPr lang="pt-BR" err="1"/>
              <a:t>Title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  <p:sp>
        <p:nvSpPr>
          <p:cNvPr id="3" name="Google Shape;116;p188">
            <a:extLst>
              <a:ext uri="{FF2B5EF4-FFF2-40B4-BE49-F238E27FC236}">
                <a16:creationId xmlns:a16="http://schemas.microsoft.com/office/drawing/2014/main" id="{643BFABD-8679-609E-D175-ECEB3BAB6B8E}"/>
              </a:ext>
            </a:extLst>
          </p:cNvPr>
          <p:cNvSpPr txBox="1">
            <a:spLocks noGrp="1"/>
          </p:cNvSpPr>
          <p:nvPr>
            <p:ph type="subTitle" idx="2" hasCustomPrompt="1"/>
          </p:nvPr>
        </p:nvSpPr>
        <p:spPr>
          <a:xfrm>
            <a:off x="254703" y="1863067"/>
            <a:ext cx="8422199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Subtitle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939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Blank">
    <p:bg>
      <p:bgPr>
        <a:solidFill>
          <a:schemeClr val="bg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3F853E-1EBD-7BA9-CB29-93F8681E39CE}"/>
              </a:ext>
            </a:extLst>
          </p:cNvPr>
          <p:cNvSpPr/>
          <p:nvPr userDrawn="1"/>
        </p:nvSpPr>
        <p:spPr>
          <a:xfrm>
            <a:off x="1" y="0"/>
            <a:ext cx="5278056" cy="6858000"/>
          </a:xfrm>
          <a:prstGeom prst="rect">
            <a:avLst/>
          </a:prstGeom>
          <a:solidFill>
            <a:srgbClr val="04A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D74C33-26CC-3BD1-67DF-710553571E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725" y="2038524"/>
            <a:ext cx="5707800" cy="2649563"/>
          </a:xfrm>
          <a:prstGeom prst="rect">
            <a:avLst/>
          </a:prstGeom>
        </p:spPr>
        <p:txBody>
          <a:bodyPr anchor="t"/>
          <a:lstStyle>
            <a:lvl1pPr>
              <a:defRPr lang="en-BR" sz="45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0000"/>
              </a:lnSpc>
            </a:pPr>
            <a:r>
              <a:rPr lang="en-BR"/>
              <a:t>Title of the</a:t>
            </a:r>
            <a:r>
              <a:rPr lang="en-US"/>
              <a:t> </a:t>
            </a:r>
            <a:r>
              <a:rPr lang="en-BR"/>
              <a:t>presentation in</a:t>
            </a:r>
            <a:br>
              <a:rPr lang="en-US"/>
            </a:br>
            <a:r>
              <a:rPr lang="en-BR"/>
              <a:t>three lines max</a:t>
            </a:r>
          </a:p>
        </p:txBody>
      </p:sp>
      <p:sp>
        <p:nvSpPr>
          <p:cNvPr id="5" name="Google Shape;984;p6">
            <a:extLst>
              <a:ext uri="{FF2B5EF4-FFF2-40B4-BE49-F238E27FC236}">
                <a16:creationId xmlns:a16="http://schemas.microsoft.com/office/drawing/2014/main" id="{30F05864-8075-E769-82B7-13051509798B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521725" y="4836532"/>
            <a:ext cx="57078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ea typeface="Arial"/>
                <a:sym typeface="Arial"/>
              </a:rPr>
              <a:t>Date or Extra Info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41BA2-B1F6-8F08-2A9E-421993128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057" y="0"/>
            <a:ext cx="3865943" cy="6848524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C6ABE1E1-FD6E-A36C-AF06-AFDADBA6AE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757" y="1047822"/>
            <a:ext cx="1545944" cy="61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43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bg>
      <p:bgPr>
        <a:solidFill>
          <a:schemeClr val="bg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C4C2825D-7672-6CAA-23FD-CC6813BC5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056" y="0"/>
            <a:ext cx="3865944" cy="6858000"/>
          </a:xfrm>
          <a:prstGeom prst="rect">
            <a:avLst/>
          </a:prstGeom>
        </p:spPr>
      </p:pic>
      <p:sp>
        <p:nvSpPr>
          <p:cNvPr id="6" name="Google Shape;200;p199">
            <a:extLst>
              <a:ext uri="{FF2B5EF4-FFF2-40B4-BE49-F238E27FC236}">
                <a16:creationId xmlns:a16="http://schemas.microsoft.com/office/drawing/2014/main" id="{3862CF2E-F434-4FA0-886F-DB804384CBF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95546" y="428038"/>
            <a:ext cx="4276455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sz="2700" b="1" i="0" u="none" strike="noStrike" cap="none">
                <a:solidFill>
                  <a:srgbClr val="04A664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TITLE GOES HERE</a:t>
            </a:r>
          </a:p>
        </p:txBody>
      </p:sp>
      <p:sp>
        <p:nvSpPr>
          <p:cNvPr id="8" name="Google Shape;202;p199">
            <a:extLst>
              <a:ext uri="{FF2B5EF4-FFF2-40B4-BE49-F238E27FC236}">
                <a16:creationId xmlns:a16="http://schemas.microsoft.com/office/drawing/2014/main" id="{94C32BDD-E615-7AA8-3F77-88C9E1FC4F7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95546" y="1422867"/>
            <a:ext cx="4276455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204;p199">
            <a:extLst>
              <a:ext uri="{FF2B5EF4-FFF2-40B4-BE49-F238E27FC236}">
                <a16:creationId xmlns:a16="http://schemas.microsoft.com/office/drawing/2014/main" id="{93810AA1-D312-00A5-A27A-4383EE3D1366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295545" y="1990489"/>
            <a:ext cx="427645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981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1_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2BB5CB-5581-5C15-7397-4BDF5A2130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923818" cy="6858000"/>
          </a:xfrm>
          <a:prstGeom prst="rect">
            <a:avLst/>
          </a:prstGeom>
        </p:spPr>
      </p:pic>
      <p:sp>
        <p:nvSpPr>
          <p:cNvPr id="5" name="Google Shape;200;p199">
            <a:extLst>
              <a:ext uri="{FF2B5EF4-FFF2-40B4-BE49-F238E27FC236}">
                <a16:creationId xmlns:a16="http://schemas.microsoft.com/office/drawing/2014/main" id="{02F3B1B5-BBE9-B20A-D54A-CD6FBAC1C22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383450" y="520635"/>
            <a:ext cx="4276455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sz="2700" b="1" i="0" u="none" strike="noStrike" cap="none">
                <a:solidFill>
                  <a:srgbClr val="04A664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TITLE GOES HERE</a:t>
            </a:r>
          </a:p>
        </p:txBody>
      </p:sp>
      <p:sp>
        <p:nvSpPr>
          <p:cNvPr id="6" name="Google Shape;202;p199">
            <a:extLst>
              <a:ext uri="{FF2B5EF4-FFF2-40B4-BE49-F238E27FC236}">
                <a16:creationId xmlns:a16="http://schemas.microsoft.com/office/drawing/2014/main" id="{D73FAF48-4D0E-4893-0821-93403627E08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83450" y="1515464"/>
            <a:ext cx="4276455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204;p199">
            <a:extLst>
              <a:ext uri="{FF2B5EF4-FFF2-40B4-BE49-F238E27FC236}">
                <a16:creationId xmlns:a16="http://schemas.microsoft.com/office/drawing/2014/main" id="{A63FCFEE-8B76-2058-3DBB-076F78228BE9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4383449" y="2083086"/>
            <a:ext cx="427645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B892E8E-D7EC-7CBF-4B27-46E28D201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3372" y="6267523"/>
            <a:ext cx="921313" cy="3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53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1_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2BB5CB-5581-5C15-7397-4BDF5A2130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923818" cy="6858000"/>
          </a:xfrm>
          <a:prstGeom prst="rect">
            <a:avLst/>
          </a:prstGeom>
        </p:spPr>
      </p:pic>
      <p:sp>
        <p:nvSpPr>
          <p:cNvPr id="5" name="Google Shape;200;p199">
            <a:extLst>
              <a:ext uri="{FF2B5EF4-FFF2-40B4-BE49-F238E27FC236}">
                <a16:creationId xmlns:a16="http://schemas.microsoft.com/office/drawing/2014/main" id="{02F3B1B5-BBE9-B20A-D54A-CD6FBAC1C22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383450" y="520635"/>
            <a:ext cx="4276455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sz="2700" b="1" i="0" u="none" strike="noStrike" cap="none">
                <a:solidFill>
                  <a:srgbClr val="04A664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TITLE GOES HERE</a:t>
            </a:r>
          </a:p>
        </p:txBody>
      </p:sp>
      <p:sp>
        <p:nvSpPr>
          <p:cNvPr id="6" name="Google Shape;202;p199">
            <a:extLst>
              <a:ext uri="{FF2B5EF4-FFF2-40B4-BE49-F238E27FC236}">
                <a16:creationId xmlns:a16="http://schemas.microsoft.com/office/drawing/2014/main" id="{D73FAF48-4D0E-4893-0821-93403627E08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83450" y="1515464"/>
            <a:ext cx="4276455" cy="42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204;p199">
            <a:extLst>
              <a:ext uri="{FF2B5EF4-FFF2-40B4-BE49-F238E27FC236}">
                <a16:creationId xmlns:a16="http://schemas.microsoft.com/office/drawing/2014/main" id="{A63FCFEE-8B76-2058-3DBB-076F78228BE9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4383449" y="2083086"/>
            <a:ext cx="427645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B892E8E-D7EC-7CBF-4B27-46E28D201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3372" y="6267523"/>
            <a:ext cx="921313" cy="3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88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1_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4;p224">
            <a:extLst>
              <a:ext uri="{FF2B5EF4-FFF2-40B4-BE49-F238E27FC236}">
                <a16:creationId xmlns:a16="http://schemas.microsoft.com/office/drawing/2014/main" id="{E1C79B53-0199-A8F8-F352-43A5BEB3542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295544" y="1357986"/>
            <a:ext cx="326746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215;p200">
            <a:extLst>
              <a:ext uri="{FF2B5EF4-FFF2-40B4-BE49-F238E27FC236}">
                <a16:creationId xmlns:a16="http://schemas.microsoft.com/office/drawing/2014/main" id="{E5DFB1CF-7A26-DBEF-DBF4-0283A3C84E5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7339" y="418800"/>
            <a:ext cx="5708489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sz="2700" b="1" i="0" u="none" strike="noStrike" cap="none">
                <a:solidFill>
                  <a:srgbClr val="04A664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CLICK HERE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741DA-B9D6-9408-3A7E-24D4B6710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6091" y="6389225"/>
            <a:ext cx="1104557" cy="31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31759-711C-75D7-5F23-8960989D8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17356"/>
            <a:ext cx="9144000" cy="2540644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BD26791-CEA7-7CAB-B812-F670141BEE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5949" y="6100532"/>
            <a:ext cx="984699" cy="3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44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py 1" preserve="1" userDrawn="1">
  <p:cSld name="1_Title and copy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9"/>
          <p:cNvSpPr txBox="1">
            <a:spLocks noGrp="1"/>
          </p:cNvSpPr>
          <p:nvPr>
            <p:ph type="title" hasCustomPrompt="1"/>
          </p:nvPr>
        </p:nvSpPr>
        <p:spPr>
          <a:xfrm>
            <a:off x="295546" y="428038"/>
            <a:ext cx="2707630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sz="27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Process</a:t>
            </a:r>
            <a:r>
              <a:rPr lang="pt-BR"/>
              <a:t> Chart</a:t>
            </a:r>
            <a:endParaRPr/>
          </a:p>
        </p:txBody>
      </p:sp>
      <p:sp>
        <p:nvSpPr>
          <p:cNvPr id="7" name="Google Shape;16;p178">
            <a:extLst>
              <a:ext uri="{FF2B5EF4-FFF2-40B4-BE49-F238E27FC236}">
                <a16:creationId xmlns:a16="http://schemas.microsoft.com/office/drawing/2014/main" id="{22852A98-C98A-EF44-A217-8E5875E66B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6287" y="6470220"/>
            <a:ext cx="470376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42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py 1" preserve="1" userDrawn="1">
  <p:cSld name="1_Title and copy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9"/>
          <p:cNvSpPr txBox="1">
            <a:spLocks noGrp="1"/>
          </p:cNvSpPr>
          <p:nvPr>
            <p:ph type="title" hasCustomPrompt="1"/>
          </p:nvPr>
        </p:nvSpPr>
        <p:spPr>
          <a:xfrm>
            <a:off x="295546" y="428038"/>
            <a:ext cx="2707630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sz="27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Process</a:t>
            </a:r>
            <a:r>
              <a:rPr lang="pt-BR"/>
              <a:t> Chart</a:t>
            </a:r>
            <a:endParaRPr/>
          </a:p>
        </p:txBody>
      </p:sp>
      <p:sp>
        <p:nvSpPr>
          <p:cNvPr id="7" name="Google Shape;16;p178">
            <a:extLst>
              <a:ext uri="{FF2B5EF4-FFF2-40B4-BE49-F238E27FC236}">
                <a16:creationId xmlns:a16="http://schemas.microsoft.com/office/drawing/2014/main" id="{22852A98-C98A-EF44-A217-8E5875E66B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6287" y="6470220"/>
            <a:ext cx="470376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49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1_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24"/>
          <p:cNvSpPr txBox="1">
            <a:spLocks noGrp="1"/>
          </p:cNvSpPr>
          <p:nvPr>
            <p:ph type="body" idx="1" hasCustomPrompt="1"/>
          </p:nvPr>
        </p:nvSpPr>
        <p:spPr>
          <a:xfrm>
            <a:off x="295543" y="404691"/>
            <a:ext cx="3267462" cy="61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700" b="1" i="0" u="none" strike="noStrike" cap="none">
                <a:solidFill>
                  <a:srgbClr val="04A664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Title</a:t>
            </a:r>
            <a:r>
              <a:rPr lang="pt-BR"/>
              <a:t> </a:t>
            </a:r>
            <a:r>
              <a:rPr lang="pt-BR" err="1"/>
              <a:t>goes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  <p:sp>
        <p:nvSpPr>
          <p:cNvPr id="434" name="Google Shape;434;p224"/>
          <p:cNvSpPr txBox="1">
            <a:spLocks noGrp="1"/>
          </p:cNvSpPr>
          <p:nvPr>
            <p:ph type="body" idx="3" hasCustomPrompt="1"/>
          </p:nvPr>
        </p:nvSpPr>
        <p:spPr>
          <a:xfrm>
            <a:off x="295544" y="1305326"/>
            <a:ext cx="326746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err="1"/>
              <a:t>Subtitle</a:t>
            </a:r>
            <a:r>
              <a:rPr lang="pt-BR"/>
              <a:t> </a:t>
            </a:r>
            <a:r>
              <a:rPr lang="pt-BR" err="1"/>
              <a:t>goes</a:t>
            </a:r>
            <a:r>
              <a:rPr lang="pt-BR"/>
              <a:t> </a:t>
            </a:r>
            <a:r>
              <a:rPr lang="pt-BR" err="1"/>
              <a:t>here</a:t>
            </a:r>
            <a:endParaRPr/>
          </a:p>
        </p:txBody>
      </p:sp>
      <p:sp>
        <p:nvSpPr>
          <p:cNvPr id="8" name="Google Shape;16;p178">
            <a:extLst>
              <a:ext uri="{FF2B5EF4-FFF2-40B4-BE49-F238E27FC236}">
                <a16:creationId xmlns:a16="http://schemas.microsoft.com/office/drawing/2014/main" id="{7881EA57-90F8-8687-C900-EAB9C4A980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6287" y="6470220"/>
            <a:ext cx="470376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Google Shape;223;p201">
            <a:extLst>
              <a:ext uri="{FF2B5EF4-FFF2-40B4-BE49-F238E27FC236}">
                <a16:creationId xmlns:a16="http://schemas.microsoft.com/office/drawing/2014/main" id="{1433839B-6722-B764-A001-A642C74A6BA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87340" y="2299369"/>
            <a:ext cx="2669870" cy="415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#1</a:t>
            </a:r>
          </a:p>
          <a:p>
            <a:r>
              <a:rPr lang="pt-BR" err="1"/>
              <a:t>Lorem</a:t>
            </a:r>
            <a:r>
              <a:rPr lang="pt-BR"/>
              <a:t> Ipsum</a:t>
            </a:r>
          </a:p>
        </p:txBody>
      </p:sp>
      <p:sp>
        <p:nvSpPr>
          <p:cNvPr id="3" name="Google Shape;223;p201">
            <a:extLst>
              <a:ext uri="{FF2B5EF4-FFF2-40B4-BE49-F238E27FC236}">
                <a16:creationId xmlns:a16="http://schemas.microsoft.com/office/drawing/2014/main" id="{085F8279-B6FF-05D0-059A-0BC66FD4DA66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3237066" y="2299367"/>
            <a:ext cx="2669870" cy="415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#2</a:t>
            </a:r>
          </a:p>
          <a:p>
            <a:r>
              <a:rPr lang="pt-BR" err="1"/>
              <a:t>Lorem</a:t>
            </a:r>
            <a:r>
              <a:rPr lang="pt-BR"/>
              <a:t> Ipsum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D29B5-2CEF-E41E-5C93-FBAF897D97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074" y="1"/>
            <a:ext cx="2447926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81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1_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643AF-F7E4-EDBC-215E-6C6D39CA4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84922" cy="6858000"/>
          </a:xfrm>
          <a:prstGeom prst="rect">
            <a:avLst/>
          </a:prstGeom>
        </p:spPr>
      </p:pic>
      <p:sp>
        <p:nvSpPr>
          <p:cNvPr id="433" name="Google Shape;433;p224"/>
          <p:cNvSpPr txBox="1">
            <a:spLocks noGrp="1"/>
          </p:cNvSpPr>
          <p:nvPr>
            <p:ph type="body" idx="1"/>
          </p:nvPr>
        </p:nvSpPr>
        <p:spPr>
          <a:xfrm>
            <a:off x="4912904" y="425454"/>
            <a:ext cx="3267462" cy="61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2700" b="1" i="0" u="none" strike="noStrike" cap="none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Google Shape;434;p224"/>
          <p:cNvSpPr txBox="1">
            <a:spLocks noGrp="1"/>
          </p:cNvSpPr>
          <p:nvPr>
            <p:ph type="body" idx="3"/>
          </p:nvPr>
        </p:nvSpPr>
        <p:spPr>
          <a:xfrm>
            <a:off x="4912905" y="1373903"/>
            <a:ext cx="326746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D52FCF5-9ADB-3273-48A8-17C192F337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5759" y="6244140"/>
            <a:ext cx="921313" cy="3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56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bg>
      <p:bgPr>
        <a:solidFill>
          <a:srgbClr val="04A66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4A23B22-1607-2903-B0F4-BD36768338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1090" y="2929467"/>
            <a:ext cx="2603439" cy="999067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482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877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py 1" preserve="1" userDrawn="1">
  <p:cSld name="1_Title and copy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9"/>
          <p:cNvSpPr txBox="1">
            <a:spLocks noGrp="1"/>
          </p:cNvSpPr>
          <p:nvPr>
            <p:ph type="title" hasCustomPrompt="1"/>
          </p:nvPr>
        </p:nvSpPr>
        <p:spPr>
          <a:xfrm>
            <a:off x="295546" y="428038"/>
            <a:ext cx="4276455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sz="2700" b="1" i="0" u="none" strike="noStrike" cap="none">
                <a:solidFill>
                  <a:srgbClr val="04A664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Click </a:t>
            </a:r>
            <a:r>
              <a:rPr lang="pt-BR" err="1"/>
              <a:t>here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add</a:t>
            </a:r>
            <a:r>
              <a:rPr lang="pt-BR"/>
              <a:t> </a:t>
            </a:r>
            <a:r>
              <a:rPr lang="pt-BR" err="1"/>
              <a:t>title</a:t>
            </a:r>
            <a:endParaRPr/>
          </a:p>
        </p:txBody>
      </p:sp>
      <p:sp>
        <p:nvSpPr>
          <p:cNvPr id="205" name="Google Shape;205;p199"/>
          <p:cNvSpPr txBox="1">
            <a:spLocks noGrp="1"/>
          </p:cNvSpPr>
          <p:nvPr>
            <p:ph type="body" idx="5"/>
          </p:nvPr>
        </p:nvSpPr>
        <p:spPr>
          <a:xfrm>
            <a:off x="304509" y="6158520"/>
            <a:ext cx="4320000" cy="29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20BB2-524D-E511-3CD4-689FD9828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5275" y="1291167"/>
            <a:ext cx="8561388" cy="4601633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</a:t>
            </a:r>
            <a:endParaRPr lang="en-BR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F048074-0C23-0DCC-B81B-4D9B8398A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8179" y="6265311"/>
            <a:ext cx="921313" cy="3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6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1_Blank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DAB23-B07F-208A-A181-3AA1BAAFA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9" y="404285"/>
            <a:ext cx="2160587" cy="99906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BR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ED5A8146-3269-64C9-912E-3922C40AE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5746" y="6246652"/>
            <a:ext cx="921313" cy="3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57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3112C7-9F3E-464E-CDFE-9BA586EF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3FAB-BC48-5F48-A45D-64BAAFE2CC4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EF693-3DB1-8C2E-B376-C5DDC5F01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12377-749B-F9FA-8CE9-57D2BE9D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3B72-C4E6-3943-88E2-E52F3F99F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95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39C14005-CD39-4929-8F69-D430FCD6C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1499229" y="1494656"/>
            <a:ext cx="6857859" cy="385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343673-C7D3-4C1C-AB5B-646E5966982C}"/>
              </a:ext>
            </a:extLst>
          </p:cNvPr>
          <p:cNvSpPr/>
          <p:nvPr userDrawn="1"/>
        </p:nvSpPr>
        <p:spPr>
          <a:xfrm rot="10800000">
            <a:off x="1" y="-4574"/>
            <a:ext cx="3859400" cy="6857859"/>
          </a:xfrm>
          <a:prstGeom prst="rect">
            <a:avLst/>
          </a:prstGeom>
          <a:gradFill flip="none" rotWithShape="1">
            <a:gsLst>
              <a:gs pos="38000">
                <a:srgbClr val="18A567"/>
              </a:gs>
              <a:gs pos="100000">
                <a:srgbClr val="18A567">
                  <a:alpha val="49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52899-0E73-4C20-A054-8CCD43A446DB}"/>
              </a:ext>
            </a:extLst>
          </p:cNvPr>
          <p:cNvSpPr txBox="1">
            <a:spLocks/>
          </p:cNvSpPr>
          <p:nvPr userDrawn="1"/>
        </p:nvSpPr>
        <p:spPr>
          <a:xfrm>
            <a:off x="8784291" y="6540896"/>
            <a:ext cx="270154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91DA3-4ABE-49F3-91E6-D9975CC9DD5F}" type="slidenum">
              <a:rPr kumimoji="0" lang="en-US" sz="7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D5BA8D-582D-4F11-8BB2-DB3C43B19365}"/>
              </a:ext>
            </a:extLst>
          </p:cNvPr>
          <p:cNvGrpSpPr/>
          <p:nvPr userDrawn="1"/>
        </p:nvGrpSpPr>
        <p:grpSpPr>
          <a:xfrm>
            <a:off x="948122" y="835954"/>
            <a:ext cx="1939442" cy="3352758"/>
            <a:chOff x="1610126" y="1873571"/>
            <a:chExt cx="2134558" cy="276754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6CD8DEA-E0A4-4B76-A3FD-E5B364D1EC8C}"/>
                </a:ext>
              </a:extLst>
            </p:cNvPr>
            <p:cNvSpPr/>
            <p:nvPr/>
          </p:nvSpPr>
          <p:spPr>
            <a:xfrm>
              <a:off x="1978072" y="4105179"/>
              <a:ext cx="1766102" cy="535937"/>
            </a:xfrm>
            <a:custGeom>
              <a:avLst/>
              <a:gdLst>
                <a:gd name="connsiteX0" fmla="*/ 1489258 w 1766102"/>
                <a:gd name="connsiteY0" fmla="*/ 64710 h 535937"/>
                <a:gd name="connsiteX1" fmla="*/ 1265926 w 1766102"/>
                <a:gd name="connsiteY1" fmla="*/ -16 h 535937"/>
                <a:gd name="connsiteX2" fmla="*/ 460645 w 1766102"/>
                <a:gd name="connsiteY2" fmla="*/ -16 h 535937"/>
                <a:gd name="connsiteX3" fmla="*/ -16 w 1766102"/>
                <a:gd name="connsiteY3" fmla="*/ 458895 h 535937"/>
                <a:gd name="connsiteX4" fmla="*/ 279296 w 1766102"/>
                <a:gd name="connsiteY4" fmla="*/ 535283 h 535937"/>
                <a:gd name="connsiteX5" fmla="*/ 1684019 w 1766102"/>
                <a:gd name="connsiteY5" fmla="*/ 535283 h 535937"/>
                <a:gd name="connsiteX6" fmla="*/ 1762739 w 1766102"/>
                <a:gd name="connsiteY6" fmla="*/ 488634 h 535937"/>
                <a:gd name="connsiteX7" fmla="*/ 1737082 w 1766102"/>
                <a:gd name="connsiteY7" fmla="*/ 381924 h 535937"/>
                <a:gd name="connsiteX8" fmla="*/ 1489258 w 1766102"/>
                <a:gd name="connsiteY8" fmla="*/ 64710 h 53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6102" h="535937">
                  <a:moveTo>
                    <a:pt x="1489258" y="64710"/>
                  </a:moveTo>
                  <a:cubicBezTo>
                    <a:pt x="1460103" y="28557"/>
                    <a:pt x="1372636" y="-16"/>
                    <a:pt x="1265926" y="-16"/>
                  </a:cubicBezTo>
                  <a:lnTo>
                    <a:pt x="460645" y="-16"/>
                  </a:lnTo>
                  <a:lnTo>
                    <a:pt x="-16" y="458895"/>
                  </a:lnTo>
                  <a:cubicBezTo>
                    <a:pt x="84658" y="508699"/>
                    <a:pt x="181065" y="535062"/>
                    <a:pt x="279296" y="535283"/>
                  </a:cubicBezTo>
                  <a:lnTo>
                    <a:pt x="1684019" y="535283"/>
                  </a:lnTo>
                  <a:cubicBezTo>
                    <a:pt x="1717874" y="539744"/>
                    <a:pt x="1750394" y="520472"/>
                    <a:pt x="1762739" y="488634"/>
                  </a:cubicBezTo>
                  <a:cubicBezTo>
                    <a:pt x="1771789" y="451006"/>
                    <a:pt x="1762243" y="411325"/>
                    <a:pt x="1737082" y="381924"/>
                  </a:cubicBezTo>
                  <a:cubicBezTo>
                    <a:pt x="1737082" y="381924"/>
                    <a:pt x="1509667" y="90367"/>
                    <a:pt x="1489258" y="64710"/>
                  </a:cubicBezTo>
                </a:path>
              </a:pathLst>
            </a:custGeom>
            <a:gradFill flip="none" rotWithShape="1">
              <a:gsLst>
                <a:gs pos="2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3000000" scaled="0"/>
              <a:tileRect/>
            </a:gradFill>
            <a:ln w="58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771E383-5C46-46B5-852D-9D535E861DBA}"/>
                </a:ext>
              </a:extLst>
            </p:cNvPr>
            <p:cNvSpPr/>
            <p:nvPr/>
          </p:nvSpPr>
          <p:spPr>
            <a:xfrm>
              <a:off x="1610126" y="1873571"/>
              <a:ext cx="2134558" cy="2387882"/>
            </a:xfrm>
            <a:custGeom>
              <a:avLst/>
              <a:gdLst>
                <a:gd name="connsiteX0" fmla="*/ -16 w 2134558"/>
                <a:gd name="connsiteY0" fmla="*/ 2007676 h 2387882"/>
                <a:gd name="connsiteX1" fmla="*/ -16 w 2134558"/>
                <a:gd name="connsiteY1" fmla="*/ 2019338 h 2387882"/>
                <a:gd name="connsiteX2" fmla="*/ -16 w 2134558"/>
                <a:gd name="connsiteY2" fmla="*/ 2061323 h 2387882"/>
                <a:gd name="connsiteX3" fmla="*/ 5815 w 2134558"/>
                <a:gd name="connsiteY3" fmla="*/ 2123133 h 2387882"/>
                <a:gd name="connsiteX4" fmla="*/ 9314 w 2134558"/>
                <a:gd name="connsiteY4" fmla="*/ 2149373 h 2387882"/>
                <a:gd name="connsiteX5" fmla="*/ 18061 w 2134558"/>
                <a:gd name="connsiteY5" fmla="*/ 2196022 h 2387882"/>
                <a:gd name="connsiteX6" fmla="*/ 22143 w 2134558"/>
                <a:gd name="connsiteY6" fmla="*/ 2213516 h 2387882"/>
                <a:gd name="connsiteX7" fmla="*/ 35554 w 2134558"/>
                <a:gd name="connsiteY7" fmla="*/ 2263664 h 2387882"/>
                <a:gd name="connsiteX8" fmla="*/ 35554 w 2134558"/>
                <a:gd name="connsiteY8" fmla="*/ 2271244 h 2387882"/>
                <a:gd name="connsiteX9" fmla="*/ 83370 w 2134558"/>
                <a:gd name="connsiteY9" fmla="*/ 2387867 h 2387882"/>
                <a:gd name="connsiteX10" fmla="*/ 563856 w 2134558"/>
                <a:gd name="connsiteY10" fmla="*/ 1909713 h 2387882"/>
                <a:gd name="connsiteX11" fmla="*/ 563856 w 2134558"/>
                <a:gd name="connsiteY11" fmla="*/ 756896 h 2387882"/>
                <a:gd name="connsiteX12" fmla="*/ 563856 w 2134558"/>
                <a:gd name="connsiteY12" fmla="*/ 756896 h 2387882"/>
                <a:gd name="connsiteX13" fmla="*/ 567355 w 2134558"/>
                <a:gd name="connsiteY13" fmla="*/ 716078 h 2387882"/>
                <a:gd name="connsiteX14" fmla="*/ 570853 w 2134558"/>
                <a:gd name="connsiteY14" fmla="*/ 700334 h 2387882"/>
                <a:gd name="connsiteX15" fmla="*/ 750452 w 2134558"/>
                <a:gd name="connsiteY15" fmla="*/ 535896 h 2387882"/>
                <a:gd name="connsiteX16" fmla="*/ 1633871 w 2134558"/>
                <a:gd name="connsiteY16" fmla="*/ 535896 h 2387882"/>
                <a:gd name="connsiteX17" fmla="*/ 1857204 w 2134558"/>
                <a:gd name="connsiteY17" fmla="*/ 470587 h 2387882"/>
                <a:gd name="connsiteX18" fmla="*/ 2105027 w 2134558"/>
                <a:gd name="connsiteY18" fmla="*/ 153956 h 2387882"/>
                <a:gd name="connsiteX19" fmla="*/ 2130684 w 2134558"/>
                <a:gd name="connsiteY19" fmla="*/ 46663 h 2387882"/>
                <a:gd name="connsiteX20" fmla="*/ 2051964 w 2134558"/>
                <a:gd name="connsiteY20" fmla="*/ 597 h 2387882"/>
                <a:gd name="connsiteX21" fmla="*/ 647241 w 2134558"/>
                <a:gd name="connsiteY21" fmla="*/ 597 h 2387882"/>
                <a:gd name="connsiteX22" fmla="*/ 40219 w 2134558"/>
                <a:gd name="connsiteY22" fmla="*/ 503241 h 2387882"/>
                <a:gd name="connsiteX23" fmla="*/ 40219 w 2134558"/>
                <a:gd name="connsiteY23" fmla="*/ 510822 h 2387882"/>
                <a:gd name="connsiteX24" fmla="*/ 26808 w 2134558"/>
                <a:gd name="connsiteY24" fmla="*/ 561553 h 2387882"/>
                <a:gd name="connsiteX25" fmla="*/ 22726 w 2134558"/>
                <a:gd name="connsiteY25" fmla="*/ 578463 h 2387882"/>
                <a:gd name="connsiteX26" fmla="*/ 13979 w 2134558"/>
                <a:gd name="connsiteY26" fmla="*/ 625112 h 2387882"/>
                <a:gd name="connsiteX27" fmla="*/ 10480 w 2134558"/>
                <a:gd name="connsiteY27" fmla="*/ 651352 h 2387882"/>
                <a:gd name="connsiteX28" fmla="*/ 4649 w 2134558"/>
                <a:gd name="connsiteY28" fmla="*/ 713163 h 2387882"/>
                <a:gd name="connsiteX29" fmla="*/ 4649 w 2134558"/>
                <a:gd name="connsiteY29" fmla="*/ 755147 h 2387882"/>
                <a:gd name="connsiteX30" fmla="*/ 4649 w 2134558"/>
                <a:gd name="connsiteY30" fmla="*/ 2007676 h 238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34558" h="2387882">
                  <a:moveTo>
                    <a:pt x="-16" y="2007676"/>
                  </a:moveTo>
                  <a:lnTo>
                    <a:pt x="-16" y="2019338"/>
                  </a:lnTo>
                  <a:cubicBezTo>
                    <a:pt x="-16" y="2033333"/>
                    <a:pt x="-16" y="2047328"/>
                    <a:pt x="-16" y="2061323"/>
                  </a:cubicBezTo>
                  <a:cubicBezTo>
                    <a:pt x="-16" y="2075318"/>
                    <a:pt x="-16" y="2102724"/>
                    <a:pt x="5815" y="2123133"/>
                  </a:cubicBezTo>
                  <a:cubicBezTo>
                    <a:pt x="5815" y="2131880"/>
                    <a:pt x="5815" y="2141209"/>
                    <a:pt x="9314" y="2149373"/>
                  </a:cubicBezTo>
                  <a:cubicBezTo>
                    <a:pt x="12813" y="2157537"/>
                    <a:pt x="15145" y="2180861"/>
                    <a:pt x="18061" y="2196022"/>
                  </a:cubicBezTo>
                  <a:cubicBezTo>
                    <a:pt x="18061" y="2201853"/>
                    <a:pt x="18061" y="2207684"/>
                    <a:pt x="22143" y="2213516"/>
                  </a:cubicBezTo>
                  <a:cubicBezTo>
                    <a:pt x="26224" y="2230426"/>
                    <a:pt x="30889" y="2246753"/>
                    <a:pt x="35554" y="2263664"/>
                  </a:cubicBezTo>
                  <a:cubicBezTo>
                    <a:pt x="35554" y="2263664"/>
                    <a:pt x="35554" y="2268328"/>
                    <a:pt x="35554" y="2271244"/>
                  </a:cubicBezTo>
                  <a:cubicBezTo>
                    <a:pt x="48464" y="2311292"/>
                    <a:pt x="64448" y="2350285"/>
                    <a:pt x="83370" y="2387867"/>
                  </a:cubicBezTo>
                  <a:lnTo>
                    <a:pt x="563856" y="1909713"/>
                  </a:lnTo>
                  <a:lnTo>
                    <a:pt x="563856" y="756896"/>
                  </a:lnTo>
                  <a:lnTo>
                    <a:pt x="563856" y="756896"/>
                  </a:lnTo>
                  <a:cubicBezTo>
                    <a:pt x="563821" y="743216"/>
                    <a:pt x="564993" y="729554"/>
                    <a:pt x="567355" y="716078"/>
                  </a:cubicBezTo>
                  <a:cubicBezTo>
                    <a:pt x="568241" y="710772"/>
                    <a:pt x="569407" y="705518"/>
                    <a:pt x="570853" y="700334"/>
                  </a:cubicBezTo>
                  <a:cubicBezTo>
                    <a:pt x="584848" y="610237"/>
                    <a:pt x="659475" y="541914"/>
                    <a:pt x="750452" y="535896"/>
                  </a:cubicBezTo>
                  <a:lnTo>
                    <a:pt x="1633871" y="535896"/>
                  </a:lnTo>
                  <a:cubicBezTo>
                    <a:pt x="1741164" y="535896"/>
                    <a:pt x="1828048" y="506740"/>
                    <a:pt x="1857204" y="470587"/>
                  </a:cubicBezTo>
                  <a:cubicBezTo>
                    <a:pt x="1877612" y="446096"/>
                    <a:pt x="2105027" y="153956"/>
                    <a:pt x="2105027" y="153956"/>
                  </a:cubicBezTo>
                  <a:cubicBezTo>
                    <a:pt x="2131023" y="124754"/>
                    <a:pt x="2140656" y="84466"/>
                    <a:pt x="2130684" y="46663"/>
                  </a:cubicBezTo>
                  <a:cubicBezTo>
                    <a:pt x="2117967" y="15198"/>
                    <a:pt x="2085627" y="-3730"/>
                    <a:pt x="2051964" y="597"/>
                  </a:cubicBezTo>
                  <a:lnTo>
                    <a:pt x="647241" y="597"/>
                  </a:lnTo>
                  <a:cubicBezTo>
                    <a:pt x="368513" y="597"/>
                    <a:pt x="131185" y="210518"/>
                    <a:pt x="40219" y="503241"/>
                  </a:cubicBezTo>
                  <a:cubicBezTo>
                    <a:pt x="40219" y="506157"/>
                    <a:pt x="40219" y="508489"/>
                    <a:pt x="40219" y="510822"/>
                  </a:cubicBezTo>
                  <a:cubicBezTo>
                    <a:pt x="35554" y="527732"/>
                    <a:pt x="30889" y="544059"/>
                    <a:pt x="26808" y="561553"/>
                  </a:cubicBezTo>
                  <a:cubicBezTo>
                    <a:pt x="26808" y="566801"/>
                    <a:pt x="26808" y="572632"/>
                    <a:pt x="22726" y="578463"/>
                  </a:cubicBezTo>
                  <a:cubicBezTo>
                    <a:pt x="22726" y="593624"/>
                    <a:pt x="16312" y="609368"/>
                    <a:pt x="13979" y="625112"/>
                  </a:cubicBezTo>
                  <a:cubicBezTo>
                    <a:pt x="11647" y="640856"/>
                    <a:pt x="13979" y="642606"/>
                    <a:pt x="10480" y="651352"/>
                  </a:cubicBezTo>
                  <a:cubicBezTo>
                    <a:pt x="7565" y="671761"/>
                    <a:pt x="5815" y="692171"/>
                    <a:pt x="4649" y="713163"/>
                  </a:cubicBezTo>
                  <a:cubicBezTo>
                    <a:pt x="3483" y="734155"/>
                    <a:pt x="4649" y="741152"/>
                    <a:pt x="4649" y="755147"/>
                  </a:cubicBezTo>
                  <a:lnTo>
                    <a:pt x="4649" y="2007676"/>
                  </a:lnTo>
                  <a:close/>
                </a:path>
              </a:pathLst>
            </a:custGeom>
            <a:solidFill>
              <a:srgbClr val="00A664"/>
            </a:solidFill>
            <a:ln w="58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ext, car, truck, police&#10;&#10;Description automatically generated">
            <a:extLst>
              <a:ext uri="{FF2B5EF4-FFF2-40B4-BE49-F238E27FC236}">
                <a16:creationId xmlns:a16="http://schemas.microsoft.com/office/drawing/2014/main" id="{2CBEF7F4-9AB2-418D-BD59-466C2156DE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73" y="4004612"/>
            <a:ext cx="4427321" cy="259399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B384723-6A08-4682-AA5A-3E610A4B76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2262" y="263166"/>
            <a:ext cx="986458" cy="3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05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s of copy + photos" preserve="1" userDrawn="1">
  <p:cSld name="Columns of copy + photos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5"/>
          <p:cNvSpPr txBox="1">
            <a:spLocks noGrp="1"/>
          </p:cNvSpPr>
          <p:nvPr>
            <p:ph type="body" idx="3"/>
          </p:nvPr>
        </p:nvSpPr>
        <p:spPr>
          <a:xfrm>
            <a:off x="287339" y="5283624"/>
            <a:ext cx="206815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0" name="Google Shape;360;p215"/>
          <p:cNvSpPr txBox="1">
            <a:spLocks noGrp="1"/>
          </p:cNvSpPr>
          <p:nvPr>
            <p:ph type="body" idx="5"/>
          </p:nvPr>
        </p:nvSpPr>
        <p:spPr>
          <a:xfrm>
            <a:off x="287342" y="4708006"/>
            <a:ext cx="2068159" cy="37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296;p208">
            <a:extLst>
              <a:ext uri="{FF2B5EF4-FFF2-40B4-BE49-F238E27FC236}">
                <a16:creationId xmlns:a16="http://schemas.microsoft.com/office/drawing/2014/main" id="{ECCBE23C-5738-BC66-F179-FA6DC188557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1349" y="1997774"/>
            <a:ext cx="2068158" cy="2710233"/>
          </a:xfrm>
          <a:prstGeom prst="rect">
            <a:avLst/>
          </a:prstGeom>
          <a:solidFill>
            <a:srgbClr val="CECECE"/>
          </a:solidFill>
          <a:ln>
            <a:noFill/>
          </a:ln>
        </p:spPr>
      </p:sp>
      <p:sp>
        <p:nvSpPr>
          <p:cNvPr id="9" name="Google Shape;296;p208">
            <a:extLst>
              <a:ext uri="{FF2B5EF4-FFF2-40B4-BE49-F238E27FC236}">
                <a16:creationId xmlns:a16="http://schemas.microsoft.com/office/drawing/2014/main" id="{38F854AC-6DD3-107E-A496-6071DA8649B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447925" y="1997774"/>
            <a:ext cx="2068158" cy="2710233"/>
          </a:xfrm>
          <a:prstGeom prst="rect">
            <a:avLst/>
          </a:prstGeom>
          <a:solidFill>
            <a:srgbClr val="CECECE"/>
          </a:solidFill>
          <a:ln>
            <a:noFill/>
          </a:ln>
        </p:spPr>
      </p:sp>
      <p:sp>
        <p:nvSpPr>
          <p:cNvPr id="10" name="Google Shape;296;p208">
            <a:extLst>
              <a:ext uri="{FF2B5EF4-FFF2-40B4-BE49-F238E27FC236}">
                <a16:creationId xmlns:a16="http://schemas.microsoft.com/office/drawing/2014/main" id="{1395058A-4CA5-FE76-AAA1-F17B513FDD4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604501" y="1997774"/>
            <a:ext cx="2068158" cy="2710233"/>
          </a:xfrm>
          <a:prstGeom prst="rect">
            <a:avLst/>
          </a:prstGeom>
          <a:solidFill>
            <a:srgbClr val="CECECE"/>
          </a:solidFill>
          <a:ln>
            <a:noFill/>
          </a:ln>
        </p:spPr>
      </p:sp>
      <p:sp>
        <p:nvSpPr>
          <p:cNvPr id="11" name="Google Shape;296;p208">
            <a:extLst>
              <a:ext uri="{FF2B5EF4-FFF2-40B4-BE49-F238E27FC236}">
                <a16:creationId xmlns:a16="http://schemas.microsoft.com/office/drawing/2014/main" id="{7B9D0F00-4775-58AB-2DE1-DBA70A04B428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761077" y="1997774"/>
            <a:ext cx="2068158" cy="2710233"/>
          </a:xfrm>
          <a:prstGeom prst="rect">
            <a:avLst/>
          </a:prstGeom>
          <a:solidFill>
            <a:srgbClr val="CECECE"/>
          </a:solidFill>
          <a:ln>
            <a:noFill/>
          </a:ln>
        </p:spPr>
      </p:sp>
      <p:sp>
        <p:nvSpPr>
          <p:cNvPr id="14" name="Google Shape;358;p215">
            <a:extLst>
              <a:ext uri="{FF2B5EF4-FFF2-40B4-BE49-F238E27FC236}">
                <a16:creationId xmlns:a16="http://schemas.microsoft.com/office/drawing/2014/main" id="{E2E0FE33-2BEB-185E-CB8C-5B44F5EC6EAA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2443913" y="5283624"/>
            <a:ext cx="206815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360;p215">
            <a:extLst>
              <a:ext uri="{FF2B5EF4-FFF2-40B4-BE49-F238E27FC236}">
                <a16:creationId xmlns:a16="http://schemas.microsoft.com/office/drawing/2014/main" id="{618D1A04-53E0-C3D4-023E-1A90A80D5AD3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2443916" y="4708006"/>
            <a:ext cx="2068159" cy="37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358;p215">
            <a:extLst>
              <a:ext uri="{FF2B5EF4-FFF2-40B4-BE49-F238E27FC236}">
                <a16:creationId xmlns:a16="http://schemas.microsoft.com/office/drawing/2014/main" id="{1B601D55-A573-FE04-5B16-40C74EF8AE13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4604501" y="5283624"/>
            <a:ext cx="206815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360;p215">
            <a:extLst>
              <a:ext uri="{FF2B5EF4-FFF2-40B4-BE49-F238E27FC236}">
                <a16:creationId xmlns:a16="http://schemas.microsoft.com/office/drawing/2014/main" id="{9F2DB368-E666-02E5-C520-459FE93B15A8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4604504" y="4708006"/>
            <a:ext cx="2068159" cy="37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358;p215">
            <a:extLst>
              <a:ext uri="{FF2B5EF4-FFF2-40B4-BE49-F238E27FC236}">
                <a16:creationId xmlns:a16="http://schemas.microsoft.com/office/drawing/2014/main" id="{7C02BA96-49FC-74BC-2D4A-B68652CD6230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765089" y="5283624"/>
            <a:ext cx="206815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360;p215">
            <a:extLst>
              <a:ext uri="{FF2B5EF4-FFF2-40B4-BE49-F238E27FC236}">
                <a16:creationId xmlns:a16="http://schemas.microsoft.com/office/drawing/2014/main" id="{09A3B61A-4502-8358-3F9C-CC1E1B6AAFCE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6765092" y="4708006"/>
            <a:ext cx="2068159" cy="37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Google Shape;215;p200">
            <a:extLst>
              <a:ext uri="{FF2B5EF4-FFF2-40B4-BE49-F238E27FC236}">
                <a16:creationId xmlns:a16="http://schemas.microsoft.com/office/drawing/2014/main" id="{25ACE9D6-771E-FC57-B8FC-746FF9B6AC0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7339" y="418800"/>
            <a:ext cx="5708489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sz="2700" b="1" i="0" u="none" strike="noStrike" cap="none">
                <a:solidFill>
                  <a:srgbClr val="04A664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Click </a:t>
            </a:r>
            <a:r>
              <a:rPr lang="pt-BR" err="1"/>
              <a:t>here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add</a:t>
            </a:r>
            <a:r>
              <a:rPr lang="pt-BR"/>
              <a:t> </a:t>
            </a:r>
            <a:r>
              <a:rPr lang="pt-BR" err="1"/>
              <a:t>title</a:t>
            </a:r>
            <a:endParaRPr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8058AA3-6D1A-0EB3-B433-2D4E82C816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1796" y="6016260"/>
            <a:ext cx="1291716" cy="5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5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BA5818-9746-AED6-FCBC-56F973F5FF93}"/>
              </a:ext>
            </a:extLst>
          </p:cNvPr>
          <p:cNvSpPr/>
          <p:nvPr userDrawn="1"/>
        </p:nvSpPr>
        <p:spPr>
          <a:xfrm>
            <a:off x="173382" y="223324"/>
            <a:ext cx="8792817" cy="6362778"/>
          </a:xfrm>
          <a:prstGeom prst="rect">
            <a:avLst/>
          </a:prstGeom>
          <a:solidFill>
            <a:srgbClr val="EC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954CE-85B1-1910-8403-038231420DA4}"/>
              </a:ext>
            </a:extLst>
          </p:cNvPr>
          <p:cNvSpPr txBox="1"/>
          <p:nvPr userDrawn="1"/>
        </p:nvSpPr>
        <p:spPr>
          <a:xfrm>
            <a:off x="3981242" y="6586101"/>
            <a:ext cx="21384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2">
                    <a:lumMod val="90000"/>
                  </a:schemeClr>
                </a:solidFill>
              </a:rPr>
              <a:t>Private and Confidential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B6C6F4-8F6C-6116-067A-4925FA903B85}"/>
              </a:ext>
            </a:extLst>
          </p:cNvPr>
          <p:cNvSpPr/>
          <p:nvPr userDrawn="1"/>
        </p:nvSpPr>
        <p:spPr>
          <a:xfrm>
            <a:off x="3920128" y="987136"/>
            <a:ext cx="4769428" cy="529936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2442DD5F-4614-027D-3F45-CE0067E2FDC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48323266"/>
              </p:ext>
            </p:extLst>
          </p:nvPr>
        </p:nvGraphicFramePr>
        <p:xfrm>
          <a:off x="536714" y="2478867"/>
          <a:ext cx="2905797" cy="2584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417">
                  <a:extLst>
                    <a:ext uri="{9D8B030D-6E8A-4147-A177-3AD203B41FA5}">
                      <a16:colId xmlns:a16="http://schemas.microsoft.com/office/drawing/2014/main" val="627365184"/>
                    </a:ext>
                  </a:extLst>
                </a:gridCol>
                <a:gridCol w="1067381">
                  <a:extLst>
                    <a:ext uri="{9D8B030D-6E8A-4147-A177-3AD203B41FA5}">
                      <a16:colId xmlns:a16="http://schemas.microsoft.com/office/drawing/2014/main" val="3939570109"/>
                    </a:ext>
                  </a:extLst>
                </a:gridCol>
              </a:tblGrid>
              <a:tr h="377037">
                <a:tc gridSpan="2">
                  <a:txBody>
                    <a:bodyPr/>
                    <a:lstStyle/>
                    <a:p>
                      <a:endParaRPr lang="en-US" sz="140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D7B9">
                        <a:alpha val="3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rgbClr val="18A567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884836"/>
                  </a:ext>
                </a:extLst>
              </a:tr>
              <a:tr h="551897">
                <a:tc>
                  <a:txBody>
                    <a:bodyPr/>
                    <a:lstStyle/>
                    <a:p>
                      <a:pPr algn="l"/>
                      <a:endParaRPr lang="en-US" sz="12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483022"/>
                  </a:ext>
                </a:extLst>
              </a:tr>
              <a:tr h="551897">
                <a:tc>
                  <a:txBody>
                    <a:bodyPr/>
                    <a:lstStyle/>
                    <a:p>
                      <a:pPr algn="l"/>
                      <a:endParaRPr lang="en-US" sz="12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94167"/>
                  </a:ext>
                </a:extLst>
              </a:tr>
              <a:tr h="551897">
                <a:tc>
                  <a:txBody>
                    <a:bodyPr/>
                    <a:lstStyle/>
                    <a:p>
                      <a:pPr algn="l"/>
                      <a:endParaRPr lang="en-US" sz="12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5010"/>
                  </a:ext>
                </a:extLst>
              </a:tr>
              <a:tr h="551897">
                <a:tc>
                  <a:txBody>
                    <a:bodyPr/>
                    <a:lstStyle/>
                    <a:p>
                      <a:pPr algn="l"/>
                      <a:endParaRPr lang="en-US" sz="12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722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754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D147E-E994-44A2-B526-57F9088A2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1B3E45-CCB0-436B-BF9A-DD9F875A3A8F}"/>
              </a:ext>
            </a:extLst>
          </p:cNvPr>
          <p:cNvSpPr/>
          <p:nvPr userDrawn="1"/>
        </p:nvSpPr>
        <p:spPr>
          <a:xfrm flipH="1">
            <a:off x="0" y="1"/>
            <a:ext cx="9144000" cy="6858141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100000">
                <a:schemeClr val="bg1">
                  <a:alpha val="9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B80A0-834B-4E24-9AAF-812CA41D82D1}"/>
              </a:ext>
            </a:extLst>
          </p:cNvPr>
          <p:cNvSpPr txBox="1">
            <a:spLocks/>
          </p:cNvSpPr>
          <p:nvPr userDrawn="1"/>
        </p:nvSpPr>
        <p:spPr>
          <a:xfrm>
            <a:off x="8784291" y="6540896"/>
            <a:ext cx="270154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691DA3-4ABE-49F3-91E6-D9975CC9DD5F}" type="slidenum">
              <a:rPr lang="en-US" sz="750" b="1" smtClean="0"/>
              <a:pPr algn="ctr"/>
              <a:t>‹#›</a:t>
            </a:fld>
            <a:endParaRPr lang="en-US" sz="75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CA798-E224-4B53-A846-B51D5822EE4A}"/>
              </a:ext>
            </a:extLst>
          </p:cNvPr>
          <p:cNvSpPr txBox="1"/>
          <p:nvPr userDrawn="1"/>
        </p:nvSpPr>
        <p:spPr>
          <a:xfrm>
            <a:off x="5202786" y="1313311"/>
            <a:ext cx="960201" cy="507831"/>
          </a:xfrm>
          <a:prstGeom prst="rect">
            <a:avLst/>
          </a:prstGeom>
          <a:solidFill>
            <a:srgbClr val="18A567"/>
          </a:solidFill>
        </p:spPr>
        <p:txBody>
          <a:bodyPr wrap="square" rtlCol="0">
            <a:spAutoFit/>
          </a:bodyPr>
          <a:lstStyle/>
          <a:p>
            <a:pPr algn="ctr"/>
            <a:endParaRPr lang="en-US" sz="27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86746-F7E0-4A5C-9E3E-BC448E987DBE}"/>
              </a:ext>
            </a:extLst>
          </p:cNvPr>
          <p:cNvSpPr txBox="1"/>
          <p:nvPr userDrawn="1"/>
        </p:nvSpPr>
        <p:spPr>
          <a:xfrm>
            <a:off x="2691260" y="5397997"/>
            <a:ext cx="9257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Agency Subsidy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B7002-F678-4C1A-9CD5-C019B61D31C9}"/>
              </a:ext>
            </a:extLst>
          </p:cNvPr>
          <p:cNvSpPr txBox="1"/>
          <p:nvPr userDrawn="1"/>
        </p:nvSpPr>
        <p:spPr>
          <a:xfrm>
            <a:off x="1149612" y="5803029"/>
            <a:ext cx="1014632" cy="369332"/>
          </a:xfrm>
          <a:prstGeom prst="rect">
            <a:avLst/>
          </a:prstGeom>
          <a:solidFill>
            <a:srgbClr val="18A567"/>
          </a:solidFill>
        </p:spPr>
        <p:txBody>
          <a:bodyPr wrap="square">
            <a:spAutoFit/>
          </a:bodyPr>
          <a:lstStyle/>
          <a:p>
            <a:pPr algn="ctr"/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8E169-11AE-432D-B428-F62C5EF05617}"/>
              </a:ext>
            </a:extLst>
          </p:cNvPr>
          <p:cNvSpPr txBox="1"/>
          <p:nvPr userDrawn="1"/>
        </p:nvSpPr>
        <p:spPr>
          <a:xfrm>
            <a:off x="4360343" y="5397997"/>
            <a:ext cx="105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br>
              <a:rPr lang="ru-RU" sz="900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1677C9-E2AD-4A4A-9117-FB9BD35E5483}"/>
              </a:ext>
            </a:extLst>
          </p:cNvPr>
          <p:cNvCxnSpPr>
            <a:cxnSpLocks/>
          </p:cNvCxnSpPr>
          <p:nvPr userDrawn="1"/>
        </p:nvCxnSpPr>
        <p:spPr>
          <a:xfrm>
            <a:off x="3191947" y="5262106"/>
            <a:ext cx="352526" cy="0"/>
          </a:xfrm>
          <a:prstGeom prst="straightConnector1">
            <a:avLst/>
          </a:prstGeom>
          <a:ln w="19050">
            <a:solidFill>
              <a:srgbClr val="595959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F04E0C-4420-4A02-9E42-D3399D06AC00}"/>
              </a:ext>
            </a:extLst>
          </p:cNvPr>
          <p:cNvSpPr txBox="1"/>
          <p:nvPr userDrawn="1"/>
        </p:nvSpPr>
        <p:spPr>
          <a:xfrm>
            <a:off x="3669560" y="5803028"/>
            <a:ext cx="695383" cy="369332"/>
          </a:xfrm>
          <a:prstGeom prst="rect">
            <a:avLst/>
          </a:prstGeom>
          <a:solidFill>
            <a:srgbClr val="18A567"/>
          </a:solidFill>
        </p:spPr>
        <p:txBody>
          <a:bodyPr wrap="square" rtlCol="0">
            <a:spAutoFit/>
          </a:bodyPr>
          <a:lstStyle/>
          <a:p>
            <a:pPr algn="ctr"/>
            <a:endParaRPr lang="en-U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04C34B-9525-4655-8103-AA7FEB70EF8F}"/>
              </a:ext>
            </a:extLst>
          </p:cNvPr>
          <p:cNvGrpSpPr/>
          <p:nvPr userDrawn="1"/>
        </p:nvGrpSpPr>
        <p:grpSpPr>
          <a:xfrm>
            <a:off x="7217791" y="2319766"/>
            <a:ext cx="1105857" cy="2478854"/>
            <a:chOff x="11643453" y="2416817"/>
            <a:chExt cx="3162300" cy="531638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0B4E739-BDE2-450F-B6D8-587E3BCF43FD}"/>
                </a:ext>
              </a:extLst>
            </p:cNvPr>
            <p:cNvSpPr/>
            <p:nvPr/>
          </p:nvSpPr>
          <p:spPr>
            <a:xfrm>
              <a:off x="11643835" y="2416817"/>
              <a:ext cx="3161918" cy="5316382"/>
            </a:xfrm>
            <a:custGeom>
              <a:avLst/>
              <a:gdLst>
                <a:gd name="connsiteX0" fmla="*/ 3130357 w 3161918"/>
                <a:gd name="connsiteY0" fmla="*/ 36 h 5316382"/>
                <a:gd name="connsiteX1" fmla="*/ 3098258 w 3161918"/>
                <a:gd name="connsiteY1" fmla="*/ 24135 h 5316382"/>
                <a:gd name="connsiteX2" fmla="*/ 3003674 w 3161918"/>
                <a:gd name="connsiteY2" fmla="*/ 98430 h 5316382"/>
                <a:gd name="connsiteX3" fmla="*/ 2909091 w 3161918"/>
                <a:gd name="connsiteY3" fmla="*/ 24135 h 5316382"/>
                <a:gd name="connsiteX4" fmla="*/ 2876992 w 3161918"/>
                <a:gd name="connsiteY4" fmla="*/ 36 h 5316382"/>
                <a:gd name="connsiteX5" fmla="*/ 2849369 w 3161918"/>
                <a:gd name="connsiteY5" fmla="*/ 36 h 5316382"/>
                <a:gd name="connsiteX6" fmla="*/ 2817365 w 3161918"/>
                <a:gd name="connsiteY6" fmla="*/ 24135 h 5316382"/>
                <a:gd name="connsiteX7" fmla="*/ 2722687 w 3161918"/>
                <a:gd name="connsiteY7" fmla="*/ 98430 h 5316382"/>
                <a:gd name="connsiteX8" fmla="*/ 2628104 w 3161918"/>
                <a:gd name="connsiteY8" fmla="*/ 24135 h 5316382"/>
                <a:gd name="connsiteX9" fmla="*/ 2596099 w 3161918"/>
                <a:gd name="connsiteY9" fmla="*/ 36 h 5316382"/>
                <a:gd name="connsiteX10" fmla="*/ 2568191 w 3161918"/>
                <a:gd name="connsiteY10" fmla="*/ 36 h 5316382"/>
                <a:gd name="connsiteX11" fmla="*/ 2536187 w 3161918"/>
                <a:gd name="connsiteY11" fmla="*/ 24135 h 5316382"/>
                <a:gd name="connsiteX12" fmla="*/ 2441604 w 3161918"/>
                <a:gd name="connsiteY12" fmla="*/ 98430 h 5316382"/>
                <a:gd name="connsiteX13" fmla="*/ 2346926 w 3161918"/>
                <a:gd name="connsiteY13" fmla="*/ 24135 h 5316382"/>
                <a:gd name="connsiteX14" fmla="*/ 2314922 w 3161918"/>
                <a:gd name="connsiteY14" fmla="*/ 36 h 5316382"/>
                <a:gd name="connsiteX15" fmla="*/ 2287013 w 3161918"/>
                <a:gd name="connsiteY15" fmla="*/ 36 h 5316382"/>
                <a:gd name="connsiteX16" fmla="*/ 2255009 w 3161918"/>
                <a:gd name="connsiteY16" fmla="*/ 24135 h 5316382"/>
                <a:gd name="connsiteX17" fmla="*/ 2160426 w 3161918"/>
                <a:gd name="connsiteY17" fmla="*/ 98430 h 5316382"/>
                <a:gd name="connsiteX18" fmla="*/ 2065843 w 3161918"/>
                <a:gd name="connsiteY18" fmla="*/ 24135 h 5316382"/>
                <a:gd name="connsiteX19" fmla="*/ 2033743 w 3161918"/>
                <a:gd name="connsiteY19" fmla="*/ 36 h 5316382"/>
                <a:gd name="connsiteX20" fmla="*/ 2005931 w 3161918"/>
                <a:gd name="connsiteY20" fmla="*/ 36 h 5316382"/>
                <a:gd name="connsiteX21" fmla="*/ 1973831 w 3161918"/>
                <a:gd name="connsiteY21" fmla="*/ 24135 h 5316382"/>
                <a:gd name="connsiteX22" fmla="*/ 1879248 w 3161918"/>
                <a:gd name="connsiteY22" fmla="*/ 98430 h 5316382"/>
                <a:gd name="connsiteX23" fmla="*/ 1784664 w 3161918"/>
                <a:gd name="connsiteY23" fmla="*/ 24135 h 5316382"/>
                <a:gd name="connsiteX24" fmla="*/ 1752565 w 3161918"/>
                <a:gd name="connsiteY24" fmla="*/ 36 h 5316382"/>
                <a:gd name="connsiteX25" fmla="*/ 1724752 w 3161918"/>
                <a:gd name="connsiteY25" fmla="*/ 36 h 5316382"/>
                <a:gd name="connsiteX26" fmla="*/ 1692653 w 3161918"/>
                <a:gd name="connsiteY26" fmla="*/ 24135 h 5316382"/>
                <a:gd name="connsiteX27" fmla="*/ 1598070 w 3161918"/>
                <a:gd name="connsiteY27" fmla="*/ 98430 h 5316382"/>
                <a:gd name="connsiteX28" fmla="*/ 1503487 w 3161918"/>
                <a:gd name="connsiteY28" fmla="*/ 24135 h 5316382"/>
                <a:gd name="connsiteX29" fmla="*/ 1471388 w 3161918"/>
                <a:gd name="connsiteY29" fmla="*/ 36 h 5316382"/>
                <a:gd name="connsiteX30" fmla="*/ 1443574 w 3161918"/>
                <a:gd name="connsiteY30" fmla="*/ 36 h 5316382"/>
                <a:gd name="connsiteX31" fmla="*/ 1411570 w 3161918"/>
                <a:gd name="connsiteY31" fmla="*/ 24135 h 5316382"/>
                <a:gd name="connsiteX32" fmla="*/ 1316892 w 3161918"/>
                <a:gd name="connsiteY32" fmla="*/ 98430 h 5316382"/>
                <a:gd name="connsiteX33" fmla="*/ 1222309 w 3161918"/>
                <a:gd name="connsiteY33" fmla="*/ 24135 h 5316382"/>
                <a:gd name="connsiteX34" fmla="*/ 1190304 w 3161918"/>
                <a:gd name="connsiteY34" fmla="*/ 36 h 5316382"/>
                <a:gd name="connsiteX35" fmla="*/ 1162397 w 3161918"/>
                <a:gd name="connsiteY35" fmla="*/ 36 h 5316382"/>
                <a:gd name="connsiteX36" fmla="*/ 1130393 w 3161918"/>
                <a:gd name="connsiteY36" fmla="*/ 24135 h 5316382"/>
                <a:gd name="connsiteX37" fmla="*/ 1035809 w 3161918"/>
                <a:gd name="connsiteY37" fmla="*/ 98430 h 5316382"/>
                <a:gd name="connsiteX38" fmla="*/ 941131 w 3161918"/>
                <a:gd name="connsiteY38" fmla="*/ 24135 h 5316382"/>
                <a:gd name="connsiteX39" fmla="*/ 909127 w 3161918"/>
                <a:gd name="connsiteY39" fmla="*/ 36 h 5316382"/>
                <a:gd name="connsiteX40" fmla="*/ 881218 w 3161918"/>
                <a:gd name="connsiteY40" fmla="*/ 36 h 5316382"/>
                <a:gd name="connsiteX41" fmla="*/ 849215 w 3161918"/>
                <a:gd name="connsiteY41" fmla="*/ 24135 h 5316382"/>
                <a:gd name="connsiteX42" fmla="*/ 754631 w 3161918"/>
                <a:gd name="connsiteY42" fmla="*/ 98430 h 5316382"/>
                <a:gd name="connsiteX43" fmla="*/ 659953 w 3161918"/>
                <a:gd name="connsiteY43" fmla="*/ 24135 h 5316382"/>
                <a:gd name="connsiteX44" fmla="*/ 627949 w 3161918"/>
                <a:gd name="connsiteY44" fmla="*/ 36 h 5316382"/>
                <a:gd name="connsiteX45" fmla="*/ 600136 w 3161918"/>
                <a:gd name="connsiteY45" fmla="*/ 36 h 5316382"/>
                <a:gd name="connsiteX46" fmla="*/ 568036 w 3161918"/>
                <a:gd name="connsiteY46" fmla="*/ 24135 h 5316382"/>
                <a:gd name="connsiteX47" fmla="*/ 473454 w 3161918"/>
                <a:gd name="connsiteY47" fmla="*/ 98430 h 5316382"/>
                <a:gd name="connsiteX48" fmla="*/ 378870 w 3161918"/>
                <a:gd name="connsiteY48" fmla="*/ 24135 h 5316382"/>
                <a:gd name="connsiteX49" fmla="*/ 346771 w 3161918"/>
                <a:gd name="connsiteY49" fmla="*/ 36 h 5316382"/>
                <a:gd name="connsiteX50" fmla="*/ 318957 w 3161918"/>
                <a:gd name="connsiteY50" fmla="*/ 36 h 5316382"/>
                <a:gd name="connsiteX51" fmla="*/ 286858 w 3161918"/>
                <a:gd name="connsiteY51" fmla="*/ 24135 h 5316382"/>
                <a:gd name="connsiteX52" fmla="*/ 192276 w 3161918"/>
                <a:gd name="connsiteY52" fmla="*/ 98430 h 5316382"/>
                <a:gd name="connsiteX53" fmla="*/ 97692 w 3161918"/>
                <a:gd name="connsiteY53" fmla="*/ 24135 h 5316382"/>
                <a:gd name="connsiteX54" fmla="*/ 65593 w 3161918"/>
                <a:gd name="connsiteY54" fmla="*/ 36 h 5316382"/>
                <a:gd name="connsiteX55" fmla="*/ 34922 w 3161918"/>
                <a:gd name="connsiteY55" fmla="*/ 36 h 5316382"/>
                <a:gd name="connsiteX56" fmla="*/ 1585 w 3161918"/>
                <a:gd name="connsiteY56" fmla="*/ 33374 h 5316382"/>
                <a:gd name="connsiteX57" fmla="*/ 1585 w 3161918"/>
                <a:gd name="connsiteY57" fmla="*/ 5274315 h 5316382"/>
                <a:gd name="connsiteX58" fmla="*/ 43685 w 3161918"/>
                <a:gd name="connsiteY58" fmla="*/ 5316416 h 5316382"/>
                <a:gd name="connsiteX59" fmla="*/ 43685 w 3161918"/>
                <a:gd name="connsiteY59" fmla="*/ 5316416 h 5316382"/>
                <a:gd name="connsiteX60" fmla="*/ 84166 w 3161918"/>
                <a:gd name="connsiteY60" fmla="*/ 5285935 h 5316382"/>
                <a:gd name="connsiteX61" fmla="*/ 176940 w 3161918"/>
                <a:gd name="connsiteY61" fmla="*/ 5218022 h 5316382"/>
                <a:gd name="connsiteX62" fmla="*/ 269714 w 3161918"/>
                <a:gd name="connsiteY62" fmla="*/ 5285935 h 5316382"/>
                <a:gd name="connsiteX63" fmla="*/ 310195 w 3161918"/>
                <a:gd name="connsiteY63" fmla="*/ 5316416 h 5316382"/>
                <a:gd name="connsiteX64" fmla="*/ 324863 w 3161918"/>
                <a:gd name="connsiteY64" fmla="*/ 5316416 h 5316382"/>
                <a:gd name="connsiteX65" fmla="*/ 365344 w 3161918"/>
                <a:gd name="connsiteY65" fmla="*/ 5285935 h 5316382"/>
                <a:gd name="connsiteX66" fmla="*/ 458117 w 3161918"/>
                <a:gd name="connsiteY66" fmla="*/ 5218022 h 5316382"/>
                <a:gd name="connsiteX67" fmla="*/ 550891 w 3161918"/>
                <a:gd name="connsiteY67" fmla="*/ 5285935 h 5316382"/>
                <a:gd name="connsiteX68" fmla="*/ 591372 w 3161918"/>
                <a:gd name="connsiteY68" fmla="*/ 5316416 h 5316382"/>
                <a:gd name="connsiteX69" fmla="*/ 606041 w 3161918"/>
                <a:gd name="connsiteY69" fmla="*/ 5316416 h 5316382"/>
                <a:gd name="connsiteX70" fmla="*/ 646427 w 3161918"/>
                <a:gd name="connsiteY70" fmla="*/ 5285935 h 5316382"/>
                <a:gd name="connsiteX71" fmla="*/ 739296 w 3161918"/>
                <a:gd name="connsiteY71" fmla="*/ 5218022 h 5316382"/>
                <a:gd name="connsiteX72" fmla="*/ 832069 w 3161918"/>
                <a:gd name="connsiteY72" fmla="*/ 5285935 h 5316382"/>
                <a:gd name="connsiteX73" fmla="*/ 872455 w 3161918"/>
                <a:gd name="connsiteY73" fmla="*/ 5316416 h 5316382"/>
                <a:gd name="connsiteX74" fmla="*/ 887124 w 3161918"/>
                <a:gd name="connsiteY74" fmla="*/ 5316416 h 5316382"/>
                <a:gd name="connsiteX75" fmla="*/ 927605 w 3161918"/>
                <a:gd name="connsiteY75" fmla="*/ 5285935 h 5316382"/>
                <a:gd name="connsiteX76" fmla="*/ 1020378 w 3161918"/>
                <a:gd name="connsiteY76" fmla="*/ 5218022 h 5316382"/>
                <a:gd name="connsiteX77" fmla="*/ 1113247 w 3161918"/>
                <a:gd name="connsiteY77" fmla="*/ 5285935 h 5316382"/>
                <a:gd name="connsiteX78" fmla="*/ 1153919 w 3161918"/>
                <a:gd name="connsiteY78" fmla="*/ 5316416 h 5316382"/>
                <a:gd name="connsiteX79" fmla="*/ 1168588 w 3161918"/>
                <a:gd name="connsiteY79" fmla="*/ 5316416 h 5316382"/>
                <a:gd name="connsiteX80" fmla="*/ 1209069 w 3161918"/>
                <a:gd name="connsiteY80" fmla="*/ 5285935 h 5316382"/>
                <a:gd name="connsiteX81" fmla="*/ 1301843 w 3161918"/>
                <a:gd name="connsiteY81" fmla="*/ 5218022 h 5316382"/>
                <a:gd name="connsiteX82" fmla="*/ 1394616 w 3161918"/>
                <a:gd name="connsiteY82" fmla="*/ 5285935 h 5316382"/>
                <a:gd name="connsiteX83" fmla="*/ 1435097 w 3161918"/>
                <a:gd name="connsiteY83" fmla="*/ 5316416 h 5316382"/>
                <a:gd name="connsiteX84" fmla="*/ 1449766 w 3161918"/>
                <a:gd name="connsiteY84" fmla="*/ 5316416 h 5316382"/>
                <a:gd name="connsiteX85" fmla="*/ 1490247 w 3161918"/>
                <a:gd name="connsiteY85" fmla="*/ 5285935 h 5316382"/>
                <a:gd name="connsiteX86" fmla="*/ 1583020 w 3161918"/>
                <a:gd name="connsiteY86" fmla="*/ 5218022 h 5316382"/>
                <a:gd name="connsiteX87" fmla="*/ 1675794 w 3161918"/>
                <a:gd name="connsiteY87" fmla="*/ 5285935 h 5316382"/>
                <a:gd name="connsiteX88" fmla="*/ 1715894 w 3161918"/>
                <a:gd name="connsiteY88" fmla="*/ 5316416 h 5316382"/>
                <a:gd name="connsiteX89" fmla="*/ 1730562 w 3161918"/>
                <a:gd name="connsiteY89" fmla="*/ 5316416 h 5316382"/>
                <a:gd name="connsiteX90" fmla="*/ 1771044 w 3161918"/>
                <a:gd name="connsiteY90" fmla="*/ 5285935 h 5316382"/>
                <a:gd name="connsiteX91" fmla="*/ 1863818 w 3161918"/>
                <a:gd name="connsiteY91" fmla="*/ 5218022 h 5316382"/>
                <a:gd name="connsiteX92" fmla="*/ 1956591 w 3161918"/>
                <a:gd name="connsiteY92" fmla="*/ 5285935 h 5316382"/>
                <a:gd name="connsiteX93" fmla="*/ 1997072 w 3161918"/>
                <a:gd name="connsiteY93" fmla="*/ 5316416 h 5316382"/>
                <a:gd name="connsiteX94" fmla="*/ 2011741 w 3161918"/>
                <a:gd name="connsiteY94" fmla="*/ 5316416 h 5316382"/>
                <a:gd name="connsiteX95" fmla="*/ 2052127 w 3161918"/>
                <a:gd name="connsiteY95" fmla="*/ 5285935 h 5316382"/>
                <a:gd name="connsiteX96" fmla="*/ 2144995 w 3161918"/>
                <a:gd name="connsiteY96" fmla="*/ 5218022 h 5316382"/>
                <a:gd name="connsiteX97" fmla="*/ 2237769 w 3161918"/>
                <a:gd name="connsiteY97" fmla="*/ 5285935 h 5316382"/>
                <a:gd name="connsiteX98" fmla="*/ 2277869 w 3161918"/>
                <a:gd name="connsiteY98" fmla="*/ 5316416 h 5316382"/>
                <a:gd name="connsiteX99" fmla="*/ 2292633 w 3161918"/>
                <a:gd name="connsiteY99" fmla="*/ 5316416 h 5316382"/>
                <a:gd name="connsiteX100" fmla="*/ 2333019 w 3161918"/>
                <a:gd name="connsiteY100" fmla="*/ 5285935 h 5316382"/>
                <a:gd name="connsiteX101" fmla="*/ 2425793 w 3161918"/>
                <a:gd name="connsiteY101" fmla="*/ 5218022 h 5316382"/>
                <a:gd name="connsiteX102" fmla="*/ 2518662 w 3161918"/>
                <a:gd name="connsiteY102" fmla="*/ 5285935 h 5316382"/>
                <a:gd name="connsiteX103" fmla="*/ 2559047 w 3161918"/>
                <a:gd name="connsiteY103" fmla="*/ 5316416 h 5316382"/>
                <a:gd name="connsiteX104" fmla="*/ 2573716 w 3161918"/>
                <a:gd name="connsiteY104" fmla="*/ 5316416 h 5316382"/>
                <a:gd name="connsiteX105" fmla="*/ 2614197 w 3161918"/>
                <a:gd name="connsiteY105" fmla="*/ 5285935 h 5316382"/>
                <a:gd name="connsiteX106" fmla="*/ 2706970 w 3161918"/>
                <a:gd name="connsiteY106" fmla="*/ 5218022 h 5316382"/>
                <a:gd name="connsiteX107" fmla="*/ 2799744 w 3161918"/>
                <a:gd name="connsiteY107" fmla="*/ 5285935 h 5316382"/>
                <a:gd name="connsiteX108" fmla="*/ 2840225 w 3161918"/>
                <a:gd name="connsiteY108" fmla="*/ 5316416 h 5316382"/>
                <a:gd name="connsiteX109" fmla="*/ 2854894 w 3161918"/>
                <a:gd name="connsiteY109" fmla="*/ 5316416 h 5316382"/>
                <a:gd name="connsiteX110" fmla="*/ 2895375 w 3161918"/>
                <a:gd name="connsiteY110" fmla="*/ 5285935 h 5316382"/>
                <a:gd name="connsiteX111" fmla="*/ 2988149 w 3161918"/>
                <a:gd name="connsiteY111" fmla="*/ 5218022 h 5316382"/>
                <a:gd name="connsiteX112" fmla="*/ 3080922 w 3161918"/>
                <a:gd name="connsiteY112" fmla="*/ 5285935 h 5316382"/>
                <a:gd name="connsiteX113" fmla="*/ 3121403 w 3161918"/>
                <a:gd name="connsiteY113" fmla="*/ 5316416 h 5316382"/>
                <a:gd name="connsiteX114" fmla="*/ 3121403 w 3161918"/>
                <a:gd name="connsiteY114" fmla="*/ 5316416 h 5316382"/>
                <a:gd name="connsiteX115" fmla="*/ 3163504 w 3161918"/>
                <a:gd name="connsiteY115" fmla="*/ 5274315 h 5316382"/>
                <a:gd name="connsiteX116" fmla="*/ 3163504 w 3161918"/>
                <a:gd name="connsiteY116" fmla="*/ 33374 h 5316382"/>
                <a:gd name="connsiteX117" fmla="*/ 3130166 w 3161918"/>
                <a:gd name="connsiteY117" fmla="*/ 36 h 531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161918" h="5316382">
                  <a:moveTo>
                    <a:pt x="3130357" y="36"/>
                  </a:moveTo>
                  <a:cubicBezTo>
                    <a:pt x="3115422" y="-158"/>
                    <a:pt x="3102239" y="9742"/>
                    <a:pt x="3098258" y="24135"/>
                  </a:cubicBezTo>
                  <a:cubicBezTo>
                    <a:pt x="3087504" y="67665"/>
                    <a:pt x="3048508" y="98295"/>
                    <a:pt x="3003674" y="98430"/>
                  </a:cubicBezTo>
                  <a:cubicBezTo>
                    <a:pt x="2958840" y="98295"/>
                    <a:pt x="2919845" y="67665"/>
                    <a:pt x="2909091" y="24135"/>
                  </a:cubicBezTo>
                  <a:cubicBezTo>
                    <a:pt x="2905138" y="9722"/>
                    <a:pt x="2891936" y="-191"/>
                    <a:pt x="2876992" y="36"/>
                  </a:cubicBezTo>
                  <a:lnTo>
                    <a:pt x="2849369" y="36"/>
                  </a:lnTo>
                  <a:cubicBezTo>
                    <a:pt x="2834453" y="-182"/>
                    <a:pt x="2821280" y="9736"/>
                    <a:pt x="2817365" y="24135"/>
                  </a:cubicBezTo>
                  <a:cubicBezTo>
                    <a:pt x="2806545" y="67660"/>
                    <a:pt x="2767540" y="98271"/>
                    <a:pt x="2722687" y="98430"/>
                  </a:cubicBezTo>
                  <a:cubicBezTo>
                    <a:pt x="2677852" y="98295"/>
                    <a:pt x="2638857" y="67665"/>
                    <a:pt x="2628104" y="24135"/>
                  </a:cubicBezTo>
                  <a:cubicBezTo>
                    <a:pt x="2624160" y="9756"/>
                    <a:pt x="2611006" y="-147"/>
                    <a:pt x="2596099" y="36"/>
                  </a:cubicBezTo>
                  <a:lnTo>
                    <a:pt x="2568191" y="36"/>
                  </a:lnTo>
                  <a:cubicBezTo>
                    <a:pt x="2553284" y="-147"/>
                    <a:pt x="2540131" y="9756"/>
                    <a:pt x="2536187" y="24135"/>
                  </a:cubicBezTo>
                  <a:cubicBezTo>
                    <a:pt x="2525405" y="67646"/>
                    <a:pt x="2486429" y="98261"/>
                    <a:pt x="2441604" y="98430"/>
                  </a:cubicBezTo>
                  <a:cubicBezTo>
                    <a:pt x="2396751" y="98271"/>
                    <a:pt x="2357746" y="67660"/>
                    <a:pt x="2346926" y="24135"/>
                  </a:cubicBezTo>
                  <a:cubicBezTo>
                    <a:pt x="2342982" y="9756"/>
                    <a:pt x="2329828" y="-147"/>
                    <a:pt x="2314922" y="36"/>
                  </a:cubicBezTo>
                  <a:lnTo>
                    <a:pt x="2287013" y="36"/>
                  </a:lnTo>
                  <a:cubicBezTo>
                    <a:pt x="2272107" y="-147"/>
                    <a:pt x="2258952" y="9756"/>
                    <a:pt x="2255009" y="24135"/>
                  </a:cubicBezTo>
                  <a:cubicBezTo>
                    <a:pt x="2244256" y="67665"/>
                    <a:pt x="2205270" y="98295"/>
                    <a:pt x="2160426" y="98430"/>
                  </a:cubicBezTo>
                  <a:cubicBezTo>
                    <a:pt x="2115592" y="98295"/>
                    <a:pt x="2076597" y="67665"/>
                    <a:pt x="2065843" y="24135"/>
                  </a:cubicBezTo>
                  <a:cubicBezTo>
                    <a:pt x="2061861" y="9742"/>
                    <a:pt x="2048679" y="-158"/>
                    <a:pt x="2033743" y="36"/>
                  </a:cubicBezTo>
                  <a:lnTo>
                    <a:pt x="2005931" y="36"/>
                  </a:lnTo>
                  <a:cubicBezTo>
                    <a:pt x="1990986" y="-191"/>
                    <a:pt x="1977784" y="9722"/>
                    <a:pt x="1973831" y="24135"/>
                  </a:cubicBezTo>
                  <a:cubicBezTo>
                    <a:pt x="1963077" y="67665"/>
                    <a:pt x="1924082" y="98295"/>
                    <a:pt x="1879248" y="98430"/>
                  </a:cubicBezTo>
                  <a:cubicBezTo>
                    <a:pt x="1834414" y="98295"/>
                    <a:pt x="1795418" y="67665"/>
                    <a:pt x="1784664" y="24135"/>
                  </a:cubicBezTo>
                  <a:cubicBezTo>
                    <a:pt x="1780683" y="9742"/>
                    <a:pt x="1767501" y="-158"/>
                    <a:pt x="1752565" y="36"/>
                  </a:cubicBezTo>
                  <a:lnTo>
                    <a:pt x="1724752" y="36"/>
                  </a:lnTo>
                  <a:cubicBezTo>
                    <a:pt x="1709817" y="-158"/>
                    <a:pt x="1696635" y="9742"/>
                    <a:pt x="1692653" y="24135"/>
                  </a:cubicBezTo>
                  <a:cubicBezTo>
                    <a:pt x="1681900" y="67665"/>
                    <a:pt x="1642904" y="98295"/>
                    <a:pt x="1598070" y="98430"/>
                  </a:cubicBezTo>
                  <a:cubicBezTo>
                    <a:pt x="1553207" y="98295"/>
                    <a:pt x="1514250" y="67665"/>
                    <a:pt x="1503487" y="24135"/>
                  </a:cubicBezTo>
                  <a:cubicBezTo>
                    <a:pt x="1499581" y="9722"/>
                    <a:pt x="1486342" y="-191"/>
                    <a:pt x="1471388" y="36"/>
                  </a:cubicBezTo>
                  <a:lnTo>
                    <a:pt x="1443574" y="36"/>
                  </a:lnTo>
                  <a:cubicBezTo>
                    <a:pt x="1428620" y="-182"/>
                    <a:pt x="1415476" y="9736"/>
                    <a:pt x="1411570" y="24135"/>
                  </a:cubicBezTo>
                  <a:cubicBezTo>
                    <a:pt x="1400712" y="67660"/>
                    <a:pt x="1361754" y="98271"/>
                    <a:pt x="1316892" y="98430"/>
                  </a:cubicBezTo>
                  <a:cubicBezTo>
                    <a:pt x="1272029" y="98295"/>
                    <a:pt x="1233073" y="67665"/>
                    <a:pt x="1222309" y="24135"/>
                  </a:cubicBezTo>
                  <a:cubicBezTo>
                    <a:pt x="1218404" y="9756"/>
                    <a:pt x="1205259" y="-147"/>
                    <a:pt x="1190304" y="36"/>
                  </a:cubicBezTo>
                  <a:lnTo>
                    <a:pt x="1162397" y="36"/>
                  </a:lnTo>
                  <a:cubicBezTo>
                    <a:pt x="1147442" y="-147"/>
                    <a:pt x="1134297" y="9756"/>
                    <a:pt x="1130393" y="24135"/>
                  </a:cubicBezTo>
                  <a:cubicBezTo>
                    <a:pt x="1119629" y="67646"/>
                    <a:pt x="1080673" y="98261"/>
                    <a:pt x="1035809" y="98430"/>
                  </a:cubicBezTo>
                  <a:cubicBezTo>
                    <a:pt x="990947" y="98271"/>
                    <a:pt x="951990" y="67660"/>
                    <a:pt x="941131" y="24135"/>
                  </a:cubicBezTo>
                  <a:cubicBezTo>
                    <a:pt x="937225" y="9756"/>
                    <a:pt x="924081" y="-147"/>
                    <a:pt x="909127" y="36"/>
                  </a:cubicBezTo>
                  <a:lnTo>
                    <a:pt x="881218" y="36"/>
                  </a:lnTo>
                  <a:cubicBezTo>
                    <a:pt x="866265" y="-147"/>
                    <a:pt x="853120" y="9756"/>
                    <a:pt x="849215" y="24135"/>
                  </a:cubicBezTo>
                  <a:cubicBezTo>
                    <a:pt x="838451" y="67665"/>
                    <a:pt x="799494" y="98295"/>
                    <a:pt x="754631" y="98430"/>
                  </a:cubicBezTo>
                  <a:cubicBezTo>
                    <a:pt x="709768" y="98271"/>
                    <a:pt x="670811" y="67660"/>
                    <a:pt x="659953" y="24135"/>
                  </a:cubicBezTo>
                  <a:cubicBezTo>
                    <a:pt x="656047" y="9736"/>
                    <a:pt x="642903" y="-182"/>
                    <a:pt x="627949" y="36"/>
                  </a:cubicBezTo>
                  <a:lnTo>
                    <a:pt x="600136" y="36"/>
                  </a:lnTo>
                  <a:cubicBezTo>
                    <a:pt x="585182" y="-191"/>
                    <a:pt x="571942" y="9722"/>
                    <a:pt x="568036" y="24135"/>
                  </a:cubicBezTo>
                  <a:cubicBezTo>
                    <a:pt x="557273" y="67665"/>
                    <a:pt x="518316" y="98295"/>
                    <a:pt x="473454" y="98430"/>
                  </a:cubicBezTo>
                  <a:cubicBezTo>
                    <a:pt x="428590" y="98295"/>
                    <a:pt x="389633" y="67665"/>
                    <a:pt x="378870" y="24135"/>
                  </a:cubicBezTo>
                  <a:cubicBezTo>
                    <a:pt x="374869" y="9742"/>
                    <a:pt x="361724" y="-158"/>
                    <a:pt x="346771" y="36"/>
                  </a:cubicBezTo>
                  <a:lnTo>
                    <a:pt x="318957" y="36"/>
                  </a:lnTo>
                  <a:cubicBezTo>
                    <a:pt x="304004" y="-158"/>
                    <a:pt x="290859" y="9742"/>
                    <a:pt x="286858" y="24135"/>
                  </a:cubicBezTo>
                  <a:cubicBezTo>
                    <a:pt x="276095" y="67665"/>
                    <a:pt x="237138" y="98295"/>
                    <a:pt x="192276" y="98430"/>
                  </a:cubicBezTo>
                  <a:cubicBezTo>
                    <a:pt x="147412" y="98295"/>
                    <a:pt x="108455" y="67665"/>
                    <a:pt x="97692" y="24135"/>
                  </a:cubicBezTo>
                  <a:cubicBezTo>
                    <a:pt x="93691" y="9722"/>
                    <a:pt x="80547" y="-191"/>
                    <a:pt x="65593" y="36"/>
                  </a:cubicBezTo>
                  <a:lnTo>
                    <a:pt x="34922" y="36"/>
                  </a:lnTo>
                  <a:cubicBezTo>
                    <a:pt x="16539" y="36"/>
                    <a:pt x="1585" y="14962"/>
                    <a:pt x="1585" y="33374"/>
                  </a:cubicBezTo>
                  <a:lnTo>
                    <a:pt x="1585" y="5274315"/>
                  </a:lnTo>
                  <a:cubicBezTo>
                    <a:pt x="1585" y="5297565"/>
                    <a:pt x="20444" y="5316416"/>
                    <a:pt x="43685" y="5316416"/>
                  </a:cubicBezTo>
                  <a:lnTo>
                    <a:pt x="43685" y="5316416"/>
                  </a:lnTo>
                  <a:cubicBezTo>
                    <a:pt x="62354" y="5316139"/>
                    <a:pt x="78737" y="5303823"/>
                    <a:pt x="84166" y="5285935"/>
                  </a:cubicBezTo>
                  <a:cubicBezTo>
                    <a:pt x="97026" y="5245559"/>
                    <a:pt x="134553" y="5218117"/>
                    <a:pt x="176940" y="5218022"/>
                  </a:cubicBezTo>
                  <a:cubicBezTo>
                    <a:pt x="219326" y="5218146"/>
                    <a:pt x="256760" y="5245578"/>
                    <a:pt x="269714" y="5285935"/>
                  </a:cubicBezTo>
                  <a:cubicBezTo>
                    <a:pt x="275143" y="5303823"/>
                    <a:pt x="291525" y="5316139"/>
                    <a:pt x="310195" y="5316416"/>
                  </a:cubicBezTo>
                  <a:lnTo>
                    <a:pt x="324863" y="5316416"/>
                  </a:lnTo>
                  <a:cubicBezTo>
                    <a:pt x="343533" y="5316139"/>
                    <a:pt x="359915" y="5303823"/>
                    <a:pt x="365344" y="5285935"/>
                  </a:cubicBezTo>
                  <a:cubicBezTo>
                    <a:pt x="378204" y="5245559"/>
                    <a:pt x="415732" y="5218117"/>
                    <a:pt x="458117" y="5218022"/>
                  </a:cubicBezTo>
                  <a:cubicBezTo>
                    <a:pt x="500504" y="5218146"/>
                    <a:pt x="537937" y="5245578"/>
                    <a:pt x="550891" y="5285935"/>
                  </a:cubicBezTo>
                  <a:cubicBezTo>
                    <a:pt x="556321" y="5303842"/>
                    <a:pt x="572703" y="5316177"/>
                    <a:pt x="591372" y="5316416"/>
                  </a:cubicBezTo>
                  <a:lnTo>
                    <a:pt x="606041" y="5316416"/>
                  </a:lnTo>
                  <a:cubicBezTo>
                    <a:pt x="624710" y="5316159"/>
                    <a:pt x="641094" y="5303823"/>
                    <a:pt x="646427" y="5285935"/>
                  </a:cubicBezTo>
                  <a:cubicBezTo>
                    <a:pt x="659381" y="5245559"/>
                    <a:pt x="696910" y="5218137"/>
                    <a:pt x="739296" y="5218022"/>
                  </a:cubicBezTo>
                  <a:cubicBezTo>
                    <a:pt x="781683" y="5218184"/>
                    <a:pt x="819115" y="5245597"/>
                    <a:pt x="832069" y="5285935"/>
                  </a:cubicBezTo>
                  <a:cubicBezTo>
                    <a:pt x="837404" y="5303823"/>
                    <a:pt x="853786" y="5316159"/>
                    <a:pt x="872455" y="5316416"/>
                  </a:cubicBezTo>
                  <a:lnTo>
                    <a:pt x="887124" y="5316416"/>
                  </a:lnTo>
                  <a:cubicBezTo>
                    <a:pt x="905792" y="5316177"/>
                    <a:pt x="922176" y="5303842"/>
                    <a:pt x="927605" y="5285935"/>
                  </a:cubicBezTo>
                  <a:cubicBezTo>
                    <a:pt x="940559" y="5245597"/>
                    <a:pt x="977993" y="5218184"/>
                    <a:pt x="1020378" y="5218022"/>
                  </a:cubicBezTo>
                  <a:cubicBezTo>
                    <a:pt x="1062765" y="5218137"/>
                    <a:pt x="1100293" y="5245559"/>
                    <a:pt x="1113247" y="5285935"/>
                  </a:cubicBezTo>
                  <a:cubicBezTo>
                    <a:pt x="1118677" y="5303919"/>
                    <a:pt x="1135155" y="5316292"/>
                    <a:pt x="1153919" y="5316416"/>
                  </a:cubicBezTo>
                  <a:lnTo>
                    <a:pt x="1168588" y="5316416"/>
                  </a:lnTo>
                  <a:cubicBezTo>
                    <a:pt x="1187257" y="5316177"/>
                    <a:pt x="1203639" y="5303842"/>
                    <a:pt x="1209069" y="5285935"/>
                  </a:cubicBezTo>
                  <a:cubicBezTo>
                    <a:pt x="1222023" y="5245578"/>
                    <a:pt x="1259456" y="5218146"/>
                    <a:pt x="1301843" y="5218022"/>
                  </a:cubicBezTo>
                  <a:cubicBezTo>
                    <a:pt x="1344229" y="5218117"/>
                    <a:pt x="1381758" y="5245559"/>
                    <a:pt x="1394616" y="5285935"/>
                  </a:cubicBezTo>
                  <a:cubicBezTo>
                    <a:pt x="1400045" y="5303823"/>
                    <a:pt x="1416428" y="5316139"/>
                    <a:pt x="1435097" y="5316416"/>
                  </a:cubicBezTo>
                  <a:lnTo>
                    <a:pt x="1449766" y="5316416"/>
                  </a:lnTo>
                  <a:cubicBezTo>
                    <a:pt x="1468435" y="5316139"/>
                    <a:pt x="1484818" y="5303823"/>
                    <a:pt x="1490247" y="5285935"/>
                  </a:cubicBezTo>
                  <a:cubicBezTo>
                    <a:pt x="1503105" y="5245559"/>
                    <a:pt x="1540634" y="5218117"/>
                    <a:pt x="1583020" y="5218022"/>
                  </a:cubicBezTo>
                  <a:cubicBezTo>
                    <a:pt x="1625407" y="5218117"/>
                    <a:pt x="1662888" y="5245559"/>
                    <a:pt x="1675794" y="5285935"/>
                  </a:cubicBezTo>
                  <a:cubicBezTo>
                    <a:pt x="1681175" y="5303690"/>
                    <a:pt x="1697349" y="5315977"/>
                    <a:pt x="1715894" y="5316416"/>
                  </a:cubicBezTo>
                  <a:lnTo>
                    <a:pt x="1730562" y="5316416"/>
                  </a:lnTo>
                  <a:cubicBezTo>
                    <a:pt x="1749251" y="5316139"/>
                    <a:pt x="1765614" y="5303823"/>
                    <a:pt x="1771044" y="5285935"/>
                  </a:cubicBezTo>
                  <a:cubicBezTo>
                    <a:pt x="1783951" y="5245559"/>
                    <a:pt x="1821431" y="5218117"/>
                    <a:pt x="1863818" y="5218022"/>
                  </a:cubicBezTo>
                  <a:cubicBezTo>
                    <a:pt x="1906194" y="5218146"/>
                    <a:pt x="1943666" y="5245578"/>
                    <a:pt x="1956591" y="5285935"/>
                  </a:cubicBezTo>
                  <a:cubicBezTo>
                    <a:pt x="1961991" y="5303842"/>
                    <a:pt x="1978375" y="5316177"/>
                    <a:pt x="1997072" y="5316416"/>
                  </a:cubicBezTo>
                  <a:lnTo>
                    <a:pt x="2011741" y="5316416"/>
                  </a:lnTo>
                  <a:cubicBezTo>
                    <a:pt x="2030410" y="5316159"/>
                    <a:pt x="2046764" y="5303823"/>
                    <a:pt x="2052127" y="5285935"/>
                  </a:cubicBezTo>
                  <a:cubicBezTo>
                    <a:pt x="2065090" y="5245559"/>
                    <a:pt x="2102590" y="5218137"/>
                    <a:pt x="2144995" y="5218022"/>
                  </a:cubicBezTo>
                  <a:cubicBezTo>
                    <a:pt x="2187363" y="5218184"/>
                    <a:pt x="2224815" y="5245597"/>
                    <a:pt x="2237769" y="5285935"/>
                  </a:cubicBezTo>
                  <a:cubicBezTo>
                    <a:pt x="2243103" y="5303728"/>
                    <a:pt x="2259305" y="5316044"/>
                    <a:pt x="2277869" y="5316416"/>
                  </a:cubicBezTo>
                  <a:lnTo>
                    <a:pt x="2292633" y="5316416"/>
                  </a:lnTo>
                  <a:cubicBezTo>
                    <a:pt x="2311302" y="5316159"/>
                    <a:pt x="2327656" y="5303823"/>
                    <a:pt x="2333019" y="5285935"/>
                  </a:cubicBezTo>
                  <a:cubicBezTo>
                    <a:pt x="2345973" y="5245597"/>
                    <a:pt x="2383425" y="5218184"/>
                    <a:pt x="2425793" y="5218022"/>
                  </a:cubicBezTo>
                  <a:cubicBezTo>
                    <a:pt x="2468198" y="5218137"/>
                    <a:pt x="2505698" y="5245559"/>
                    <a:pt x="2518662" y="5285935"/>
                  </a:cubicBezTo>
                  <a:cubicBezTo>
                    <a:pt x="2524024" y="5303823"/>
                    <a:pt x="2540378" y="5316159"/>
                    <a:pt x="2559047" y="5316416"/>
                  </a:cubicBezTo>
                  <a:lnTo>
                    <a:pt x="2573716" y="5316416"/>
                  </a:lnTo>
                  <a:cubicBezTo>
                    <a:pt x="2592413" y="5316177"/>
                    <a:pt x="2608796" y="5303842"/>
                    <a:pt x="2614197" y="5285935"/>
                  </a:cubicBezTo>
                  <a:cubicBezTo>
                    <a:pt x="2627122" y="5245578"/>
                    <a:pt x="2664594" y="5218146"/>
                    <a:pt x="2706970" y="5218022"/>
                  </a:cubicBezTo>
                  <a:cubicBezTo>
                    <a:pt x="2749357" y="5218117"/>
                    <a:pt x="2786838" y="5245559"/>
                    <a:pt x="2799744" y="5285935"/>
                  </a:cubicBezTo>
                  <a:cubicBezTo>
                    <a:pt x="2805173" y="5303823"/>
                    <a:pt x="2821537" y="5316139"/>
                    <a:pt x="2840225" y="5316416"/>
                  </a:cubicBezTo>
                  <a:lnTo>
                    <a:pt x="2854894" y="5316416"/>
                  </a:lnTo>
                  <a:cubicBezTo>
                    <a:pt x="2873582" y="5316139"/>
                    <a:pt x="2889946" y="5303823"/>
                    <a:pt x="2895375" y="5285935"/>
                  </a:cubicBezTo>
                  <a:cubicBezTo>
                    <a:pt x="2908301" y="5245578"/>
                    <a:pt x="2945772" y="5218146"/>
                    <a:pt x="2988149" y="5218022"/>
                  </a:cubicBezTo>
                  <a:cubicBezTo>
                    <a:pt x="3030535" y="5218117"/>
                    <a:pt x="3068016" y="5245559"/>
                    <a:pt x="3080922" y="5285935"/>
                  </a:cubicBezTo>
                  <a:cubicBezTo>
                    <a:pt x="3086351" y="5303823"/>
                    <a:pt x="3102715" y="5316139"/>
                    <a:pt x="3121403" y="5316416"/>
                  </a:cubicBezTo>
                  <a:lnTo>
                    <a:pt x="3121403" y="5316416"/>
                  </a:lnTo>
                  <a:cubicBezTo>
                    <a:pt x="3144654" y="5316416"/>
                    <a:pt x="3163504" y="5297565"/>
                    <a:pt x="3163504" y="5274315"/>
                  </a:cubicBezTo>
                  <a:lnTo>
                    <a:pt x="3163504" y="33374"/>
                  </a:lnTo>
                  <a:cubicBezTo>
                    <a:pt x="3163504" y="14962"/>
                    <a:pt x="3148578" y="36"/>
                    <a:pt x="3130166" y="36"/>
                  </a:cubicBezTo>
                  <a:close/>
                </a:path>
              </a:pathLst>
            </a:custGeom>
            <a:noFill/>
            <a:ln w="15875" cap="flat">
              <a:solidFill>
                <a:srgbClr val="18A56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210CD0D-016E-419C-94AF-10AF64414A56}"/>
                </a:ext>
              </a:extLst>
            </p:cNvPr>
            <p:cNvSpPr/>
            <p:nvPr/>
          </p:nvSpPr>
          <p:spPr>
            <a:xfrm>
              <a:off x="11643453" y="5628175"/>
              <a:ext cx="3162300" cy="2105025"/>
            </a:xfrm>
            <a:custGeom>
              <a:avLst/>
              <a:gdLst>
                <a:gd name="connsiteX0" fmla="*/ 1585 w 3162300"/>
                <a:gd name="connsiteY0" fmla="*/ 33 h 2105025"/>
                <a:gd name="connsiteX1" fmla="*/ 1585 w 3162300"/>
                <a:gd name="connsiteY1" fmla="*/ 2062957 h 2105025"/>
                <a:gd name="connsiteX2" fmla="*/ 43685 w 3162300"/>
                <a:gd name="connsiteY2" fmla="*/ 2105058 h 2105025"/>
                <a:gd name="connsiteX3" fmla="*/ 43685 w 3162300"/>
                <a:gd name="connsiteY3" fmla="*/ 2105058 h 2105025"/>
                <a:gd name="connsiteX4" fmla="*/ 84166 w 3162300"/>
                <a:gd name="connsiteY4" fmla="*/ 2074578 h 2105025"/>
                <a:gd name="connsiteX5" fmla="*/ 176939 w 3162300"/>
                <a:gd name="connsiteY5" fmla="*/ 2006664 h 2105025"/>
                <a:gd name="connsiteX6" fmla="*/ 269713 w 3162300"/>
                <a:gd name="connsiteY6" fmla="*/ 2074578 h 2105025"/>
                <a:gd name="connsiteX7" fmla="*/ 310194 w 3162300"/>
                <a:gd name="connsiteY7" fmla="*/ 2105058 h 2105025"/>
                <a:gd name="connsiteX8" fmla="*/ 324863 w 3162300"/>
                <a:gd name="connsiteY8" fmla="*/ 2105058 h 2105025"/>
                <a:gd name="connsiteX9" fmla="*/ 365249 w 3162300"/>
                <a:gd name="connsiteY9" fmla="*/ 2074578 h 2105025"/>
                <a:gd name="connsiteX10" fmla="*/ 458022 w 3162300"/>
                <a:gd name="connsiteY10" fmla="*/ 2006664 h 2105025"/>
                <a:gd name="connsiteX11" fmla="*/ 550891 w 3162300"/>
                <a:gd name="connsiteY11" fmla="*/ 2074578 h 2105025"/>
                <a:gd name="connsiteX12" fmla="*/ 591277 w 3162300"/>
                <a:gd name="connsiteY12" fmla="*/ 2105058 h 2105025"/>
                <a:gd name="connsiteX13" fmla="*/ 605946 w 3162300"/>
                <a:gd name="connsiteY13" fmla="*/ 2105058 h 2105025"/>
                <a:gd name="connsiteX14" fmla="*/ 646427 w 3162300"/>
                <a:gd name="connsiteY14" fmla="*/ 2074578 h 2105025"/>
                <a:gd name="connsiteX15" fmla="*/ 739200 w 3162300"/>
                <a:gd name="connsiteY15" fmla="*/ 2006664 h 2105025"/>
                <a:gd name="connsiteX16" fmla="*/ 831974 w 3162300"/>
                <a:gd name="connsiteY16" fmla="*/ 2074578 h 2105025"/>
                <a:gd name="connsiteX17" fmla="*/ 872455 w 3162300"/>
                <a:gd name="connsiteY17" fmla="*/ 2105058 h 2105025"/>
                <a:gd name="connsiteX18" fmla="*/ 887124 w 3162300"/>
                <a:gd name="connsiteY18" fmla="*/ 2105058 h 2105025"/>
                <a:gd name="connsiteX19" fmla="*/ 927605 w 3162300"/>
                <a:gd name="connsiteY19" fmla="*/ 2074578 h 2105025"/>
                <a:gd name="connsiteX20" fmla="*/ 1020378 w 3162300"/>
                <a:gd name="connsiteY20" fmla="*/ 2006664 h 2105025"/>
                <a:gd name="connsiteX21" fmla="*/ 1113152 w 3162300"/>
                <a:gd name="connsiteY21" fmla="*/ 2074578 h 2105025"/>
                <a:gd name="connsiteX22" fmla="*/ 1153633 w 3162300"/>
                <a:gd name="connsiteY22" fmla="*/ 2105058 h 2105025"/>
                <a:gd name="connsiteX23" fmla="*/ 1168302 w 3162300"/>
                <a:gd name="connsiteY23" fmla="*/ 2105058 h 2105025"/>
                <a:gd name="connsiteX24" fmla="*/ 1208783 w 3162300"/>
                <a:gd name="connsiteY24" fmla="*/ 2074578 h 2105025"/>
                <a:gd name="connsiteX25" fmla="*/ 1301557 w 3162300"/>
                <a:gd name="connsiteY25" fmla="*/ 2006664 h 2105025"/>
                <a:gd name="connsiteX26" fmla="*/ 1394330 w 3162300"/>
                <a:gd name="connsiteY26" fmla="*/ 2074578 h 2105025"/>
                <a:gd name="connsiteX27" fmla="*/ 1434811 w 3162300"/>
                <a:gd name="connsiteY27" fmla="*/ 2105058 h 2105025"/>
                <a:gd name="connsiteX28" fmla="*/ 1449480 w 3162300"/>
                <a:gd name="connsiteY28" fmla="*/ 2105058 h 2105025"/>
                <a:gd name="connsiteX29" fmla="*/ 1489961 w 3162300"/>
                <a:gd name="connsiteY29" fmla="*/ 2074578 h 2105025"/>
                <a:gd name="connsiteX30" fmla="*/ 1582735 w 3162300"/>
                <a:gd name="connsiteY30" fmla="*/ 2006664 h 2105025"/>
                <a:gd name="connsiteX31" fmla="*/ 1675508 w 3162300"/>
                <a:gd name="connsiteY31" fmla="*/ 2074578 h 2105025"/>
                <a:gd name="connsiteX32" fmla="*/ 1715990 w 3162300"/>
                <a:gd name="connsiteY32" fmla="*/ 2105058 h 2105025"/>
                <a:gd name="connsiteX33" fmla="*/ 1730657 w 3162300"/>
                <a:gd name="connsiteY33" fmla="*/ 2105058 h 2105025"/>
                <a:gd name="connsiteX34" fmla="*/ 1771043 w 3162300"/>
                <a:gd name="connsiteY34" fmla="*/ 2074578 h 2105025"/>
                <a:gd name="connsiteX35" fmla="*/ 1863818 w 3162300"/>
                <a:gd name="connsiteY35" fmla="*/ 2006664 h 2105025"/>
                <a:gd name="connsiteX36" fmla="*/ 1956686 w 3162300"/>
                <a:gd name="connsiteY36" fmla="*/ 2074578 h 2105025"/>
                <a:gd name="connsiteX37" fmla="*/ 1997072 w 3162300"/>
                <a:gd name="connsiteY37" fmla="*/ 2105058 h 2105025"/>
                <a:gd name="connsiteX38" fmla="*/ 2011740 w 3162300"/>
                <a:gd name="connsiteY38" fmla="*/ 2105058 h 2105025"/>
                <a:gd name="connsiteX39" fmla="*/ 2052221 w 3162300"/>
                <a:gd name="connsiteY39" fmla="*/ 2074578 h 2105025"/>
                <a:gd name="connsiteX40" fmla="*/ 2144995 w 3162300"/>
                <a:gd name="connsiteY40" fmla="*/ 2006664 h 2105025"/>
                <a:gd name="connsiteX41" fmla="*/ 2237768 w 3162300"/>
                <a:gd name="connsiteY41" fmla="*/ 2074578 h 2105025"/>
                <a:gd name="connsiteX42" fmla="*/ 2278249 w 3162300"/>
                <a:gd name="connsiteY42" fmla="*/ 2105058 h 2105025"/>
                <a:gd name="connsiteX43" fmla="*/ 2292918 w 3162300"/>
                <a:gd name="connsiteY43" fmla="*/ 2105058 h 2105025"/>
                <a:gd name="connsiteX44" fmla="*/ 2333400 w 3162300"/>
                <a:gd name="connsiteY44" fmla="*/ 2074578 h 2105025"/>
                <a:gd name="connsiteX45" fmla="*/ 2426173 w 3162300"/>
                <a:gd name="connsiteY45" fmla="*/ 2006664 h 2105025"/>
                <a:gd name="connsiteX46" fmla="*/ 2518946 w 3162300"/>
                <a:gd name="connsiteY46" fmla="*/ 2074578 h 2105025"/>
                <a:gd name="connsiteX47" fmla="*/ 2559428 w 3162300"/>
                <a:gd name="connsiteY47" fmla="*/ 2105058 h 2105025"/>
                <a:gd name="connsiteX48" fmla="*/ 2574097 w 3162300"/>
                <a:gd name="connsiteY48" fmla="*/ 2105058 h 2105025"/>
                <a:gd name="connsiteX49" fmla="*/ 2614578 w 3162300"/>
                <a:gd name="connsiteY49" fmla="*/ 2074578 h 2105025"/>
                <a:gd name="connsiteX50" fmla="*/ 2707351 w 3162300"/>
                <a:gd name="connsiteY50" fmla="*/ 2006664 h 2105025"/>
                <a:gd name="connsiteX51" fmla="*/ 2800125 w 3162300"/>
                <a:gd name="connsiteY51" fmla="*/ 2074578 h 2105025"/>
                <a:gd name="connsiteX52" fmla="*/ 2840606 w 3162300"/>
                <a:gd name="connsiteY52" fmla="*/ 2105058 h 2105025"/>
                <a:gd name="connsiteX53" fmla="*/ 2855275 w 3162300"/>
                <a:gd name="connsiteY53" fmla="*/ 2105058 h 2105025"/>
                <a:gd name="connsiteX54" fmla="*/ 2895756 w 3162300"/>
                <a:gd name="connsiteY54" fmla="*/ 2074578 h 2105025"/>
                <a:gd name="connsiteX55" fmla="*/ 2988529 w 3162300"/>
                <a:gd name="connsiteY55" fmla="*/ 2006664 h 2105025"/>
                <a:gd name="connsiteX56" fmla="*/ 3081303 w 3162300"/>
                <a:gd name="connsiteY56" fmla="*/ 2074578 h 2105025"/>
                <a:gd name="connsiteX57" fmla="*/ 3121784 w 3162300"/>
                <a:gd name="connsiteY57" fmla="*/ 2105058 h 2105025"/>
                <a:gd name="connsiteX58" fmla="*/ 3121784 w 3162300"/>
                <a:gd name="connsiteY58" fmla="*/ 2105058 h 2105025"/>
                <a:gd name="connsiteX59" fmla="*/ 3163885 w 3162300"/>
                <a:gd name="connsiteY59" fmla="*/ 2062957 h 2105025"/>
                <a:gd name="connsiteX60" fmla="*/ 3163885 w 3162300"/>
                <a:gd name="connsiteY60" fmla="*/ 33 h 210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162300" h="2105025">
                  <a:moveTo>
                    <a:pt x="1585" y="33"/>
                  </a:moveTo>
                  <a:lnTo>
                    <a:pt x="1585" y="2062957"/>
                  </a:lnTo>
                  <a:cubicBezTo>
                    <a:pt x="1585" y="2086208"/>
                    <a:pt x="20444" y="2105058"/>
                    <a:pt x="43685" y="2105058"/>
                  </a:cubicBezTo>
                  <a:lnTo>
                    <a:pt x="43685" y="2105058"/>
                  </a:lnTo>
                  <a:cubicBezTo>
                    <a:pt x="62354" y="2104782"/>
                    <a:pt x="78737" y="2092465"/>
                    <a:pt x="84166" y="2074578"/>
                  </a:cubicBezTo>
                  <a:cubicBezTo>
                    <a:pt x="97024" y="2034201"/>
                    <a:pt x="134553" y="2006760"/>
                    <a:pt x="176939" y="2006664"/>
                  </a:cubicBezTo>
                  <a:cubicBezTo>
                    <a:pt x="219326" y="2006788"/>
                    <a:pt x="256759" y="2034220"/>
                    <a:pt x="269713" y="2074578"/>
                  </a:cubicBezTo>
                  <a:cubicBezTo>
                    <a:pt x="275143" y="2092485"/>
                    <a:pt x="291525" y="2104819"/>
                    <a:pt x="310194" y="2105058"/>
                  </a:cubicBezTo>
                  <a:lnTo>
                    <a:pt x="324863" y="2105058"/>
                  </a:lnTo>
                  <a:cubicBezTo>
                    <a:pt x="343531" y="2104801"/>
                    <a:pt x="359915" y="2092465"/>
                    <a:pt x="365249" y="2074578"/>
                  </a:cubicBezTo>
                  <a:cubicBezTo>
                    <a:pt x="378203" y="2034239"/>
                    <a:pt x="415636" y="2006826"/>
                    <a:pt x="458022" y="2006664"/>
                  </a:cubicBezTo>
                  <a:cubicBezTo>
                    <a:pt x="500409" y="2006779"/>
                    <a:pt x="537937" y="2034201"/>
                    <a:pt x="550891" y="2074578"/>
                  </a:cubicBezTo>
                  <a:cubicBezTo>
                    <a:pt x="556225" y="2092465"/>
                    <a:pt x="572608" y="2104801"/>
                    <a:pt x="591277" y="2105058"/>
                  </a:cubicBezTo>
                  <a:lnTo>
                    <a:pt x="605946" y="2105058"/>
                  </a:lnTo>
                  <a:cubicBezTo>
                    <a:pt x="624614" y="2104819"/>
                    <a:pt x="640998" y="2092485"/>
                    <a:pt x="646427" y="2074578"/>
                  </a:cubicBezTo>
                  <a:cubicBezTo>
                    <a:pt x="659381" y="2034220"/>
                    <a:pt x="696815" y="2006788"/>
                    <a:pt x="739200" y="2006664"/>
                  </a:cubicBezTo>
                  <a:cubicBezTo>
                    <a:pt x="781587" y="2006760"/>
                    <a:pt x="819115" y="2034201"/>
                    <a:pt x="831974" y="2074578"/>
                  </a:cubicBezTo>
                  <a:cubicBezTo>
                    <a:pt x="837404" y="2092465"/>
                    <a:pt x="853786" y="2104782"/>
                    <a:pt x="872455" y="2105058"/>
                  </a:cubicBezTo>
                  <a:lnTo>
                    <a:pt x="887124" y="2105058"/>
                  </a:lnTo>
                  <a:cubicBezTo>
                    <a:pt x="905792" y="2104782"/>
                    <a:pt x="922175" y="2092465"/>
                    <a:pt x="927605" y="2074578"/>
                  </a:cubicBezTo>
                  <a:cubicBezTo>
                    <a:pt x="940559" y="2034220"/>
                    <a:pt x="977993" y="2006788"/>
                    <a:pt x="1020378" y="2006664"/>
                  </a:cubicBezTo>
                  <a:cubicBezTo>
                    <a:pt x="1062764" y="2006760"/>
                    <a:pt x="1100293" y="2034201"/>
                    <a:pt x="1113152" y="2074578"/>
                  </a:cubicBezTo>
                  <a:cubicBezTo>
                    <a:pt x="1118581" y="2092465"/>
                    <a:pt x="1134965" y="2104782"/>
                    <a:pt x="1153633" y="2105058"/>
                  </a:cubicBezTo>
                  <a:lnTo>
                    <a:pt x="1168302" y="2105058"/>
                  </a:lnTo>
                  <a:cubicBezTo>
                    <a:pt x="1186971" y="2104782"/>
                    <a:pt x="1203353" y="2092465"/>
                    <a:pt x="1208783" y="2074578"/>
                  </a:cubicBezTo>
                  <a:cubicBezTo>
                    <a:pt x="1221642" y="2034201"/>
                    <a:pt x="1259170" y="2006760"/>
                    <a:pt x="1301557" y="2006664"/>
                  </a:cubicBezTo>
                  <a:cubicBezTo>
                    <a:pt x="1343942" y="2006788"/>
                    <a:pt x="1381376" y="2034220"/>
                    <a:pt x="1394330" y="2074578"/>
                  </a:cubicBezTo>
                  <a:cubicBezTo>
                    <a:pt x="1399759" y="2092465"/>
                    <a:pt x="1416143" y="2104782"/>
                    <a:pt x="1434811" y="2105058"/>
                  </a:cubicBezTo>
                  <a:lnTo>
                    <a:pt x="1449480" y="2105058"/>
                  </a:lnTo>
                  <a:cubicBezTo>
                    <a:pt x="1468149" y="2104782"/>
                    <a:pt x="1484532" y="2092465"/>
                    <a:pt x="1489961" y="2074578"/>
                  </a:cubicBezTo>
                  <a:cubicBezTo>
                    <a:pt x="1502820" y="2034201"/>
                    <a:pt x="1540348" y="2006760"/>
                    <a:pt x="1582735" y="2006664"/>
                  </a:cubicBezTo>
                  <a:cubicBezTo>
                    <a:pt x="1625121" y="2006788"/>
                    <a:pt x="1662554" y="2034220"/>
                    <a:pt x="1675508" y="2074578"/>
                  </a:cubicBezTo>
                  <a:cubicBezTo>
                    <a:pt x="1680937" y="2092485"/>
                    <a:pt x="1697320" y="2104819"/>
                    <a:pt x="1715990" y="2105058"/>
                  </a:cubicBezTo>
                  <a:lnTo>
                    <a:pt x="1730657" y="2105058"/>
                  </a:lnTo>
                  <a:cubicBezTo>
                    <a:pt x="1749327" y="2104801"/>
                    <a:pt x="1765710" y="2092465"/>
                    <a:pt x="1771043" y="2074578"/>
                  </a:cubicBezTo>
                  <a:cubicBezTo>
                    <a:pt x="1783998" y="2034239"/>
                    <a:pt x="1821431" y="2006826"/>
                    <a:pt x="1863818" y="2006664"/>
                  </a:cubicBezTo>
                  <a:cubicBezTo>
                    <a:pt x="1906204" y="2006779"/>
                    <a:pt x="1943731" y="2034201"/>
                    <a:pt x="1956686" y="2074578"/>
                  </a:cubicBezTo>
                  <a:cubicBezTo>
                    <a:pt x="1962020" y="2092465"/>
                    <a:pt x="1978403" y="2104801"/>
                    <a:pt x="1997072" y="2105058"/>
                  </a:cubicBezTo>
                  <a:lnTo>
                    <a:pt x="2011740" y="2105058"/>
                  </a:lnTo>
                  <a:cubicBezTo>
                    <a:pt x="2030410" y="2104819"/>
                    <a:pt x="2046793" y="2092485"/>
                    <a:pt x="2052221" y="2074578"/>
                  </a:cubicBezTo>
                  <a:cubicBezTo>
                    <a:pt x="2065175" y="2034220"/>
                    <a:pt x="2102609" y="2006788"/>
                    <a:pt x="2144995" y="2006664"/>
                  </a:cubicBezTo>
                  <a:cubicBezTo>
                    <a:pt x="2187382" y="2006760"/>
                    <a:pt x="2224910" y="2034201"/>
                    <a:pt x="2237768" y="2074578"/>
                  </a:cubicBezTo>
                  <a:cubicBezTo>
                    <a:pt x="2243198" y="2092465"/>
                    <a:pt x="2259581" y="2104782"/>
                    <a:pt x="2278249" y="2105058"/>
                  </a:cubicBezTo>
                  <a:lnTo>
                    <a:pt x="2292918" y="2105058"/>
                  </a:lnTo>
                  <a:cubicBezTo>
                    <a:pt x="2311587" y="2104782"/>
                    <a:pt x="2327971" y="2092465"/>
                    <a:pt x="2333400" y="2074578"/>
                  </a:cubicBezTo>
                  <a:cubicBezTo>
                    <a:pt x="2346353" y="2034220"/>
                    <a:pt x="2383787" y="2006788"/>
                    <a:pt x="2426173" y="2006664"/>
                  </a:cubicBezTo>
                  <a:cubicBezTo>
                    <a:pt x="2468560" y="2006760"/>
                    <a:pt x="2506088" y="2034201"/>
                    <a:pt x="2518946" y="2074578"/>
                  </a:cubicBezTo>
                  <a:cubicBezTo>
                    <a:pt x="2524376" y="2092465"/>
                    <a:pt x="2540759" y="2104782"/>
                    <a:pt x="2559428" y="2105058"/>
                  </a:cubicBezTo>
                  <a:lnTo>
                    <a:pt x="2574097" y="2105058"/>
                  </a:lnTo>
                  <a:cubicBezTo>
                    <a:pt x="2592765" y="2104782"/>
                    <a:pt x="2609149" y="2092465"/>
                    <a:pt x="2614578" y="2074578"/>
                  </a:cubicBezTo>
                  <a:cubicBezTo>
                    <a:pt x="2627436" y="2034201"/>
                    <a:pt x="2664965" y="2006760"/>
                    <a:pt x="2707351" y="2006664"/>
                  </a:cubicBezTo>
                  <a:cubicBezTo>
                    <a:pt x="2749737" y="2006788"/>
                    <a:pt x="2787171" y="2034220"/>
                    <a:pt x="2800125" y="2074578"/>
                  </a:cubicBezTo>
                  <a:cubicBezTo>
                    <a:pt x="2805555" y="2092465"/>
                    <a:pt x="2821937" y="2104782"/>
                    <a:pt x="2840606" y="2105058"/>
                  </a:cubicBezTo>
                  <a:lnTo>
                    <a:pt x="2855275" y="2105058"/>
                  </a:lnTo>
                  <a:cubicBezTo>
                    <a:pt x="2873943" y="2104782"/>
                    <a:pt x="2890326" y="2092465"/>
                    <a:pt x="2895756" y="2074578"/>
                  </a:cubicBezTo>
                  <a:cubicBezTo>
                    <a:pt x="2908614" y="2034201"/>
                    <a:pt x="2946144" y="2006760"/>
                    <a:pt x="2988529" y="2006664"/>
                  </a:cubicBezTo>
                  <a:cubicBezTo>
                    <a:pt x="3030915" y="2006788"/>
                    <a:pt x="3068349" y="2034220"/>
                    <a:pt x="3081303" y="2074578"/>
                  </a:cubicBezTo>
                  <a:cubicBezTo>
                    <a:pt x="3086732" y="2092485"/>
                    <a:pt x="3103115" y="2104819"/>
                    <a:pt x="3121784" y="2105058"/>
                  </a:cubicBezTo>
                  <a:lnTo>
                    <a:pt x="3121784" y="2105058"/>
                  </a:lnTo>
                  <a:cubicBezTo>
                    <a:pt x="3145024" y="2105058"/>
                    <a:pt x="3163885" y="2086208"/>
                    <a:pt x="3163885" y="2062957"/>
                  </a:cubicBezTo>
                  <a:lnTo>
                    <a:pt x="3163885" y="33"/>
                  </a:lnTo>
                  <a:close/>
                </a:path>
              </a:pathLst>
            </a:custGeom>
            <a:solidFill>
              <a:srgbClr val="18A567"/>
            </a:solidFill>
            <a:ln w="15875" cap="flat">
              <a:solidFill>
                <a:srgbClr val="18A56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426E0F-19EE-4E35-AEEB-FA86F2F1B37A}"/>
              </a:ext>
            </a:extLst>
          </p:cNvPr>
          <p:cNvSpPr txBox="1"/>
          <p:nvPr userDrawn="1"/>
        </p:nvSpPr>
        <p:spPr>
          <a:xfrm>
            <a:off x="5467605" y="5803027"/>
            <a:ext cx="695383" cy="369332"/>
          </a:xfrm>
          <a:prstGeom prst="rect">
            <a:avLst/>
          </a:prstGeom>
          <a:solidFill>
            <a:srgbClr val="18A567"/>
          </a:solidFill>
        </p:spPr>
        <p:txBody>
          <a:bodyPr wrap="square" rtlCol="0">
            <a:spAutoFit/>
          </a:bodyPr>
          <a:lstStyle/>
          <a:p>
            <a:pPr algn="ctr"/>
            <a:endParaRPr lang="en-U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ED934B-E16A-41C7-83C9-4EF3F58BF5FE}"/>
              </a:ext>
            </a:extLst>
          </p:cNvPr>
          <p:cNvSpPr txBox="1"/>
          <p:nvPr userDrawn="1"/>
        </p:nvSpPr>
        <p:spPr>
          <a:xfrm>
            <a:off x="1181336" y="5397997"/>
            <a:ext cx="10318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Cost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5F44E4-E82B-4549-935F-54F98201CC0A}"/>
              </a:ext>
            </a:extLst>
          </p:cNvPr>
          <p:cNvCxnSpPr>
            <a:cxnSpLocks/>
          </p:cNvCxnSpPr>
          <p:nvPr userDrawn="1"/>
        </p:nvCxnSpPr>
        <p:spPr>
          <a:xfrm>
            <a:off x="5010624" y="5262106"/>
            <a:ext cx="352526" cy="0"/>
          </a:xfrm>
          <a:prstGeom prst="straightConnector1">
            <a:avLst/>
          </a:prstGeom>
          <a:ln w="19050">
            <a:solidFill>
              <a:srgbClr val="595959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>
            <a:extLst>
              <a:ext uri="{FF2B5EF4-FFF2-40B4-BE49-F238E27FC236}">
                <a16:creationId xmlns:a16="http://schemas.microsoft.com/office/drawing/2014/main" id="{83B9FDA4-186D-4CD5-B401-F1820459B2F1}"/>
              </a:ext>
            </a:extLst>
          </p:cNvPr>
          <p:cNvSpPr/>
          <p:nvPr userDrawn="1"/>
        </p:nvSpPr>
        <p:spPr>
          <a:xfrm>
            <a:off x="6796448" y="2089477"/>
            <a:ext cx="251878" cy="2550466"/>
          </a:xfrm>
          <a:prstGeom prst="rightBrace">
            <a:avLst>
              <a:gd name="adj1" fmla="val 41285"/>
              <a:gd name="adj2" fmla="val 45767"/>
            </a:avLst>
          </a:prstGeom>
          <a:ln w="12700">
            <a:solidFill>
              <a:srgbClr val="18A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FCF6A7-C00C-4301-8956-04179569FDF4}"/>
              </a:ext>
            </a:extLst>
          </p:cNvPr>
          <p:cNvSpPr txBox="1"/>
          <p:nvPr userDrawn="1"/>
        </p:nvSpPr>
        <p:spPr>
          <a:xfrm>
            <a:off x="7217791" y="2606193"/>
            <a:ext cx="11102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Riders Split</a:t>
            </a:r>
            <a:br>
              <a:rPr lang="en-US" sz="105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Balance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B8350E-DE16-464B-B71A-C8CFB52ED633}"/>
              </a:ext>
            </a:extLst>
          </p:cNvPr>
          <p:cNvGrpSpPr/>
          <p:nvPr userDrawn="1"/>
        </p:nvGrpSpPr>
        <p:grpSpPr>
          <a:xfrm>
            <a:off x="588205" y="1899684"/>
            <a:ext cx="5927237" cy="3224722"/>
            <a:chOff x="56469" y="1871157"/>
            <a:chExt cx="7902982" cy="3224722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B54B2702-406A-4DD3-8619-EB2C528FE1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20" b="3445"/>
            <a:stretch/>
          </p:blipFill>
          <p:spPr>
            <a:xfrm>
              <a:off x="6123439" y="1871157"/>
              <a:ext cx="1836012" cy="3224722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01B80D4-B7E9-4279-97B1-C2AEC073008E}"/>
                </a:ext>
              </a:extLst>
            </p:cNvPr>
            <p:cNvGrpSpPr/>
            <p:nvPr userDrawn="1"/>
          </p:nvGrpSpPr>
          <p:grpSpPr>
            <a:xfrm>
              <a:off x="56469" y="1957663"/>
              <a:ext cx="6505866" cy="3138216"/>
              <a:chOff x="62138" y="1968931"/>
              <a:chExt cx="6505866" cy="3138216"/>
            </a:xfrm>
          </p:grpSpPr>
          <p:pic>
            <p:nvPicPr>
              <p:cNvPr id="11" name="Picture 10" descr="Shape&#10;&#10;Description automatically generated">
                <a:extLst>
                  <a:ext uri="{FF2B5EF4-FFF2-40B4-BE49-F238E27FC236}">
                    <a16:creationId xmlns:a16="http://schemas.microsoft.com/office/drawing/2014/main" id="{5AB80A88-04BB-4AD0-B807-8FA372346C8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74" r="44778" b="3450"/>
              <a:stretch/>
            </p:blipFill>
            <p:spPr>
              <a:xfrm>
                <a:off x="62138" y="1968931"/>
                <a:ext cx="5601760" cy="3128603"/>
              </a:xfrm>
              <a:prstGeom prst="rect">
                <a:avLst/>
              </a:prstGeom>
            </p:spPr>
          </p:pic>
          <p:pic>
            <p:nvPicPr>
              <p:cNvPr id="27" name="Picture 26" descr="Shape&#10;&#10;Description automatically generated">
                <a:extLst>
                  <a:ext uri="{FF2B5EF4-FFF2-40B4-BE49-F238E27FC236}">
                    <a16:creationId xmlns:a16="http://schemas.microsoft.com/office/drawing/2014/main" id="{C75F3339-1E84-4F18-BBD5-5A18FF8D452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08" t="2774" r="19183" b="3450"/>
              <a:stretch/>
            </p:blipFill>
            <p:spPr>
              <a:xfrm>
                <a:off x="5319308" y="1969072"/>
                <a:ext cx="1248696" cy="3138075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56DB53-1B1A-4BBE-889D-377D99F58D28}"/>
              </a:ext>
            </a:extLst>
          </p:cNvPr>
          <p:cNvGrpSpPr/>
          <p:nvPr userDrawn="1"/>
        </p:nvGrpSpPr>
        <p:grpSpPr>
          <a:xfrm>
            <a:off x="1149611" y="1848631"/>
            <a:ext cx="4317993" cy="3971660"/>
            <a:chOff x="3421768" y="2485959"/>
            <a:chExt cx="5757324" cy="34385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0615AAC-9628-4B8B-860A-FFDBF84AC710}"/>
                </a:ext>
              </a:extLst>
            </p:cNvPr>
            <p:cNvCxnSpPr>
              <a:cxnSpLocks/>
            </p:cNvCxnSpPr>
            <p:nvPr/>
          </p:nvCxnSpPr>
          <p:spPr>
            <a:xfrm>
              <a:off x="6776586" y="2485959"/>
              <a:ext cx="0" cy="3432023"/>
            </a:xfrm>
            <a:prstGeom prst="line">
              <a:avLst/>
            </a:prstGeom>
            <a:ln w="28575">
              <a:solidFill>
                <a:srgbClr val="18A56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726D00A-D216-4C3D-B977-E72A83F41B88}"/>
                </a:ext>
              </a:extLst>
            </p:cNvPr>
            <p:cNvCxnSpPr>
              <a:cxnSpLocks/>
            </p:cNvCxnSpPr>
            <p:nvPr/>
          </p:nvCxnSpPr>
          <p:spPr>
            <a:xfrm>
              <a:off x="9179092" y="2485959"/>
              <a:ext cx="0" cy="3432023"/>
            </a:xfrm>
            <a:prstGeom prst="line">
              <a:avLst/>
            </a:prstGeom>
            <a:ln w="28575">
              <a:solidFill>
                <a:srgbClr val="18A56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7C8A30-8532-46BB-8D9C-8D42296ED7EB}"/>
                </a:ext>
              </a:extLst>
            </p:cNvPr>
            <p:cNvCxnSpPr>
              <a:cxnSpLocks/>
            </p:cNvCxnSpPr>
            <p:nvPr/>
          </p:nvCxnSpPr>
          <p:spPr>
            <a:xfrm>
              <a:off x="3421768" y="2544137"/>
              <a:ext cx="0" cy="3380337"/>
            </a:xfrm>
            <a:prstGeom prst="line">
              <a:avLst/>
            </a:prstGeom>
            <a:ln w="28575">
              <a:solidFill>
                <a:srgbClr val="18A56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72A204CF-F985-4389-BCBD-5FF021D993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5659" y="263166"/>
            <a:ext cx="1003061" cy="4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D147E-E994-44A2-B526-57F9088A2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1B3E45-CCB0-436B-BF9A-DD9F875A3A8F}"/>
              </a:ext>
            </a:extLst>
          </p:cNvPr>
          <p:cNvSpPr/>
          <p:nvPr userDrawn="1"/>
        </p:nvSpPr>
        <p:spPr>
          <a:xfrm flipH="1">
            <a:off x="0" y="1"/>
            <a:ext cx="9144000" cy="6858141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100000">
                <a:schemeClr val="bg1">
                  <a:alpha val="9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B80A0-834B-4E24-9AAF-812CA41D82D1}"/>
              </a:ext>
            </a:extLst>
          </p:cNvPr>
          <p:cNvSpPr txBox="1">
            <a:spLocks/>
          </p:cNvSpPr>
          <p:nvPr userDrawn="1"/>
        </p:nvSpPr>
        <p:spPr>
          <a:xfrm>
            <a:off x="8784291" y="6540896"/>
            <a:ext cx="270154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691DA3-4ABE-49F3-91E6-D9975CC9DD5F}" type="slidenum">
              <a:rPr lang="en-US" sz="750" b="1" smtClean="0"/>
              <a:pPr algn="ctr"/>
              <a:t>‹#›</a:t>
            </a:fld>
            <a:endParaRPr lang="en-US" sz="75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CA798-E224-4B53-A846-B51D5822EE4A}"/>
              </a:ext>
            </a:extLst>
          </p:cNvPr>
          <p:cNvSpPr txBox="1"/>
          <p:nvPr userDrawn="1"/>
        </p:nvSpPr>
        <p:spPr>
          <a:xfrm>
            <a:off x="4027303" y="1353071"/>
            <a:ext cx="960201" cy="507831"/>
          </a:xfrm>
          <a:prstGeom prst="rect">
            <a:avLst/>
          </a:prstGeom>
          <a:solidFill>
            <a:srgbClr val="18A567"/>
          </a:solidFill>
        </p:spPr>
        <p:txBody>
          <a:bodyPr wrap="square" rtlCol="0">
            <a:spAutoFit/>
          </a:bodyPr>
          <a:lstStyle/>
          <a:p>
            <a:pPr algn="ctr"/>
            <a:endParaRPr lang="en-US" sz="27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B7002-F678-4C1A-9CD5-C019B61D31C9}"/>
              </a:ext>
            </a:extLst>
          </p:cNvPr>
          <p:cNvSpPr txBox="1"/>
          <p:nvPr userDrawn="1"/>
        </p:nvSpPr>
        <p:spPr>
          <a:xfrm>
            <a:off x="1217109" y="5728573"/>
            <a:ext cx="1014632" cy="369332"/>
          </a:xfrm>
          <a:prstGeom prst="rect">
            <a:avLst/>
          </a:prstGeom>
          <a:solidFill>
            <a:srgbClr val="18A567"/>
          </a:solidFill>
        </p:spPr>
        <p:txBody>
          <a:bodyPr wrap="square">
            <a:spAutoFit/>
          </a:bodyPr>
          <a:lstStyle/>
          <a:p>
            <a:pPr algn="ctr"/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8E169-11AE-432D-B428-F62C5EF05617}"/>
              </a:ext>
            </a:extLst>
          </p:cNvPr>
          <p:cNvSpPr txBox="1"/>
          <p:nvPr userDrawn="1"/>
        </p:nvSpPr>
        <p:spPr>
          <a:xfrm>
            <a:off x="3448847" y="5387661"/>
            <a:ext cx="105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br>
              <a:rPr lang="ru-RU" sz="900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F04E0C-4420-4A02-9E42-D3399D06AC00}"/>
              </a:ext>
            </a:extLst>
          </p:cNvPr>
          <p:cNvSpPr txBox="1"/>
          <p:nvPr userDrawn="1"/>
        </p:nvSpPr>
        <p:spPr>
          <a:xfrm>
            <a:off x="4489374" y="5728574"/>
            <a:ext cx="695383" cy="369332"/>
          </a:xfrm>
          <a:prstGeom prst="rect">
            <a:avLst/>
          </a:prstGeom>
          <a:solidFill>
            <a:srgbClr val="18A567"/>
          </a:solidFill>
        </p:spPr>
        <p:txBody>
          <a:bodyPr wrap="square" rtlCol="0">
            <a:spAutoFit/>
          </a:bodyPr>
          <a:lstStyle/>
          <a:p>
            <a:pPr algn="ctr"/>
            <a:endParaRPr lang="en-U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04C34B-9525-4655-8103-AA7FEB70EF8F}"/>
              </a:ext>
            </a:extLst>
          </p:cNvPr>
          <p:cNvGrpSpPr/>
          <p:nvPr userDrawn="1"/>
        </p:nvGrpSpPr>
        <p:grpSpPr>
          <a:xfrm>
            <a:off x="7032947" y="2319766"/>
            <a:ext cx="1105857" cy="2478854"/>
            <a:chOff x="11643453" y="2416817"/>
            <a:chExt cx="3162300" cy="531638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0B4E739-BDE2-450F-B6D8-587E3BCF43FD}"/>
                </a:ext>
              </a:extLst>
            </p:cNvPr>
            <p:cNvSpPr/>
            <p:nvPr/>
          </p:nvSpPr>
          <p:spPr>
            <a:xfrm>
              <a:off x="11643835" y="2416817"/>
              <a:ext cx="3161918" cy="5316382"/>
            </a:xfrm>
            <a:custGeom>
              <a:avLst/>
              <a:gdLst>
                <a:gd name="connsiteX0" fmla="*/ 3130357 w 3161918"/>
                <a:gd name="connsiteY0" fmla="*/ 36 h 5316382"/>
                <a:gd name="connsiteX1" fmla="*/ 3098258 w 3161918"/>
                <a:gd name="connsiteY1" fmla="*/ 24135 h 5316382"/>
                <a:gd name="connsiteX2" fmla="*/ 3003674 w 3161918"/>
                <a:gd name="connsiteY2" fmla="*/ 98430 h 5316382"/>
                <a:gd name="connsiteX3" fmla="*/ 2909091 w 3161918"/>
                <a:gd name="connsiteY3" fmla="*/ 24135 h 5316382"/>
                <a:gd name="connsiteX4" fmla="*/ 2876992 w 3161918"/>
                <a:gd name="connsiteY4" fmla="*/ 36 h 5316382"/>
                <a:gd name="connsiteX5" fmla="*/ 2849369 w 3161918"/>
                <a:gd name="connsiteY5" fmla="*/ 36 h 5316382"/>
                <a:gd name="connsiteX6" fmla="*/ 2817365 w 3161918"/>
                <a:gd name="connsiteY6" fmla="*/ 24135 h 5316382"/>
                <a:gd name="connsiteX7" fmla="*/ 2722687 w 3161918"/>
                <a:gd name="connsiteY7" fmla="*/ 98430 h 5316382"/>
                <a:gd name="connsiteX8" fmla="*/ 2628104 w 3161918"/>
                <a:gd name="connsiteY8" fmla="*/ 24135 h 5316382"/>
                <a:gd name="connsiteX9" fmla="*/ 2596099 w 3161918"/>
                <a:gd name="connsiteY9" fmla="*/ 36 h 5316382"/>
                <a:gd name="connsiteX10" fmla="*/ 2568191 w 3161918"/>
                <a:gd name="connsiteY10" fmla="*/ 36 h 5316382"/>
                <a:gd name="connsiteX11" fmla="*/ 2536187 w 3161918"/>
                <a:gd name="connsiteY11" fmla="*/ 24135 h 5316382"/>
                <a:gd name="connsiteX12" fmla="*/ 2441604 w 3161918"/>
                <a:gd name="connsiteY12" fmla="*/ 98430 h 5316382"/>
                <a:gd name="connsiteX13" fmla="*/ 2346926 w 3161918"/>
                <a:gd name="connsiteY13" fmla="*/ 24135 h 5316382"/>
                <a:gd name="connsiteX14" fmla="*/ 2314922 w 3161918"/>
                <a:gd name="connsiteY14" fmla="*/ 36 h 5316382"/>
                <a:gd name="connsiteX15" fmla="*/ 2287013 w 3161918"/>
                <a:gd name="connsiteY15" fmla="*/ 36 h 5316382"/>
                <a:gd name="connsiteX16" fmla="*/ 2255009 w 3161918"/>
                <a:gd name="connsiteY16" fmla="*/ 24135 h 5316382"/>
                <a:gd name="connsiteX17" fmla="*/ 2160426 w 3161918"/>
                <a:gd name="connsiteY17" fmla="*/ 98430 h 5316382"/>
                <a:gd name="connsiteX18" fmla="*/ 2065843 w 3161918"/>
                <a:gd name="connsiteY18" fmla="*/ 24135 h 5316382"/>
                <a:gd name="connsiteX19" fmla="*/ 2033743 w 3161918"/>
                <a:gd name="connsiteY19" fmla="*/ 36 h 5316382"/>
                <a:gd name="connsiteX20" fmla="*/ 2005931 w 3161918"/>
                <a:gd name="connsiteY20" fmla="*/ 36 h 5316382"/>
                <a:gd name="connsiteX21" fmla="*/ 1973831 w 3161918"/>
                <a:gd name="connsiteY21" fmla="*/ 24135 h 5316382"/>
                <a:gd name="connsiteX22" fmla="*/ 1879248 w 3161918"/>
                <a:gd name="connsiteY22" fmla="*/ 98430 h 5316382"/>
                <a:gd name="connsiteX23" fmla="*/ 1784664 w 3161918"/>
                <a:gd name="connsiteY23" fmla="*/ 24135 h 5316382"/>
                <a:gd name="connsiteX24" fmla="*/ 1752565 w 3161918"/>
                <a:gd name="connsiteY24" fmla="*/ 36 h 5316382"/>
                <a:gd name="connsiteX25" fmla="*/ 1724752 w 3161918"/>
                <a:gd name="connsiteY25" fmla="*/ 36 h 5316382"/>
                <a:gd name="connsiteX26" fmla="*/ 1692653 w 3161918"/>
                <a:gd name="connsiteY26" fmla="*/ 24135 h 5316382"/>
                <a:gd name="connsiteX27" fmla="*/ 1598070 w 3161918"/>
                <a:gd name="connsiteY27" fmla="*/ 98430 h 5316382"/>
                <a:gd name="connsiteX28" fmla="*/ 1503487 w 3161918"/>
                <a:gd name="connsiteY28" fmla="*/ 24135 h 5316382"/>
                <a:gd name="connsiteX29" fmla="*/ 1471388 w 3161918"/>
                <a:gd name="connsiteY29" fmla="*/ 36 h 5316382"/>
                <a:gd name="connsiteX30" fmla="*/ 1443574 w 3161918"/>
                <a:gd name="connsiteY30" fmla="*/ 36 h 5316382"/>
                <a:gd name="connsiteX31" fmla="*/ 1411570 w 3161918"/>
                <a:gd name="connsiteY31" fmla="*/ 24135 h 5316382"/>
                <a:gd name="connsiteX32" fmla="*/ 1316892 w 3161918"/>
                <a:gd name="connsiteY32" fmla="*/ 98430 h 5316382"/>
                <a:gd name="connsiteX33" fmla="*/ 1222309 w 3161918"/>
                <a:gd name="connsiteY33" fmla="*/ 24135 h 5316382"/>
                <a:gd name="connsiteX34" fmla="*/ 1190304 w 3161918"/>
                <a:gd name="connsiteY34" fmla="*/ 36 h 5316382"/>
                <a:gd name="connsiteX35" fmla="*/ 1162397 w 3161918"/>
                <a:gd name="connsiteY35" fmla="*/ 36 h 5316382"/>
                <a:gd name="connsiteX36" fmla="*/ 1130393 w 3161918"/>
                <a:gd name="connsiteY36" fmla="*/ 24135 h 5316382"/>
                <a:gd name="connsiteX37" fmla="*/ 1035809 w 3161918"/>
                <a:gd name="connsiteY37" fmla="*/ 98430 h 5316382"/>
                <a:gd name="connsiteX38" fmla="*/ 941131 w 3161918"/>
                <a:gd name="connsiteY38" fmla="*/ 24135 h 5316382"/>
                <a:gd name="connsiteX39" fmla="*/ 909127 w 3161918"/>
                <a:gd name="connsiteY39" fmla="*/ 36 h 5316382"/>
                <a:gd name="connsiteX40" fmla="*/ 881218 w 3161918"/>
                <a:gd name="connsiteY40" fmla="*/ 36 h 5316382"/>
                <a:gd name="connsiteX41" fmla="*/ 849215 w 3161918"/>
                <a:gd name="connsiteY41" fmla="*/ 24135 h 5316382"/>
                <a:gd name="connsiteX42" fmla="*/ 754631 w 3161918"/>
                <a:gd name="connsiteY42" fmla="*/ 98430 h 5316382"/>
                <a:gd name="connsiteX43" fmla="*/ 659953 w 3161918"/>
                <a:gd name="connsiteY43" fmla="*/ 24135 h 5316382"/>
                <a:gd name="connsiteX44" fmla="*/ 627949 w 3161918"/>
                <a:gd name="connsiteY44" fmla="*/ 36 h 5316382"/>
                <a:gd name="connsiteX45" fmla="*/ 600136 w 3161918"/>
                <a:gd name="connsiteY45" fmla="*/ 36 h 5316382"/>
                <a:gd name="connsiteX46" fmla="*/ 568036 w 3161918"/>
                <a:gd name="connsiteY46" fmla="*/ 24135 h 5316382"/>
                <a:gd name="connsiteX47" fmla="*/ 473454 w 3161918"/>
                <a:gd name="connsiteY47" fmla="*/ 98430 h 5316382"/>
                <a:gd name="connsiteX48" fmla="*/ 378870 w 3161918"/>
                <a:gd name="connsiteY48" fmla="*/ 24135 h 5316382"/>
                <a:gd name="connsiteX49" fmla="*/ 346771 w 3161918"/>
                <a:gd name="connsiteY49" fmla="*/ 36 h 5316382"/>
                <a:gd name="connsiteX50" fmla="*/ 318957 w 3161918"/>
                <a:gd name="connsiteY50" fmla="*/ 36 h 5316382"/>
                <a:gd name="connsiteX51" fmla="*/ 286858 w 3161918"/>
                <a:gd name="connsiteY51" fmla="*/ 24135 h 5316382"/>
                <a:gd name="connsiteX52" fmla="*/ 192276 w 3161918"/>
                <a:gd name="connsiteY52" fmla="*/ 98430 h 5316382"/>
                <a:gd name="connsiteX53" fmla="*/ 97692 w 3161918"/>
                <a:gd name="connsiteY53" fmla="*/ 24135 h 5316382"/>
                <a:gd name="connsiteX54" fmla="*/ 65593 w 3161918"/>
                <a:gd name="connsiteY54" fmla="*/ 36 h 5316382"/>
                <a:gd name="connsiteX55" fmla="*/ 34922 w 3161918"/>
                <a:gd name="connsiteY55" fmla="*/ 36 h 5316382"/>
                <a:gd name="connsiteX56" fmla="*/ 1585 w 3161918"/>
                <a:gd name="connsiteY56" fmla="*/ 33374 h 5316382"/>
                <a:gd name="connsiteX57" fmla="*/ 1585 w 3161918"/>
                <a:gd name="connsiteY57" fmla="*/ 5274315 h 5316382"/>
                <a:gd name="connsiteX58" fmla="*/ 43685 w 3161918"/>
                <a:gd name="connsiteY58" fmla="*/ 5316416 h 5316382"/>
                <a:gd name="connsiteX59" fmla="*/ 43685 w 3161918"/>
                <a:gd name="connsiteY59" fmla="*/ 5316416 h 5316382"/>
                <a:gd name="connsiteX60" fmla="*/ 84166 w 3161918"/>
                <a:gd name="connsiteY60" fmla="*/ 5285935 h 5316382"/>
                <a:gd name="connsiteX61" fmla="*/ 176940 w 3161918"/>
                <a:gd name="connsiteY61" fmla="*/ 5218022 h 5316382"/>
                <a:gd name="connsiteX62" fmla="*/ 269714 w 3161918"/>
                <a:gd name="connsiteY62" fmla="*/ 5285935 h 5316382"/>
                <a:gd name="connsiteX63" fmla="*/ 310195 w 3161918"/>
                <a:gd name="connsiteY63" fmla="*/ 5316416 h 5316382"/>
                <a:gd name="connsiteX64" fmla="*/ 324863 w 3161918"/>
                <a:gd name="connsiteY64" fmla="*/ 5316416 h 5316382"/>
                <a:gd name="connsiteX65" fmla="*/ 365344 w 3161918"/>
                <a:gd name="connsiteY65" fmla="*/ 5285935 h 5316382"/>
                <a:gd name="connsiteX66" fmla="*/ 458117 w 3161918"/>
                <a:gd name="connsiteY66" fmla="*/ 5218022 h 5316382"/>
                <a:gd name="connsiteX67" fmla="*/ 550891 w 3161918"/>
                <a:gd name="connsiteY67" fmla="*/ 5285935 h 5316382"/>
                <a:gd name="connsiteX68" fmla="*/ 591372 w 3161918"/>
                <a:gd name="connsiteY68" fmla="*/ 5316416 h 5316382"/>
                <a:gd name="connsiteX69" fmla="*/ 606041 w 3161918"/>
                <a:gd name="connsiteY69" fmla="*/ 5316416 h 5316382"/>
                <a:gd name="connsiteX70" fmla="*/ 646427 w 3161918"/>
                <a:gd name="connsiteY70" fmla="*/ 5285935 h 5316382"/>
                <a:gd name="connsiteX71" fmla="*/ 739296 w 3161918"/>
                <a:gd name="connsiteY71" fmla="*/ 5218022 h 5316382"/>
                <a:gd name="connsiteX72" fmla="*/ 832069 w 3161918"/>
                <a:gd name="connsiteY72" fmla="*/ 5285935 h 5316382"/>
                <a:gd name="connsiteX73" fmla="*/ 872455 w 3161918"/>
                <a:gd name="connsiteY73" fmla="*/ 5316416 h 5316382"/>
                <a:gd name="connsiteX74" fmla="*/ 887124 w 3161918"/>
                <a:gd name="connsiteY74" fmla="*/ 5316416 h 5316382"/>
                <a:gd name="connsiteX75" fmla="*/ 927605 w 3161918"/>
                <a:gd name="connsiteY75" fmla="*/ 5285935 h 5316382"/>
                <a:gd name="connsiteX76" fmla="*/ 1020378 w 3161918"/>
                <a:gd name="connsiteY76" fmla="*/ 5218022 h 5316382"/>
                <a:gd name="connsiteX77" fmla="*/ 1113247 w 3161918"/>
                <a:gd name="connsiteY77" fmla="*/ 5285935 h 5316382"/>
                <a:gd name="connsiteX78" fmla="*/ 1153919 w 3161918"/>
                <a:gd name="connsiteY78" fmla="*/ 5316416 h 5316382"/>
                <a:gd name="connsiteX79" fmla="*/ 1168588 w 3161918"/>
                <a:gd name="connsiteY79" fmla="*/ 5316416 h 5316382"/>
                <a:gd name="connsiteX80" fmla="*/ 1209069 w 3161918"/>
                <a:gd name="connsiteY80" fmla="*/ 5285935 h 5316382"/>
                <a:gd name="connsiteX81" fmla="*/ 1301843 w 3161918"/>
                <a:gd name="connsiteY81" fmla="*/ 5218022 h 5316382"/>
                <a:gd name="connsiteX82" fmla="*/ 1394616 w 3161918"/>
                <a:gd name="connsiteY82" fmla="*/ 5285935 h 5316382"/>
                <a:gd name="connsiteX83" fmla="*/ 1435097 w 3161918"/>
                <a:gd name="connsiteY83" fmla="*/ 5316416 h 5316382"/>
                <a:gd name="connsiteX84" fmla="*/ 1449766 w 3161918"/>
                <a:gd name="connsiteY84" fmla="*/ 5316416 h 5316382"/>
                <a:gd name="connsiteX85" fmla="*/ 1490247 w 3161918"/>
                <a:gd name="connsiteY85" fmla="*/ 5285935 h 5316382"/>
                <a:gd name="connsiteX86" fmla="*/ 1583020 w 3161918"/>
                <a:gd name="connsiteY86" fmla="*/ 5218022 h 5316382"/>
                <a:gd name="connsiteX87" fmla="*/ 1675794 w 3161918"/>
                <a:gd name="connsiteY87" fmla="*/ 5285935 h 5316382"/>
                <a:gd name="connsiteX88" fmla="*/ 1715894 w 3161918"/>
                <a:gd name="connsiteY88" fmla="*/ 5316416 h 5316382"/>
                <a:gd name="connsiteX89" fmla="*/ 1730562 w 3161918"/>
                <a:gd name="connsiteY89" fmla="*/ 5316416 h 5316382"/>
                <a:gd name="connsiteX90" fmla="*/ 1771044 w 3161918"/>
                <a:gd name="connsiteY90" fmla="*/ 5285935 h 5316382"/>
                <a:gd name="connsiteX91" fmla="*/ 1863818 w 3161918"/>
                <a:gd name="connsiteY91" fmla="*/ 5218022 h 5316382"/>
                <a:gd name="connsiteX92" fmla="*/ 1956591 w 3161918"/>
                <a:gd name="connsiteY92" fmla="*/ 5285935 h 5316382"/>
                <a:gd name="connsiteX93" fmla="*/ 1997072 w 3161918"/>
                <a:gd name="connsiteY93" fmla="*/ 5316416 h 5316382"/>
                <a:gd name="connsiteX94" fmla="*/ 2011741 w 3161918"/>
                <a:gd name="connsiteY94" fmla="*/ 5316416 h 5316382"/>
                <a:gd name="connsiteX95" fmla="*/ 2052127 w 3161918"/>
                <a:gd name="connsiteY95" fmla="*/ 5285935 h 5316382"/>
                <a:gd name="connsiteX96" fmla="*/ 2144995 w 3161918"/>
                <a:gd name="connsiteY96" fmla="*/ 5218022 h 5316382"/>
                <a:gd name="connsiteX97" fmla="*/ 2237769 w 3161918"/>
                <a:gd name="connsiteY97" fmla="*/ 5285935 h 5316382"/>
                <a:gd name="connsiteX98" fmla="*/ 2277869 w 3161918"/>
                <a:gd name="connsiteY98" fmla="*/ 5316416 h 5316382"/>
                <a:gd name="connsiteX99" fmla="*/ 2292633 w 3161918"/>
                <a:gd name="connsiteY99" fmla="*/ 5316416 h 5316382"/>
                <a:gd name="connsiteX100" fmla="*/ 2333019 w 3161918"/>
                <a:gd name="connsiteY100" fmla="*/ 5285935 h 5316382"/>
                <a:gd name="connsiteX101" fmla="*/ 2425793 w 3161918"/>
                <a:gd name="connsiteY101" fmla="*/ 5218022 h 5316382"/>
                <a:gd name="connsiteX102" fmla="*/ 2518662 w 3161918"/>
                <a:gd name="connsiteY102" fmla="*/ 5285935 h 5316382"/>
                <a:gd name="connsiteX103" fmla="*/ 2559047 w 3161918"/>
                <a:gd name="connsiteY103" fmla="*/ 5316416 h 5316382"/>
                <a:gd name="connsiteX104" fmla="*/ 2573716 w 3161918"/>
                <a:gd name="connsiteY104" fmla="*/ 5316416 h 5316382"/>
                <a:gd name="connsiteX105" fmla="*/ 2614197 w 3161918"/>
                <a:gd name="connsiteY105" fmla="*/ 5285935 h 5316382"/>
                <a:gd name="connsiteX106" fmla="*/ 2706970 w 3161918"/>
                <a:gd name="connsiteY106" fmla="*/ 5218022 h 5316382"/>
                <a:gd name="connsiteX107" fmla="*/ 2799744 w 3161918"/>
                <a:gd name="connsiteY107" fmla="*/ 5285935 h 5316382"/>
                <a:gd name="connsiteX108" fmla="*/ 2840225 w 3161918"/>
                <a:gd name="connsiteY108" fmla="*/ 5316416 h 5316382"/>
                <a:gd name="connsiteX109" fmla="*/ 2854894 w 3161918"/>
                <a:gd name="connsiteY109" fmla="*/ 5316416 h 5316382"/>
                <a:gd name="connsiteX110" fmla="*/ 2895375 w 3161918"/>
                <a:gd name="connsiteY110" fmla="*/ 5285935 h 5316382"/>
                <a:gd name="connsiteX111" fmla="*/ 2988149 w 3161918"/>
                <a:gd name="connsiteY111" fmla="*/ 5218022 h 5316382"/>
                <a:gd name="connsiteX112" fmla="*/ 3080922 w 3161918"/>
                <a:gd name="connsiteY112" fmla="*/ 5285935 h 5316382"/>
                <a:gd name="connsiteX113" fmla="*/ 3121403 w 3161918"/>
                <a:gd name="connsiteY113" fmla="*/ 5316416 h 5316382"/>
                <a:gd name="connsiteX114" fmla="*/ 3121403 w 3161918"/>
                <a:gd name="connsiteY114" fmla="*/ 5316416 h 5316382"/>
                <a:gd name="connsiteX115" fmla="*/ 3163504 w 3161918"/>
                <a:gd name="connsiteY115" fmla="*/ 5274315 h 5316382"/>
                <a:gd name="connsiteX116" fmla="*/ 3163504 w 3161918"/>
                <a:gd name="connsiteY116" fmla="*/ 33374 h 5316382"/>
                <a:gd name="connsiteX117" fmla="*/ 3130166 w 3161918"/>
                <a:gd name="connsiteY117" fmla="*/ 36 h 531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161918" h="5316382">
                  <a:moveTo>
                    <a:pt x="3130357" y="36"/>
                  </a:moveTo>
                  <a:cubicBezTo>
                    <a:pt x="3115422" y="-158"/>
                    <a:pt x="3102239" y="9742"/>
                    <a:pt x="3098258" y="24135"/>
                  </a:cubicBezTo>
                  <a:cubicBezTo>
                    <a:pt x="3087504" y="67665"/>
                    <a:pt x="3048508" y="98295"/>
                    <a:pt x="3003674" y="98430"/>
                  </a:cubicBezTo>
                  <a:cubicBezTo>
                    <a:pt x="2958840" y="98295"/>
                    <a:pt x="2919845" y="67665"/>
                    <a:pt x="2909091" y="24135"/>
                  </a:cubicBezTo>
                  <a:cubicBezTo>
                    <a:pt x="2905138" y="9722"/>
                    <a:pt x="2891936" y="-191"/>
                    <a:pt x="2876992" y="36"/>
                  </a:cubicBezTo>
                  <a:lnTo>
                    <a:pt x="2849369" y="36"/>
                  </a:lnTo>
                  <a:cubicBezTo>
                    <a:pt x="2834453" y="-182"/>
                    <a:pt x="2821280" y="9736"/>
                    <a:pt x="2817365" y="24135"/>
                  </a:cubicBezTo>
                  <a:cubicBezTo>
                    <a:pt x="2806545" y="67660"/>
                    <a:pt x="2767540" y="98271"/>
                    <a:pt x="2722687" y="98430"/>
                  </a:cubicBezTo>
                  <a:cubicBezTo>
                    <a:pt x="2677852" y="98295"/>
                    <a:pt x="2638857" y="67665"/>
                    <a:pt x="2628104" y="24135"/>
                  </a:cubicBezTo>
                  <a:cubicBezTo>
                    <a:pt x="2624160" y="9756"/>
                    <a:pt x="2611006" y="-147"/>
                    <a:pt x="2596099" y="36"/>
                  </a:cubicBezTo>
                  <a:lnTo>
                    <a:pt x="2568191" y="36"/>
                  </a:lnTo>
                  <a:cubicBezTo>
                    <a:pt x="2553284" y="-147"/>
                    <a:pt x="2540131" y="9756"/>
                    <a:pt x="2536187" y="24135"/>
                  </a:cubicBezTo>
                  <a:cubicBezTo>
                    <a:pt x="2525405" y="67646"/>
                    <a:pt x="2486429" y="98261"/>
                    <a:pt x="2441604" y="98430"/>
                  </a:cubicBezTo>
                  <a:cubicBezTo>
                    <a:pt x="2396751" y="98271"/>
                    <a:pt x="2357746" y="67660"/>
                    <a:pt x="2346926" y="24135"/>
                  </a:cubicBezTo>
                  <a:cubicBezTo>
                    <a:pt x="2342982" y="9756"/>
                    <a:pt x="2329828" y="-147"/>
                    <a:pt x="2314922" y="36"/>
                  </a:cubicBezTo>
                  <a:lnTo>
                    <a:pt x="2287013" y="36"/>
                  </a:lnTo>
                  <a:cubicBezTo>
                    <a:pt x="2272107" y="-147"/>
                    <a:pt x="2258952" y="9756"/>
                    <a:pt x="2255009" y="24135"/>
                  </a:cubicBezTo>
                  <a:cubicBezTo>
                    <a:pt x="2244256" y="67665"/>
                    <a:pt x="2205270" y="98295"/>
                    <a:pt x="2160426" y="98430"/>
                  </a:cubicBezTo>
                  <a:cubicBezTo>
                    <a:pt x="2115592" y="98295"/>
                    <a:pt x="2076597" y="67665"/>
                    <a:pt x="2065843" y="24135"/>
                  </a:cubicBezTo>
                  <a:cubicBezTo>
                    <a:pt x="2061861" y="9742"/>
                    <a:pt x="2048679" y="-158"/>
                    <a:pt x="2033743" y="36"/>
                  </a:cubicBezTo>
                  <a:lnTo>
                    <a:pt x="2005931" y="36"/>
                  </a:lnTo>
                  <a:cubicBezTo>
                    <a:pt x="1990986" y="-191"/>
                    <a:pt x="1977784" y="9722"/>
                    <a:pt x="1973831" y="24135"/>
                  </a:cubicBezTo>
                  <a:cubicBezTo>
                    <a:pt x="1963077" y="67665"/>
                    <a:pt x="1924082" y="98295"/>
                    <a:pt x="1879248" y="98430"/>
                  </a:cubicBezTo>
                  <a:cubicBezTo>
                    <a:pt x="1834414" y="98295"/>
                    <a:pt x="1795418" y="67665"/>
                    <a:pt x="1784664" y="24135"/>
                  </a:cubicBezTo>
                  <a:cubicBezTo>
                    <a:pt x="1780683" y="9742"/>
                    <a:pt x="1767501" y="-158"/>
                    <a:pt x="1752565" y="36"/>
                  </a:cubicBezTo>
                  <a:lnTo>
                    <a:pt x="1724752" y="36"/>
                  </a:lnTo>
                  <a:cubicBezTo>
                    <a:pt x="1709817" y="-158"/>
                    <a:pt x="1696635" y="9742"/>
                    <a:pt x="1692653" y="24135"/>
                  </a:cubicBezTo>
                  <a:cubicBezTo>
                    <a:pt x="1681900" y="67665"/>
                    <a:pt x="1642904" y="98295"/>
                    <a:pt x="1598070" y="98430"/>
                  </a:cubicBezTo>
                  <a:cubicBezTo>
                    <a:pt x="1553207" y="98295"/>
                    <a:pt x="1514250" y="67665"/>
                    <a:pt x="1503487" y="24135"/>
                  </a:cubicBezTo>
                  <a:cubicBezTo>
                    <a:pt x="1499581" y="9722"/>
                    <a:pt x="1486342" y="-191"/>
                    <a:pt x="1471388" y="36"/>
                  </a:cubicBezTo>
                  <a:lnTo>
                    <a:pt x="1443574" y="36"/>
                  </a:lnTo>
                  <a:cubicBezTo>
                    <a:pt x="1428620" y="-182"/>
                    <a:pt x="1415476" y="9736"/>
                    <a:pt x="1411570" y="24135"/>
                  </a:cubicBezTo>
                  <a:cubicBezTo>
                    <a:pt x="1400712" y="67660"/>
                    <a:pt x="1361754" y="98271"/>
                    <a:pt x="1316892" y="98430"/>
                  </a:cubicBezTo>
                  <a:cubicBezTo>
                    <a:pt x="1272029" y="98295"/>
                    <a:pt x="1233073" y="67665"/>
                    <a:pt x="1222309" y="24135"/>
                  </a:cubicBezTo>
                  <a:cubicBezTo>
                    <a:pt x="1218404" y="9756"/>
                    <a:pt x="1205259" y="-147"/>
                    <a:pt x="1190304" y="36"/>
                  </a:cubicBezTo>
                  <a:lnTo>
                    <a:pt x="1162397" y="36"/>
                  </a:lnTo>
                  <a:cubicBezTo>
                    <a:pt x="1147442" y="-147"/>
                    <a:pt x="1134297" y="9756"/>
                    <a:pt x="1130393" y="24135"/>
                  </a:cubicBezTo>
                  <a:cubicBezTo>
                    <a:pt x="1119629" y="67646"/>
                    <a:pt x="1080673" y="98261"/>
                    <a:pt x="1035809" y="98430"/>
                  </a:cubicBezTo>
                  <a:cubicBezTo>
                    <a:pt x="990947" y="98271"/>
                    <a:pt x="951990" y="67660"/>
                    <a:pt x="941131" y="24135"/>
                  </a:cubicBezTo>
                  <a:cubicBezTo>
                    <a:pt x="937225" y="9756"/>
                    <a:pt x="924081" y="-147"/>
                    <a:pt x="909127" y="36"/>
                  </a:cubicBezTo>
                  <a:lnTo>
                    <a:pt x="881218" y="36"/>
                  </a:lnTo>
                  <a:cubicBezTo>
                    <a:pt x="866265" y="-147"/>
                    <a:pt x="853120" y="9756"/>
                    <a:pt x="849215" y="24135"/>
                  </a:cubicBezTo>
                  <a:cubicBezTo>
                    <a:pt x="838451" y="67665"/>
                    <a:pt x="799494" y="98295"/>
                    <a:pt x="754631" y="98430"/>
                  </a:cubicBezTo>
                  <a:cubicBezTo>
                    <a:pt x="709768" y="98271"/>
                    <a:pt x="670811" y="67660"/>
                    <a:pt x="659953" y="24135"/>
                  </a:cubicBezTo>
                  <a:cubicBezTo>
                    <a:pt x="656047" y="9736"/>
                    <a:pt x="642903" y="-182"/>
                    <a:pt x="627949" y="36"/>
                  </a:cubicBezTo>
                  <a:lnTo>
                    <a:pt x="600136" y="36"/>
                  </a:lnTo>
                  <a:cubicBezTo>
                    <a:pt x="585182" y="-191"/>
                    <a:pt x="571942" y="9722"/>
                    <a:pt x="568036" y="24135"/>
                  </a:cubicBezTo>
                  <a:cubicBezTo>
                    <a:pt x="557273" y="67665"/>
                    <a:pt x="518316" y="98295"/>
                    <a:pt x="473454" y="98430"/>
                  </a:cubicBezTo>
                  <a:cubicBezTo>
                    <a:pt x="428590" y="98295"/>
                    <a:pt x="389633" y="67665"/>
                    <a:pt x="378870" y="24135"/>
                  </a:cubicBezTo>
                  <a:cubicBezTo>
                    <a:pt x="374869" y="9742"/>
                    <a:pt x="361724" y="-158"/>
                    <a:pt x="346771" y="36"/>
                  </a:cubicBezTo>
                  <a:lnTo>
                    <a:pt x="318957" y="36"/>
                  </a:lnTo>
                  <a:cubicBezTo>
                    <a:pt x="304004" y="-158"/>
                    <a:pt x="290859" y="9742"/>
                    <a:pt x="286858" y="24135"/>
                  </a:cubicBezTo>
                  <a:cubicBezTo>
                    <a:pt x="276095" y="67665"/>
                    <a:pt x="237138" y="98295"/>
                    <a:pt x="192276" y="98430"/>
                  </a:cubicBezTo>
                  <a:cubicBezTo>
                    <a:pt x="147412" y="98295"/>
                    <a:pt x="108455" y="67665"/>
                    <a:pt x="97692" y="24135"/>
                  </a:cubicBezTo>
                  <a:cubicBezTo>
                    <a:pt x="93691" y="9722"/>
                    <a:pt x="80547" y="-191"/>
                    <a:pt x="65593" y="36"/>
                  </a:cubicBezTo>
                  <a:lnTo>
                    <a:pt x="34922" y="36"/>
                  </a:lnTo>
                  <a:cubicBezTo>
                    <a:pt x="16539" y="36"/>
                    <a:pt x="1585" y="14962"/>
                    <a:pt x="1585" y="33374"/>
                  </a:cubicBezTo>
                  <a:lnTo>
                    <a:pt x="1585" y="5274315"/>
                  </a:lnTo>
                  <a:cubicBezTo>
                    <a:pt x="1585" y="5297565"/>
                    <a:pt x="20444" y="5316416"/>
                    <a:pt x="43685" y="5316416"/>
                  </a:cubicBezTo>
                  <a:lnTo>
                    <a:pt x="43685" y="5316416"/>
                  </a:lnTo>
                  <a:cubicBezTo>
                    <a:pt x="62354" y="5316139"/>
                    <a:pt x="78737" y="5303823"/>
                    <a:pt x="84166" y="5285935"/>
                  </a:cubicBezTo>
                  <a:cubicBezTo>
                    <a:pt x="97026" y="5245559"/>
                    <a:pt x="134553" y="5218117"/>
                    <a:pt x="176940" y="5218022"/>
                  </a:cubicBezTo>
                  <a:cubicBezTo>
                    <a:pt x="219326" y="5218146"/>
                    <a:pt x="256760" y="5245578"/>
                    <a:pt x="269714" y="5285935"/>
                  </a:cubicBezTo>
                  <a:cubicBezTo>
                    <a:pt x="275143" y="5303823"/>
                    <a:pt x="291525" y="5316139"/>
                    <a:pt x="310195" y="5316416"/>
                  </a:cubicBezTo>
                  <a:lnTo>
                    <a:pt x="324863" y="5316416"/>
                  </a:lnTo>
                  <a:cubicBezTo>
                    <a:pt x="343533" y="5316139"/>
                    <a:pt x="359915" y="5303823"/>
                    <a:pt x="365344" y="5285935"/>
                  </a:cubicBezTo>
                  <a:cubicBezTo>
                    <a:pt x="378204" y="5245559"/>
                    <a:pt x="415732" y="5218117"/>
                    <a:pt x="458117" y="5218022"/>
                  </a:cubicBezTo>
                  <a:cubicBezTo>
                    <a:pt x="500504" y="5218146"/>
                    <a:pt x="537937" y="5245578"/>
                    <a:pt x="550891" y="5285935"/>
                  </a:cubicBezTo>
                  <a:cubicBezTo>
                    <a:pt x="556321" y="5303842"/>
                    <a:pt x="572703" y="5316177"/>
                    <a:pt x="591372" y="5316416"/>
                  </a:cubicBezTo>
                  <a:lnTo>
                    <a:pt x="606041" y="5316416"/>
                  </a:lnTo>
                  <a:cubicBezTo>
                    <a:pt x="624710" y="5316159"/>
                    <a:pt x="641094" y="5303823"/>
                    <a:pt x="646427" y="5285935"/>
                  </a:cubicBezTo>
                  <a:cubicBezTo>
                    <a:pt x="659381" y="5245559"/>
                    <a:pt x="696910" y="5218137"/>
                    <a:pt x="739296" y="5218022"/>
                  </a:cubicBezTo>
                  <a:cubicBezTo>
                    <a:pt x="781683" y="5218184"/>
                    <a:pt x="819115" y="5245597"/>
                    <a:pt x="832069" y="5285935"/>
                  </a:cubicBezTo>
                  <a:cubicBezTo>
                    <a:pt x="837404" y="5303823"/>
                    <a:pt x="853786" y="5316159"/>
                    <a:pt x="872455" y="5316416"/>
                  </a:cubicBezTo>
                  <a:lnTo>
                    <a:pt x="887124" y="5316416"/>
                  </a:lnTo>
                  <a:cubicBezTo>
                    <a:pt x="905792" y="5316177"/>
                    <a:pt x="922176" y="5303842"/>
                    <a:pt x="927605" y="5285935"/>
                  </a:cubicBezTo>
                  <a:cubicBezTo>
                    <a:pt x="940559" y="5245597"/>
                    <a:pt x="977993" y="5218184"/>
                    <a:pt x="1020378" y="5218022"/>
                  </a:cubicBezTo>
                  <a:cubicBezTo>
                    <a:pt x="1062765" y="5218137"/>
                    <a:pt x="1100293" y="5245559"/>
                    <a:pt x="1113247" y="5285935"/>
                  </a:cubicBezTo>
                  <a:cubicBezTo>
                    <a:pt x="1118677" y="5303919"/>
                    <a:pt x="1135155" y="5316292"/>
                    <a:pt x="1153919" y="5316416"/>
                  </a:cubicBezTo>
                  <a:lnTo>
                    <a:pt x="1168588" y="5316416"/>
                  </a:lnTo>
                  <a:cubicBezTo>
                    <a:pt x="1187257" y="5316177"/>
                    <a:pt x="1203639" y="5303842"/>
                    <a:pt x="1209069" y="5285935"/>
                  </a:cubicBezTo>
                  <a:cubicBezTo>
                    <a:pt x="1222023" y="5245578"/>
                    <a:pt x="1259456" y="5218146"/>
                    <a:pt x="1301843" y="5218022"/>
                  </a:cubicBezTo>
                  <a:cubicBezTo>
                    <a:pt x="1344229" y="5218117"/>
                    <a:pt x="1381758" y="5245559"/>
                    <a:pt x="1394616" y="5285935"/>
                  </a:cubicBezTo>
                  <a:cubicBezTo>
                    <a:pt x="1400045" y="5303823"/>
                    <a:pt x="1416428" y="5316139"/>
                    <a:pt x="1435097" y="5316416"/>
                  </a:cubicBezTo>
                  <a:lnTo>
                    <a:pt x="1449766" y="5316416"/>
                  </a:lnTo>
                  <a:cubicBezTo>
                    <a:pt x="1468435" y="5316139"/>
                    <a:pt x="1484818" y="5303823"/>
                    <a:pt x="1490247" y="5285935"/>
                  </a:cubicBezTo>
                  <a:cubicBezTo>
                    <a:pt x="1503105" y="5245559"/>
                    <a:pt x="1540634" y="5218117"/>
                    <a:pt x="1583020" y="5218022"/>
                  </a:cubicBezTo>
                  <a:cubicBezTo>
                    <a:pt x="1625407" y="5218117"/>
                    <a:pt x="1662888" y="5245559"/>
                    <a:pt x="1675794" y="5285935"/>
                  </a:cubicBezTo>
                  <a:cubicBezTo>
                    <a:pt x="1681175" y="5303690"/>
                    <a:pt x="1697349" y="5315977"/>
                    <a:pt x="1715894" y="5316416"/>
                  </a:cubicBezTo>
                  <a:lnTo>
                    <a:pt x="1730562" y="5316416"/>
                  </a:lnTo>
                  <a:cubicBezTo>
                    <a:pt x="1749251" y="5316139"/>
                    <a:pt x="1765614" y="5303823"/>
                    <a:pt x="1771044" y="5285935"/>
                  </a:cubicBezTo>
                  <a:cubicBezTo>
                    <a:pt x="1783951" y="5245559"/>
                    <a:pt x="1821431" y="5218117"/>
                    <a:pt x="1863818" y="5218022"/>
                  </a:cubicBezTo>
                  <a:cubicBezTo>
                    <a:pt x="1906194" y="5218146"/>
                    <a:pt x="1943666" y="5245578"/>
                    <a:pt x="1956591" y="5285935"/>
                  </a:cubicBezTo>
                  <a:cubicBezTo>
                    <a:pt x="1961991" y="5303842"/>
                    <a:pt x="1978375" y="5316177"/>
                    <a:pt x="1997072" y="5316416"/>
                  </a:cubicBezTo>
                  <a:lnTo>
                    <a:pt x="2011741" y="5316416"/>
                  </a:lnTo>
                  <a:cubicBezTo>
                    <a:pt x="2030410" y="5316159"/>
                    <a:pt x="2046764" y="5303823"/>
                    <a:pt x="2052127" y="5285935"/>
                  </a:cubicBezTo>
                  <a:cubicBezTo>
                    <a:pt x="2065090" y="5245559"/>
                    <a:pt x="2102590" y="5218137"/>
                    <a:pt x="2144995" y="5218022"/>
                  </a:cubicBezTo>
                  <a:cubicBezTo>
                    <a:pt x="2187363" y="5218184"/>
                    <a:pt x="2224815" y="5245597"/>
                    <a:pt x="2237769" y="5285935"/>
                  </a:cubicBezTo>
                  <a:cubicBezTo>
                    <a:pt x="2243103" y="5303728"/>
                    <a:pt x="2259305" y="5316044"/>
                    <a:pt x="2277869" y="5316416"/>
                  </a:cubicBezTo>
                  <a:lnTo>
                    <a:pt x="2292633" y="5316416"/>
                  </a:lnTo>
                  <a:cubicBezTo>
                    <a:pt x="2311302" y="5316159"/>
                    <a:pt x="2327656" y="5303823"/>
                    <a:pt x="2333019" y="5285935"/>
                  </a:cubicBezTo>
                  <a:cubicBezTo>
                    <a:pt x="2345973" y="5245597"/>
                    <a:pt x="2383425" y="5218184"/>
                    <a:pt x="2425793" y="5218022"/>
                  </a:cubicBezTo>
                  <a:cubicBezTo>
                    <a:pt x="2468198" y="5218137"/>
                    <a:pt x="2505698" y="5245559"/>
                    <a:pt x="2518662" y="5285935"/>
                  </a:cubicBezTo>
                  <a:cubicBezTo>
                    <a:pt x="2524024" y="5303823"/>
                    <a:pt x="2540378" y="5316159"/>
                    <a:pt x="2559047" y="5316416"/>
                  </a:cubicBezTo>
                  <a:lnTo>
                    <a:pt x="2573716" y="5316416"/>
                  </a:lnTo>
                  <a:cubicBezTo>
                    <a:pt x="2592413" y="5316177"/>
                    <a:pt x="2608796" y="5303842"/>
                    <a:pt x="2614197" y="5285935"/>
                  </a:cubicBezTo>
                  <a:cubicBezTo>
                    <a:pt x="2627122" y="5245578"/>
                    <a:pt x="2664594" y="5218146"/>
                    <a:pt x="2706970" y="5218022"/>
                  </a:cubicBezTo>
                  <a:cubicBezTo>
                    <a:pt x="2749357" y="5218117"/>
                    <a:pt x="2786838" y="5245559"/>
                    <a:pt x="2799744" y="5285935"/>
                  </a:cubicBezTo>
                  <a:cubicBezTo>
                    <a:pt x="2805173" y="5303823"/>
                    <a:pt x="2821537" y="5316139"/>
                    <a:pt x="2840225" y="5316416"/>
                  </a:cubicBezTo>
                  <a:lnTo>
                    <a:pt x="2854894" y="5316416"/>
                  </a:lnTo>
                  <a:cubicBezTo>
                    <a:pt x="2873582" y="5316139"/>
                    <a:pt x="2889946" y="5303823"/>
                    <a:pt x="2895375" y="5285935"/>
                  </a:cubicBezTo>
                  <a:cubicBezTo>
                    <a:pt x="2908301" y="5245578"/>
                    <a:pt x="2945772" y="5218146"/>
                    <a:pt x="2988149" y="5218022"/>
                  </a:cubicBezTo>
                  <a:cubicBezTo>
                    <a:pt x="3030535" y="5218117"/>
                    <a:pt x="3068016" y="5245559"/>
                    <a:pt x="3080922" y="5285935"/>
                  </a:cubicBezTo>
                  <a:cubicBezTo>
                    <a:pt x="3086351" y="5303823"/>
                    <a:pt x="3102715" y="5316139"/>
                    <a:pt x="3121403" y="5316416"/>
                  </a:cubicBezTo>
                  <a:lnTo>
                    <a:pt x="3121403" y="5316416"/>
                  </a:lnTo>
                  <a:cubicBezTo>
                    <a:pt x="3144654" y="5316416"/>
                    <a:pt x="3163504" y="5297565"/>
                    <a:pt x="3163504" y="5274315"/>
                  </a:cubicBezTo>
                  <a:lnTo>
                    <a:pt x="3163504" y="33374"/>
                  </a:lnTo>
                  <a:cubicBezTo>
                    <a:pt x="3163504" y="14962"/>
                    <a:pt x="3148578" y="36"/>
                    <a:pt x="3130166" y="36"/>
                  </a:cubicBezTo>
                  <a:close/>
                </a:path>
              </a:pathLst>
            </a:custGeom>
            <a:noFill/>
            <a:ln w="15875" cap="flat">
              <a:solidFill>
                <a:srgbClr val="18A56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210CD0D-016E-419C-94AF-10AF64414A56}"/>
                </a:ext>
              </a:extLst>
            </p:cNvPr>
            <p:cNvSpPr/>
            <p:nvPr/>
          </p:nvSpPr>
          <p:spPr>
            <a:xfrm>
              <a:off x="11643453" y="5628175"/>
              <a:ext cx="3162300" cy="2105025"/>
            </a:xfrm>
            <a:custGeom>
              <a:avLst/>
              <a:gdLst>
                <a:gd name="connsiteX0" fmla="*/ 1585 w 3162300"/>
                <a:gd name="connsiteY0" fmla="*/ 33 h 2105025"/>
                <a:gd name="connsiteX1" fmla="*/ 1585 w 3162300"/>
                <a:gd name="connsiteY1" fmla="*/ 2062957 h 2105025"/>
                <a:gd name="connsiteX2" fmla="*/ 43685 w 3162300"/>
                <a:gd name="connsiteY2" fmla="*/ 2105058 h 2105025"/>
                <a:gd name="connsiteX3" fmla="*/ 43685 w 3162300"/>
                <a:gd name="connsiteY3" fmla="*/ 2105058 h 2105025"/>
                <a:gd name="connsiteX4" fmla="*/ 84166 w 3162300"/>
                <a:gd name="connsiteY4" fmla="*/ 2074578 h 2105025"/>
                <a:gd name="connsiteX5" fmla="*/ 176939 w 3162300"/>
                <a:gd name="connsiteY5" fmla="*/ 2006664 h 2105025"/>
                <a:gd name="connsiteX6" fmla="*/ 269713 w 3162300"/>
                <a:gd name="connsiteY6" fmla="*/ 2074578 h 2105025"/>
                <a:gd name="connsiteX7" fmla="*/ 310194 w 3162300"/>
                <a:gd name="connsiteY7" fmla="*/ 2105058 h 2105025"/>
                <a:gd name="connsiteX8" fmla="*/ 324863 w 3162300"/>
                <a:gd name="connsiteY8" fmla="*/ 2105058 h 2105025"/>
                <a:gd name="connsiteX9" fmla="*/ 365249 w 3162300"/>
                <a:gd name="connsiteY9" fmla="*/ 2074578 h 2105025"/>
                <a:gd name="connsiteX10" fmla="*/ 458022 w 3162300"/>
                <a:gd name="connsiteY10" fmla="*/ 2006664 h 2105025"/>
                <a:gd name="connsiteX11" fmla="*/ 550891 w 3162300"/>
                <a:gd name="connsiteY11" fmla="*/ 2074578 h 2105025"/>
                <a:gd name="connsiteX12" fmla="*/ 591277 w 3162300"/>
                <a:gd name="connsiteY12" fmla="*/ 2105058 h 2105025"/>
                <a:gd name="connsiteX13" fmla="*/ 605946 w 3162300"/>
                <a:gd name="connsiteY13" fmla="*/ 2105058 h 2105025"/>
                <a:gd name="connsiteX14" fmla="*/ 646427 w 3162300"/>
                <a:gd name="connsiteY14" fmla="*/ 2074578 h 2105025"/>
                <a:gd name="connsiteX15" fmla="*/ 739200 w 3162300"/>
                <a:gd name="connsiteY15" fmla="*/ 2006664 h 2105025"/>
                <a:gd name="connsiteX16" fmla="*/ 831974 w 3162300"/>
                <a:gd name="connsiteY16" fmla="*/ 2074578 h 2105025"/>
                <a:gd name="connsiteX17" fmla="*/ 872455 w 3162300"/>
                <a:gd name="connsiteY17" fmla="*/ 2105058 h 2105025"/>
                <a:gd name="connsiteX18" fmla="*/ 887124 w 3162300"/>
                <a:gd name="connsiteY18" fmla="*/ 2105058 h 2105025"/>
                <a:gd name="connsiteX19" fmla="*/ 927605 w 3162300"/>
                <a:gd name="connsiteY19" fmla="*/ 2074578 h 2105025"/>
                <a:gd name="connsiteX20" fmla="*/ 1020378 w 3162300"/>
                <a:gd name="connsiteY20" fmla="*/ 2006664 h 2105025"/>
                <a:gd name="connsiteX21" fmla="*/ 1113152 w 3162300"/>
                <a:gd name="connsiteY21" fmla="*/ 2074578 h 2105025"/>
                <a:gd name="connsiteX22" fmla="*/ 1153633 w 3162300"/>
                <a:gd name="connsiteY22" fmla="*/ 2105058 h 2105025"/>
                <a:gd name="connsiteX23" fmla="*/ 1168302 w 3162300"/>
                <a:gd name="connsiteY23" fmla="*/ 2105058 h 2105025"/>
                <a:gd name="connsiteX24" fmla="*/ 1208783 w 3162300"/>
                <a:gd name="connsiteY24" fmla="*/ 2074578 h 2105025"/>
                <a:gd name="connsiteX25" fmla="*/ 1301557 w 3162300"/>
                <a:gd name="connsiteY25" fmla="*/ 2006664 h 2105025"/>
                <a:gd name="connsiteX26" fmla="*/ 1394330 w 3162300"/>
                <a:gd name="connsiteY26" fmla="*/ 2074578 h 2105025"/>
                <a:gd name="connsiteX27" fmla="*/ 1434811 w 3162300"/>
                <a:gd name="connsiteY27" fmla="*/ 2105058 h 2105025"/>
                <a:gd name="connsiteX28" fmla="*/ 1449480 w 3162300"/>
                <a:gd name="connsiteY28" fmla="*/ 2105058 h 2105025"/>
                <a:gd name="connsiteX29" fmla="*/ 1489961 w 3162300"/>
                <a:gd name="connsiteY29" fmla="*/ 2074578 h 2105025"/>
                <a:gd name="connsiteX30" fmla="*/ 1582735 w 3162300"/>
                <a:gd name="connsiteY30" fmla="*/ 2006664 h 2105025"/>
                <a:gd name="connsiteX31" fmla="*/ 1675508 w 3162300"/>
                <a:gd name="connsiteY31" fmla="*/ 2074578 h 2105025"/>
                <a:gd name="connsiteX32" fmla="*/ 1715990 w 3162300"/>
                <a:gd name="connsiteY32" fmla="*/ 2105058 h 2105025"/>
                <a:gd name="connsiteX33" fmla="*/ 1730657 w 3162300"/>
                <a:gd name="connsiteY33" fmla="*/ 2105058 h 2105025"/>
                <a:gd name="connsiteX34" fmla="*/ 1771043 w 3162300"/>
                <a:gd name="connsiteY34" fmla="*/ 2074578 h 2105025"/>
                <a:gd name="connsiteX35" fmla="*/ 1863818 w 3162300"/>
                <a:gd name="connsiteY35" fmla="*/ 2006664 h 2105025"/>
                <a:gd name="connsiteX36" fmla="*/ 1956686 w 3162300"/>
                <a:gd name="connsiteY36" fmla="*/ 2074578 h 2105025"/>
                <a:gd name="connsiteX37" fmla="*/ 1997072 w 3162300"/>
                <a:gd name="connsiteY37" fmla="*/ 2105058 h 2105025"/>
                <a:gd name="connsiteX38" fmla="*/ 2011740 w 3162300"/>
                <a:gd name="connsiteY38" fmla="*/ 2105058 h 2105025"/>
                <a:gd name="connsiteX39" fmla="*/ 2052221 w 3162300"/>
                <a:gd name="connsiteY39" fmla="*/ 2074578 h 2105025"/>
                <a:gd name="connsiteX40" fmla="*/ 2144995 w 3162300"/>
                <a:gd name="connsiteY40" fmla="*/ 2006664 h 2105025"/>
                <a:gd name="connsiteX41" fmla="*/ 2237768 w 3162300"/>
                <a:gd name="connsiteY41" fmla="*/ 2074578 h 2105025"/>
                <a:gd name="connsiteX42" fmla="*/ 2278249 w 3162300"/>
                <a:gd name="connsiteY42" fmla="*/ 2105058 h 2105025"/>
                <a:gd name="connsiteX43" fmla="*/ 2292918 w 3162300"/>
                <a:gd name="connsiteY43" fmla="*/ 2105058 h 2105025"/>
                <a:gd name="connsiteX44" fmla="*/ 2333400 w 3162300"/>
                <a:gd name="connsiteY44" fmla="*/ 2074578 h 2105025"/>
                <a:gd name="connsiteX45" fmla="*/ 2426173 w 3162300"/>
                <a:gd name="connsiteY45" fmla="*/ 2006664 h 2105025"/>
                <a:gd name="connsiteX46" fmla="*/ 2518946 w 3162300"/>
                <a:gd name="connsiteY46" fmla="*/ 2074578 h 2105025"/>
                <a:gd name="connsiteX47" fmla="*/ 2559428 w 3162300"/>
                <a:gd name="connsiteY47" fmla="*/ 2105058 h 2105025"/>
                <a:gd name="connsiteX48" fmla="*/ 2574097 w 3162300"/>
                <a:gd name="connsiteY48" fmla="*/ 2105058 h 2105025"/>
                <a:gd name="connsiteX49" fmla="*/ 2614578 w 3162300"/>
                <a:gd name="connsiteY49" fmla="*/ 2074578 h 2105025"/>
                <a:gd name="connsiteX50" fmla="*/ 2707351 w 3162300"/>
                <a:gd name="connsiteY50" fmla="*/ 2006664 h 2105025"/>
                <a:gd name="connsiteX51" fmla="*/ 2800125 w 3162300"/>
                <a:gd name="connsiteY51" fmla="*/ 2074578 h 2105025"/>
                <a:gd name="connsiteX52" fmla="*/ 2840606 w 3162300"/>
                <a:gd name="connsiteY52" fmla="*/ 2105058 h 2105025"/>
                <a:gd name="connsiteX53" fmla="*/ 2855275 w 3162300"/>
                <a:gd name="connsiteY53" fmla="*/ 2105058 h 2105025"/>
                <a:gd name="connsiteX54" fmla="*/ 2895756 w 3162300"/>
                <a:gd name="connsiteY54" fmla="*/ 2074578 h 2105025"/>
                <a:gd name="connsiteX55" fmla="*/ 2988529 w 3162300"/>
                <a:gd name="connsiteY55" fmla="*/ 2006664 h 2105025"/>
                <a:gd name="connsiteX56" fmla="*/ 3081303 w 3162300"/>
                <a:gd name="connsiteY56" fmla="*/ 2074578 h 2105025"/>
                <a:gd name="connsiteX57" fmla="*/ 3121784 w 3162300"/>
                <a:gd name="connsiteY57" fmla="*/ 2105058 h 2105025"/>
                <a:gd name="connsiteX58" fmla="*/ 3121784 w 3162300"/>
                <a:gd name="connsiteY58" fmla="*/ 2105058 h 2105025"/>
                <a:gd name="connsiteX59" fmla="*/ 3163885 w 3162300"/>
                <a:gd name="connsiteY59" fmla="*/ 2062957 h 2105025"/>
                <a:gd name="connsiteX60" fmla="*/ 3163885 w 3162300"/>
                <a:gd name="connsiteY60" fmla="*/ 33 h 210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162300" h="2105025">
                  <a:moveTo>
                    <a:pt x="1585" y="33"/>
                  </a:moveTo>
                  <a:lnTo>
                    <a:pt x="1585" y="2062957"/>
                  </a:lnTo>
                  <a:cubicBezTo>
                    <a:pt x="1585" y="2086208"/>
                    <a:pt x="20444" y="2105058"/>
                    <a:pt x="43685" y="2105058"/>
                  </a:cubicBezTo>
                  <a:lnTo>
                    <a:pt x="43685" y="2105058"/>
                  </a:lnTo>
                  <a:cubicBezTo>
                    <a:pt x="62354" y="2104782"/>
                    <a:pt x="78737" y="2092465"/>
                    <a:pt x="84166" y="2074578"/>
                  </a:cubicBezTo>
                  <a:cubicBezTo>
                    <a:pt x="97024" y="2034201"/>
                    <a:pt x="134553" y="2006760"/>
                    <a:pt x="176939" y="2006664"/>
                  </a:cubicBezTo>
                  <a:cubicBezTo>
                    <a:pt x="219326" y="2006788"/>
                    <a:pt x="256759" y="2034220"/>
                    <a:pt x="269713" y="2074578"/>
                  </a:cubicBezTo>
                  <a:cubicBezTo>
                    <a:pt x="275143" y="2092485"/>
                    <a:pt x="291525" y="2104819"/>
                    <a:pt x="310194" y="2105058"/>
                  </a:cubicBezTo>
                  <a:lnTo>
                    <a:pt x="324863" y="2105058"/>
                  </a:lnTo>
                  <a:cubicBezTo>
                    <a:pt x="343531" y="2104801"/>
                    <a:pt x="359915" y="2092465"/>
                    <a:pt x="365249" y="2074578"/>
                  </a:cubicBezTo>
                  <a:cubicBezTo>
                    <a:pt x="378203" y="2034239"/>
                    <a:pt x="415636" y="2006826"/>
                    <a:pt x="458022" y="2006664"/>
                  </a:cubicBezTo>
                  <a:cubicBezTo>
                    <a:pt x="500409" y="2006779"/>
                    <a:pt x="537937" y="2034201"/>
                    <a:pt x="550891" y="2074578"/>
                  </a:cubicBezTo>
                  <a:cubicBezTo>
                    <a:pt x="556225" y="2092465"/>
                    <a:pt x="572608" y="2104801"/>
                    <a:pt x="591277" y="2105058"/>
                  </a:cubicBezTo>
                  <a:lnTo>
                    <a:pt x="605946" y="2105058"/>
                  </a:lnTo>
                  <a:cubicBezTo>
                    <a:pt x="624614" y="2104819"/>
                    <a:pt x="640998" y="2092485"/>
                    <a:pt x="646427" y="2074578"/>
                  </a:cubicBezTo>
                  <a:cubicBezTo>
                    <a:pt x="659381" y="2034220"/>
                    <a:pt x="696815" y="2006788"/>
                    <a:pt x="739200" y="2006664"/>
                  </a:cubicBezTo>
                  <a:cubicBezTo>
                    <a:pt x="781587" y="2006760"/>
                    <a:pt x="819115" y="2034201"/>
                    <a:pt x="831974" y="2074578"/>
                  </a:cubicBezTo>
                  <a:cubicBezTo>
                    <a:pt x="837404" y="2092465"/>
                    <a:pt x="853786" y="2104782"/>
                    <a:pt x="872455" y="2105058"/>
                  </a:cubicBezTo>
                  <a:lnTo>
                    <a:pt x="887124" y="2105058"/>
                  </a:lnTo>
                  <a:cubicBezTo>
                    <a:pt x="905792" y="2104782"/>
                    <a:pt x="922175" y="2092465"/>
                    <a:pt x="927605" y="2074578"/>
                  </a:cubicBezTo>
                  <a:cubicBezTo>
                    <a:pt x="940559" y="2034220"/>
                    <a:pt x="977993" y="2006788"/>
                    <a:pt x="1020378" y="2006664"/>
                  </a:cubicBezTo>
                  <a:cubicBezTo>
                    <a:pt x="1062764" y="2006760"/>
                    <a:pt x="1100293" y="2034201"/>
                    <a:pt x="1113152" y="2074578"/>
                  </a:cubicBezTo>
                  <a:cubicBezTo>
                    <a:pt x="1118581" y="2092465"/>
                    <a:pt x="1134965" y="2104782"/>
                    <a:pt x="1153633" y="2105058"/>
                  </a:cubicBezTo>
                  <a:lnTo>
                    <a:pt x="1168302" y="2105058"/>
                  </a:lnTo>
                  <a:cubicBezTo>
                    <a:pt x="1186971" y="2104782"/>
                    <a:pt x="1203353" y="2092465"/>
                    <a:pt x="1208783" y="2074578"/>
                  </a:cubicBezTo>
                  <a:cubicBezTo>
                    <a:pt x="1221642" y="2034201"/>
                    <a:pt x="1259170" y="2006760"/>
                    <a:pt x="1301557" y="2006664"/>
                  </a:cubicBezTo>
                  <a:cubicBezTo>
                    <a:pt x="1343942" y="2006788"/>
                    <a:pt x="1381376" y="2034220"/>
                    <a:pt x="1394330" y="2074578"/>
                  </a:cubicBezTo>
                  <a:cubicBezTo>
                    <a:pt x="1399759" y="2092465"/>
                    <a:pt x="1416143" y="2104782"/>
                    <a:pt x="1434811" y="2105058"/>
                  </a:cubicBezTo>
                  <a:lnTo>
                    <a:pt x="1449480" y="2105058"/>
                  </a:lnTo>
                  <a:cubicBezTo>
                    <a:pt x="1468149" y="2104782"/>
                    <a:pt x="1484532" y="2092465"/>
                    <a:pt x="1489961" y="2074578"/>
                  </a:cubicBezTo>
                  <a:cubicBezTo>
                    <a:pt x="1502820" y="2034201"/>
                    <a:pt x="1540348" y="2006760"/>
                    <a:pt x="1582735" y="2006664"/>
                  </a:cubicBezTo>
                  <a:cubicBezTo>
                    <a:pt x="1625121" y="2006788"/>
                    <a:pt x="1662554" y="2034220"/>
                    <a:pt x="1675508" y="2074578"/>
                  </a:cubicBezTo>
                  <a:cubicBezTo>
                    <a:pt x="1680937" y="2092485"/>
                    <a:pt x="1697320" y="2104819"/>
                    <a:pt x="1715990" y="2105058"/>
                  </a:cubicBezTo>
                  <a:lnTo>
                    <a:pt x="1730657" y="2105058"/>
                  </a:lnTo>
                  <a:cubicBezTo>
                    <a:pt x="1749327" y="2104801"/>
                    <a:pt x="1765710" y="2092465"/>
                    <a:pt x="1771043" y="2074578"/>
                  </a:cubicBezTo>
                  <a:cubicBezTo>
                    <a:pt x="1783998" y="2034239"/>
                    <a:pt x="1821431" y="2006826"/>
                    <a:pt x="1863818" y="2006664"/>
                  </a:cubicBezTo>
                  <a:cubicBezTo>
                    <a:pt x="1906204" y="2006779"/>
                    <a:pt x="1943731" y="2034201"/>
                    <a:pt x="1956686" y="2074578"/>
                  </a:cubicBezTo>
                  <a:cubicBezTo>
                    <a:pt x="1962020" y="2092465"/>
                    <a:pt x="1978403" y="2104801"/>
                    <a:pt x="1997072" y="2105058"/>
                  </a:cubicBezTo>
                  <a:lnTo>
                    <a:pt x="2011740" y="2105058"/>
                  </a:lnTo>
                  <a:cubicBezTo>
                    <a:pt x="2030410" y="2104819"/>
                    <a:pt x="2046793" y="2092485"/>
                    <a:pt x="2052221" y="2074578"/>
                  </a:cubicBezTo>
                  <a:cubicBezTo>
                    <a:pt x="2065175" y="2034220"/>
                    <a:pt x="2102609" y="2006788"/>
                    <a:pt x="2144995" y="2006664"/>
                  </a:cubicBezTo>
                  <a:cubicBezTo>
                    <a:pt x="2187382" y="2006760"/>
                    <a:pt x="2224910" y="2034201"/>
                    <a:pt x="2237768" y="2074578"/>
                  </a:cubicBezTo>
                  <a:cubicBezTo>
                    <a:pt x="2243198" y="2092465"/>
                    <a:pt x="2259581" y="2104782"/>
                    <a:pt x="2278249" y="2105058"/>
                  </a:cubicBezTo>
                  <a:lnTo>
                    <a:pt x="2292918" y="2105058"/>
                  </a:lnTo>
                  <a:cubicBezTo>
                    <a:pt x="2311587" y="2104782"/>
                    <a:pt x="2327971" y="2092465"/>
                    <a:pt x="2333400" y="2074578"/>
                  </a:cubicBezTo>
                  <a:cubicBezTo>
                    <a:pt x="2346353" y="2034220"/>
                    <a:pt x="2383787" y="2006788"/>
                    <a:pt x="2426173" y="2006664"/>
                  </a:cubicBezTo>
                  <a:cubicBezTo>
                    <a:pt x="2468560" y="2006760"/>
                    <a:pt x="2506088" y="2034201"/>
                    <a:pt x="2518946" y="2074578"/>
                  </a:cubicBezTo>
                  <a:cubicBezTo>
                    <a:pt x="2524376" y="2092465"/>
                    <a:pt x="2540759" y="2104782"/>
                    <a:pt x="2559428" y="2105058"/>
                  </a:cubicBezTo>
                  <a:lnTo>
                    <a:pt x="2574097" y="2105058"/>
                  </a:lnTo>
                  <a:cubicBezTo>
                    <a:pt x="2592765" y="2104782"/>
                    <a:pt x="2609149" y="2092465"/>
                    <a:pt x="2614578" y="2074578"/>
                  </a:cubicBezTo>
                  <a:cubicBezTo>
                    <a:pt x="2627436" y="2034201"/>
                    <a:pt x="2664965" y="2006760"/>
                    <a:pt x="2707351" y="2006664"/>
                  </a:cubicBezTo>
                  <a:cubicBezTo>
                    <a:pt x="2749737" y="2006788"/>
                    <a:pt x="2787171" y="2034220"/>
                    <a:pt x="2800125" y="2074578"/>
                  </a:cubicBezTo>
                  <a:cubicBezTo>
                    <a:pt x="2805555" y="2092465"/>
                    <a:pt x="2821937" y="2104782"/>
                    <a:pt x="2840606" y="2105058"/>
                  </a:cubicBezTo>
                  <a:lnTo>
                    <a:pt x="2855275" y="2105058"/>
                  </a:lnTo>
                  <a:cubicBezTo>
                    <a:pt x="2873943" y="2104782"/>
                    <a:pt x="2890326" y="2092465"/>
                    <a:pt x="2895756" y="2074578"/>
                  </a:cubicBezTo>
                  <a:cubicBezTo>
                    <a:pt x="2908614" y="2034201"/>
                    <a:pt x="2946144" y="2006760"/>
                    <a:pt x="2988529" y="2006664"/>
                  </a:cubicBezTo>
                  <a:cubicBezTo>
                    <a:pt x="3030915" y="2006788"/>
                    <a:pt x="3068349" y="2034220"/>
                    <a:pt x="3081303" y="2074578"/>
                  </a:cubicBezTo>
                  <a:cubicBezTo>
                    <a:pt x="3086732" y="2092485"/>
                    <a:pt x="3103115" y="2104819"/>
                    <a:pt x="3121784" y="2105058"/>
                  </a:cubicBezTo>
                  <a:lnTo>
                    <a:pt x="3121784" y="2105058"/>
                  </a:lnTo>
                  <a:cubicBezTo>
                    <a:pt x="3145024" y="2105058"/>
                    <a:pt x="3163885" y="2086208"/>
                    <a:pt x="3163885" y="2062957"/>
                  </a:cubicBezTo>
                  <a:lnTo>
                    <a:pt x="3163885" y="33"/>
                  </a:lnTo>
                  <a:close/>
                </a:path>
              </a:pathLst>
            </a:custGeom>
            <a:solidFill>
              <a:srgbClr val="18A567"/>
            </a:solidFill>
            <a:ln w="15875" cap="flat">
              <a:solidFill>
                <a:srgbClr val="18A56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sz="135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7ED934B-E16A-41C7-83C9-4EF3F58BF5FE}"/>
              </a:ext>
            </a:extLst>
          </p:cNvPr>
          <p:cNvSpPr txBox="1"/>
          <p:nvPr userDrawn="1"/>
        </p:nvSpPr>
        <p:spPr>
          <a:xfrm>
            <a:off x="1269864" y="5372898"/>
            <a:ext cx="10318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Cost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5F44E4-E82B-4549-935F-54F98201CC0A}"/>
              </a:ext>
            </a:extLst>
          </p:cNvPr>
          <p:cNvCxnSpPr>
            <a:cxnSpLocks/>
          </p:cNvCxnSpPr>
          <p:nvPr userDrawn="1"/>
        </p:nvCxnSpPr>
        <p:spPr>
          <a:xfrm>
            <a:off x="4099128" y="5251770"/>
            <a:ext cx="352526" cy="0"/>
          </a:xfrm>
          <a:prstGeom prst="straightConnector1">
            <a:avLst/>
          </a:prstGeom>
          <a:ln w="19050">
            <a:solidFill>
              <a:srgbClr val="595959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>
            <a:extLst>
              <a:ext uri="{FF2B5EF4-FFF2-40B4-BE49-F238E27FC236}">
                <a16:creationId xmlns:a16="http://schemas.microsoft.com/office/drawing/2014/main" id="{83B9FDA4-186D-4CD5-B401-F1820459B2F1}"/>
              </a:ext>
            </a:extLst>
          </p:cNvPr>
          <p:cNvSpPr/>
          <p:nvPr userDrawn="1"/>
        </p:nvSpPr>
        <p:spPr>
          <a:xfrm>
            <a:off x="6569151" y="2153767"/>
            <a:ext cx="251878" cy="2550466"/>
          </a:xfrm>
          <a:prstGeom prst="rightBrace">
            <a:avLst>
              <a:gd name="adj1" fmla="val 41285"/>
              <a:gd name="adj2" fmla="val 45767"/>
            </a:avLst>
          </a:prstGeom>
          <a:ln w="12700">
            <a:solidFill>
              <a:srgbClr val="18A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FCF6A7-C00C-4301-8956-04179569FDF4}"/>
              </a:ext>
            </a:extLst>
          </p:cNvPr>
          <p:cNvSpPr txBox="1"/>
          <p:nvPr userDrawn="1"/>
        </p:nvSpPr>
        <p:spPr>
          <a:xfrm>
            <a:off x="7032947" y="2606193"/>
            <a:ext cx="11102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Riders Split</a:t>
            </a:r>
            <a:br>
              <a:rPr lang="en-US" sz="105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Balance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E084EB-79D7-4A41-9873-B289B846CAA0}"/>
              </a:ext>
            </a:extLst>
          </p:cNvPr>
          <p:cNvGrpSpPr/>
          <p:nvPr userDrawn="1"/>
        </p:nvGrpSpPr>
        <p:grpSpPr>
          <a:xfrm>
            <a:off x="653760" y="1900369"/>
            <a:ext cx="5716649" cy="3224439"/>
            <a:chOff x="359051" y="1851483"/>
            <a:chExt cx="7622198" cy="3224439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B54B2702-406A-4DD3-8619-EB2C528FE1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58" r="18940" b="3733"/>
            <a:stretch/>
          </p:blipFill>
          <p:spPr>
            <a:xfrm>
              <a:off x="5485222" y="1851483"/>
              <a:ext cx="1330427" cy="3215108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5AB80A88-04BB-4AD0-B807-8FA372346C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774" r="49446" b="3450"/>
            <a:stretch/>
          </p:blipFill>
          <p:spPr>
            <a:xfrm>
              <a:off x="359051" y="1947319"/>
              <a:ext cx="5128142" cy="3128603"/>
            </a:xfrm>
            <a:prstGeom prst="rect">
              <a:avLst/>
            </a:prstGeom>
          </p:spPr>
        </p:pic>
        <p:pic>
          <p:nvPicPr>
            <p:cNvPr id="30" name="Picture 29" descr="Shape&#10;&#10;Description automatically generated">
              <a:extLst>
                <a:ext uri="{FF2B5EF4-FFF2-40B4-BE49-F238E27FC236}">
                  <a16:creationId xmlns:a16="http://schemas.microsoft.com/office/drawing/2014/main" id="{68DB2C83-9DBB-452B-ABFE-1B988BD187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14" r="1" b="3733"/>
            <a:stretch/>
          </p:blipFill>
          <p:spPr>
            <a:xfrm>
              <a:off x="6815649" y="1851483"/>
              <a:ext cx="1165600" cy="32151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B73674-91B7-407B-8DF8-B8093A1C05B0}"/>
              </a:ext>
            </a:extLst>
          </p:cNvPr>
          <p:cNvGrpSpPr/>
          <p:nvPr userDrawn="1"/>
        </p:nvGrpSpPr>
        <p:grpSpPr>
          <a:xfrm>
            <a:off x="1223129" y="1800773"/>
            <a:ext cx="3275260" cy="3964161"/>
            <a:chOff x="3421768" y="2518294"/>
            <a:chExt cx="4367013" cy="343202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C9D349-511A-4A43-9238-95FE7BCEDDC7}"/>
                </a:ext>
              </a:extLst>
            </p:cNvPr>
            <p:cNvCxnSpPr>
              <a:cxnSpLocks/>
            </p:cNvCxnSpPr>
            <p:nvPr/>
          </p:nvCxnSpPr>
          <p:spPr>
            <a:xfrm>
              <a:off x="7788781" y="2518294"/>
              <a:ext cx="0" cy="3432023"/>
            </a:xfrm>
            <a:prstGeom prst="line">
              <a:avLst/>
            </a:prstGeom>
            <a:ln w="28575">
              <a:solidFill>
                <a:srgbClr val="18A56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0EA02FA-0EA2-4A26-900E-8B4C15B39BD5}"/>
                </a:ext>
              </a:extLst>
            </p:cNvPr>
            <p:cNvCxnSpPr>
              <a:cxnSpLocks/>
            </p:cNvCxnSpPr>
            <p:nvPr/>
          </p:nvCxnSpPr>
          <p:spPr>
            <a:xfrm>
              <a:off x="3421768" y="2544137"/>
              <a:ext cx="0" cy="3380337"/>
            </a:xfrm>
            <a:prstGeom prst="line">
              <a:avLst/>
            </a:prstGeom>
            <a:ln w="28575">
              <a:solidFill>
                <a:srgbClr val="18A56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DEF14759-07B3-475F-86EC-2E51B805F0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5659" y="263166"/>
            <a:ext cx="1003061" cy="4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8E4645-C2D0-44A0-9A92-E9677D559B55}"/>
              </a:ext>
            </a:extLst>
          </p:cNvPr>
          <p:cNvSpPr txBox="1"/>
          <p:nvPr userDrawn="1"/>
        </p:nvSpPr>
        <p:spPr>
          <a:xfrm>
            <a:off x="422496" y="682402"/>
            <a:ext cx="734822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>
                <a:solidFill>
                  <a:srgbClr val="4F4F4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FINANCIAL CONSIDERATIONS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47CF79C-34A7-4554-85E8-DD1281CBA848}"/>
              </a:ext>
            </a:extLst>
          </p:cNvPr>
          <p:cNvSpPr txBox="1">
            <a:spLocks/>
          </p:cNvSpPr>
          <p:nvPr userDrawn="1"/>
        </p:nvSpPr>
        <p:spPr>
          <a:xfrm>
            <a:off x="8784291" y="6540896"/>
            <a:ext cx="270154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691DA3-4ABE-49F3-91E6-D9975CC9DD5F}" type="slidenum">
              <a:rPr lang="en-US" sz="750" b="1" smtClean="0"/>
              <a:pPr algn="ctr"/>
              <a:t>‹#›</a:t>
            </a:fld>
            <a:endParaRPr lang="en-US" sz="75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AFDAD-0189-4100-9D3B-A3E16080C3AE}"/>
              </a:ext>
            </a:extLst>
          </p:cNvPr>
          <p:cNvSpPr txBox="1"/>
          <p:nvPr userDrawn="1"/>
        </p:nvSpPr>
        <p:spPr>
          <a:xfrm>
            <a:off x="607904" y="6042207"/>
            <a:ext cx="4172937" cy="386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525">
                <a:solidFill>
                  <a:srgbClr val="595959"/>
                </a:solidFill>
              </a:rPr>
              <a:t>*Assumes full occupancy </a:t>
            </a:r>
          </a:p>
          <a:p>
            <a:pPr>
              <a:spcAft>
                <a:spcPts val="225"/>
              </a:spcAft>
            </a:pPr>
            <a:r>
              <a:rPr lang="en-US" sz="525">
                <a:solidFill>
                  <a:srgbClr val="595959"/>
                </a:solidFill>
              </a:rPr>
              <a:t>**Rates are exclusive of taxes, fees, surcharges and other optional products that may be included in the delivery of the service to Eligible Renters. </a:t>
            </a:r>
          </a:p>
          <a:p>
            <a:pPr>
              <a:spcAft>
                <a:spcPts val="225"/>
              </a:spcAft>
            </a:pPr>
            <a:r>
              <a:rPr lang="en-US" sz="525">
                <a:solidFill>
                  <a:srgbClr val="595959"/>
                </a:solidFill>
              </a:rPr>
              <a:t>***Fuel is not included in the rates. </a:t>
            </a:r>
          </a:p>
        </p:txBody>
      </p:sp>
      <p:pic>
        <p:nvPicPr>
          <p:cNvPr id="29" name="Picture 28" descr="A picture containing car, transport, parked, van&#10;&#10;Description automatically generated">
            <a:extLst>
              <a:ext uri="{FF2B5EF4-FFF2-40B4-BE49-F238E27FC236}">
                <a16:creationId xmlns:a16="http://schemas.microsoft.com/office/drawing/2014/main" id="{EE8B1B68-DE8D-403F-B447-9E50DF9305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71649" y="1102596"/>
            <a:ext cx="2888709" cy="689852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CDCAF27-23AE-4B98-972D-C42F9E27B6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5659" y="263166"/>
            <a:ext cx="1003061" cy="4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6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1" preserve="1" userDrawn="1">
  <p:cSld name="Text &amp; image 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4;p224">
            <a:extLst>
              <a:ext uri="{FF2B5EF4-FFF2-40B4-BE49-F238E27FC236}">
                <a16:creationId xmlns:a16="http://schemas.microsoft.com/office/drawing/2014/main" id="{E1C79B53-0199-A8F8-F352-43A5BEB3542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295544" y="1357986"/>
            <a:ext cx="326746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215;p200">
            <a:extLst>
              <a:ext uri="{FF2B5EF4-FFF2-40B4-BE49-F238E27FC236}">
                <a16:creationId xmlns:a16="http://schemas.microsoft.com/office/drawing/2014/main" id="{E5DFB1CF-7A26-DBEF-DBF4-0283A3C84E5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7339" y="418800"/>
            <a:ext cx="5708489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None/>
              <a:defRPr sz="2700" b="1" i="0" u="none" strike="noStrike" cap="none">
                <a:solidFill>
                  <a:srgbClr val="04A664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CLICK HERE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741DA-B9D6-9408-3A7E-24D4B6710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6091" y="6389225"/>
            <a:ext cx="1104557" cy="310688"/>
          </a:xfrm>
          <a:prstGeom prst="rect">
            <a:avLst/>
          </a:prstGeom>
        </p:spPr>
      </p:pic>
      <p:pic>
        <p:nvPicPr>
          <p:cNvPr id="7" name="Picture 6" descr="A person and person standing in a van&#10;&#10;Description automatically generated">
            <a:extLst>
              <a:ext uri="{FF2B5EF4-FFF2-40B4-BE49-F238E27FC236}">
                <a16:creationId xmlns:a16="http://schemas.microsoft.com/office/drawing/2014/main" id="{F0F31759-711C-75D7-5F23-8960989D8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17356"/>
            <a:ext cx="9144000" cy="2540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6E555-66EB-88CD-17B7-0107DBEA0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6091" y="6360246"/>
            <a:ext cx="1104557" cy="31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7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601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7276-3FF9-9411-D7C8-52CAA042F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6A3BD-B69A-B55B-BD51-C42349638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268A8-0BE8-59CA-6C30-6090D9462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02A16-3CCB-A615-AA52-D0BD1B3F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C3A69-9418-F18C-7C28-0B09EFC0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85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45B8A-76B4-5F45-07CA-17D896B9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2EB36-A37F-789F-2FBE-19BE210B3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CDB01-EB31-D0E9-2C72-3C02F44A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C5F29-B4BB-F197-B48C-4C66BB88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111A3-2F94-A598-0180-8E8F6DC7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24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080DB-95DE-739E-67CB-DB412D993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3DCC1-BE7D-0C4B-BAA8-6994BDFAB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357C3-C1A1-87F0-D33B-808EE844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6A0B9-B54A-F19F-7F51-76858828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AB879-88A9-CD4F-A349-AE54E9A9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15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9264-237F-0841-02A3-BF4C996B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EB12C-FC7F-15B6-035A-B3AA535B8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D44C1-54C1-022C-AD09-B9538CA13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155E2-1DBC-3A8C-3036-E74E0E1C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EC4B5-9317-893E-CAE2-2A980408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63AC3-F850-9241-FA75-B7D3DC6B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F3670-0BD6-9A55-6876-5B12DE8A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CA352-225A-6450-0D88-EC3E41EC7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1B101-C2BA-5BEF-0DC3-8943AD509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F1952-2907-41D1-E2B6-273B071D4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F5677-3BD4-32B4-4012-44729F46C4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5280ED-CC06-586C-5257-248414B4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4E40C-D987-48FB-3671-9A17F8B6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4886-79ED-BFF4-AFA0-96580132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29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569C-3B97-A571-FD71-E4146C2B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635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D1FA3DD2-3103-89B6-1F1A-9A4C2C415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192" y="6461236"/>
            <a:ext cx="507549" cy="2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97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6DEA7-1EED-CBB1-0924-3FAE18D10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D26DE-72AE-6A98-FB4B-36F6B5BC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A96C8-26D2-7979-14A5-5E803315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52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4F5E-0AC9-C706-E20B-ECB8CC0D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F9957-2844-D6D1-795A-FC6526C0C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4648D-99BE-4B27-2D83-7CD116AC1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1" indent="0">
              <a:buNone/>
              <a:defRPr sz="750"/>
            </a:lvl5pPr>
            <a:lvl6pPr marL="1714414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3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52406-9A2D-0962-0AB2-46C9B67E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33E67-54AA-320A-5E92-F69C957C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4782C-7427-C8E6-3663-BE8574F9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6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28953-BD23-1B6F-01E8-D124301C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88B8E-786D-A14D-2D37-28F99FE6B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1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03A65-951E-D9F4-A434-19D9662A7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1" indent="0">
              <a:buNone/>
              <a:defRPr sz="750"/>
            </a:lvl5pPr>
            <a:lvl6pPr marL="1714414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3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51944-567D-B5C8-CD29-97B98E9B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DF083-AD6E-ECCA-C02A-A9771365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AC2F3-975D-C343-2DAC-70A27CD2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8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AC1F-7E43-E84F-D30F-6AFC77D5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9079B-D49C-D788-075B-E82D38F9C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43EE4-FBF0-5B9A-1901-C689767C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0DD83-1B36-A457-913F-E5D8BE15C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A31DD-E651-1449-624F-8CB558DC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032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E44673-4318-FFB8-FA39-64BE71D83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9BC1C-6D28-FE5C-EF68-BA40E6CC1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CDC68-56F2-2E3C-B71F-AC3B0E83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D9E347-AEAF-489A-A102-DAECC9D99B7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72923-E96E-2015-2F97-0A099D30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F7B26-E1F8-70C6-ADD4-0672203C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92367C2-46CB-4CCC-9BEE-097F7F1B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77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66" lvl="0" indent="-3428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32" lvl="1" indent="-31747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497" lvl="2" indent="-31747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663" lvl="3" indent="-31747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829" lvl="4" indent="-31747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995" lvl="5" indent="-31747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160" lvl="6" indent="-31747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326" lvl="7" indent="-31747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491" lvl="8" indent="-31747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001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) Title Only">
  <p:cSld name="6) Title Only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64" y="1828802"/>
            <a:ext cx="8455916" cy="50292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/>
          <p:nvPr/>
        </p:nvSpPr>
        <p:spPr>
          <a:xfrm>
            <a:off x="0" y="3453"/>
            <a:ext cx="9144000" cy="1371600"/>
          </a:xfrm>
          <a:prstGeom prst="rect">
            <a:avLst/>
          </a:prstGeom>
          <a:gradFill>
            <a:gsLst>
              <a:gs pos="0">
                <a:srgbClr val="37419A"/>
              </a:gs>
              <a:gs pos="14000">
                <a:srgbClr val="5F439A"/>
              </a:gs>
              <a:gs pos="29000">
                <a:srgbClr val="8E4199"/>
              </a:gs>
              <a:gs pos="44000">
                <a:srgbClr val="BF238D"/>
              </a:gs>
              <a:gs pos="58000">
                <a:srgbClr val="C01F49"/>
              </a:gs>
              <a:gs pos="73000">
                <a:srgbClr val="E32F28"/>
              </a:gs>
              <a:gs pos="87000">
                <a:srgbClr val="F89721"/>
              </a:gs>
              <a:gs pos="100000">
                <a:srgbClr val="F8C767"/>
              </a:gs>
            </a:gsLst>
            <a:lin ang="18900044" scaled="0"/>
          </a:gradFill>
          <a:ln>
            <a:noFill/>
          </a:ln>
          <a:effectLst>
            <a:outerShdw blurRad="428625" dist="952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344813" y="3600"/>
            <a:ext cx="8454300" cy="1371600"/>
          </a:xfrm>
          <a:prstGeom prst="rect">
            <a:avLst/>
          </a:prstGeom>
        </p:spPr>
        <p:txBody>
          <a:bodyPr spcFirstLastPara="1" wrap="square" lIns="68575" tIns="34275" rIns="685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2681478" y="6172200"/>
            <a:ext cx="3771900" cy="686000"/>
          </a:xfrm>
          <a:prstGeom prst="rect">
            <a:avLst/>
          </a:prstGeom>
        </p:spPr>
        <p:txBody>
          <a:bodyPr spcFirstLastPara="1" wrap="square" lIns="82300" tIns="0" rIns="8230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286750" y="6168747"/>
            <a:ext cx="514500" cy="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56" name="Google Shape;56;p7"/>
          <p:cNvCxnSpPr>
            <a:stCxn id="57" idx="1"/>
            <a:endCxn id="57" idx="3"/>
          </p:cNvCxnSpPr>
          <p:nvPr/>
        </p:nvCxnSpPr>
        <p:spPr>
          <a:xfrm>
            <a:off x="342900" y="6180907"/>
            <a:ext cx="8456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8" name="Google Shape;58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14" y="6309362"/>
            <a:ext cx="814730" cy="411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252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103269" y="1"/>
            <a:ext cx="2040793" cy="6857615"/>
          </a:xfrm>
          <a:custGeom>
            <a:avLst/>
            <a:gdLst/>
            <a:ahLst/>
            <a:cxnLst/>
            <a:rect l="l" t="t" r="r" b="b"/>
            <a:pathLst>
              <a:path w="4486909" h="11308715">
                <a:moveTo>
                  <a:pt x="4486774" y="0"/>
                </a:moveTo>
                <a:lnTo>
                  <a:pt x="0" y="0"/>
                </a:lnTo>
                <a:lnTo>
                  <a:pt x="0" y="11308556"/>
                </a:lnTo>
                <a:lnTo>
                  <a:pt x="4486774" y="11308556"/>
                </a:lnTo>
                <a:lnTo>
                  <a:pt x="4486774" y="0"/>
                </a:lnTo>
                <a:close/>
              </a:path>
            </a:pathLst>
          </a:custGeom>
          <a:solidFill>
            <a:srgbClr val="EFF0F1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17" name="bg object 17"/>
          <p:cNvSpPr/>
          <p:nvPr/>
        </p:nvSpPr>
        <p:spPr>
          <a:xfrm>
            <a:off x="8339444" y="676279"/>
            <a:ext cx="185999" cy="177130"/>
          </a:xfrm>
          <a:custGeom>
            <a:avLst/>
            <a:gdLst/>
            <a:ahLst/>
            <a:cxnLst/>
            <a:rect l="l" t="t" r="r" b="b"/>
            <a:pathLst>
              <a:path w="408940" h="292100">
                <a:moveTo>
                  <a:pt x="391589" y="162788"/>
                </a:moveTo>
                <a:lnTo>
                  <a:pt x="16020" y="162788"/>
                </a:lnTo>
                <a:lnTo>
                  <a:pt x="18282" y="164924"/>
                </a:lnTo>
                <a:lnTo>
                  <a:pt x="16763" y="172159"/>
                </a:lnTo>
                <a:lnTo>
                  <a:pt x="16187" y="179730"/>
                </a:lnTo>
                <a:lnTo>
                  <a:pt x="16261" y="187394"/>
                </a:lnTo>
                <a:lnTo>
                  <a:pt x="16334" y="264355"/>
                </a:lnTo>
                <a:lnTo>
                  <a:pt x="18675" y="275974"/>
                </a:lnTo>
                <a:lnTo>
                  <a:pt x="24822" y="284860"/>
                </a:lnTo>
                <a:lnTo>
                  <a:pt x="33696" y="290294"/>
                </a:lnTo>
                <a:lnTo>
                  <a:pt x="44218" y="291559"/>
                </a:lnTo>
                <a:lnTo>
                  <a:pt x="52480" y="290752"/>
                </a:lnTo>
                <a:lnTo>
                  <a:pt x="368236" y="290752"/>
                </a:lnTo>
                <a:lnTo>
                  <a:pt x="391155" y="250618"/>
                </a:lnTo>
                <a:lnTo>
                  <a:pt x="203894" y="250618"/>
                </a:lnTo>
                <a:lnTo>
                  <a:pt x="125755" y="250586"/>
                </a:lnTo>
                <a:lnTo>
                  <a:pt x="122777" y="248649"/>
                </a:lnTo>
                <a:lnTo>
                  <a:pt x="122712" y="246701"/>
                </a:lnTo>
                <a:lnTo>
                  <a:pt x="63021" y="246691"/>
                </a:lnTo>
                <a:lnTo>
                  <a:pt x="54833" y="245142"/>
                </a:lnTo>
                <a:lnTo>
                  <a:pt x="48145" y="240723"/>
                </a:lnTo>
                <a:lnTo>
                  <a:pt x="43663" y="234088"/>
                </a:lnTo>
                <a:lnTo>
                  <a:pt x="42075" y="226063"/>
                </a:lnTo>
                <a:lnTo>
                  <a:pt x="42140" y="225383"/>
                </a:lnTo>
                <a:lnTo>
                  <a:pt x="43626" y="217943"/>
                </a:lnTo>
                <a:lnTo>
                  <a:pt x="47927" y="211424"/>
                </a:lnTo>
                <a:lnTo>
                  <a:pt x="54329" y="206960"/>
                </a:lnTo>
                <a:lnTo>
                  <a:pt x="62218" y="205184"/>
                </a:lnTo>
                <a:lnTo>
                  <a:pt x="391278" y="205184"/>
                </a:lnTo>
                <a:lnTo>
                  <a:pt x="391164" y="187394"/>
                </a:lnTo>
                <a:lnTo>
                  <a:pt x="390786" y="164924"/>
                </a:lnTo>
                <a:lnTo>
                  <a:pt x="390819" y="163500"/>
                </a:lnTo>
                <a:lnTo>
                  <a:pt x="391589" y="162788"/>
                </a:lnTo>
                <a:close/>
              </a:path>
              <a:path w="408940" h="292100">
                <a:moveTo>
                  <a:pt x="368236" y="290752"/>
                </a:moveTo>
                <a:lnTo>
                  <a:pt x="52480" y="290752"/>
                </a:lnTo>
                <a:lnTo>
                  <a:pt x="60888" y="291433"/>
                </a:lnTo>
                <a:lnTo>
                  <a:pt x="365496" y="291245"/>
                </a:lnTo>
                <a:lnTo>
                  <a:pt x="368236" y="290752"/>
                </a:lnTo>
                <a:close/>
              </a:path>
              <a:path w="408940" h="292100">
                <a:moveTo>
                  <a:pt x="324800" y="237011"/>
                </a:moveTo>
                <a:lnTo>
                  <a:pt x="256571" y="237011"/>
                </a:lnTo>
                <a:lnTo>
                  <a:pt x="282085" y="237058"/>
                </a:lnTo>
                <a:lnTo>
                  <a:pt x="284923" y="238869"/>
                </a:lnTo>
                <a:lnTo>
                  <a:pt x="284975" y="248649"/>
                </a:lnTo>
                <a:lnTo>
                  <a:pt x="282054" y="250586"/>
                </a:lnTo>
                <a:lnTo>
                  <a:pt x="203894" y="250618"/>
                </a:lnTo>
                <a:lnTo>
                  <a:pt x="391155" y="250618"/>
                </a:lnTo>
                <a:lnTo>
                  <a:pt x="391188" y="246691"/>
                </a:lnTo>
                <a:lnTo>
                  <a:pt x="342366" y="246691"/>
                </a:lnTo>
                <a:lnTo>
                  <a:pt x="334120" y="245188"/>
                </a:lnTo>
                <a:lnTo>
                  <a:pt x="327418" y="240830"/>
                </a:lnTo>
                <a:lnTo>
                  <a:pt x="324800" y="237011"/>
                </a:lnTo>
                <a:close/>
              </a:path>
              <a:path w="408940" h="292100">
                <a:moveTo>
                  <a:pt x="341214" y="205184"/>
                </a:moveTo>
                <a:lnTo>
                  <a:pt x="62218" y="205184"/>
                </a:lnTo>
                <a:lnTo>
                  <a:pt x="70411" y="206645"/>
                </a:lnTo>
                <a:lnTo>
                  <a:pt x="77271" y="210994"/>
                </a:lnTo>
                <a:lnTo>
                  <a:pt x="82035" y="217525"/>
                </a:lnTo>
                <a:lnTo>
                  <a:pt x="83910" y="225383"/>
                </a:lnTo>
                <a:lnTo>
                  <a:pt x="83843" y="226063"/>
                </a:lnTo>
                <a:lnTo>
                  <a:pt x="82424" y="233552"/>
                </a:lnTo>
                <a:lnTo>
                  <a:pt x="77924" y="240278"/>
                </a:lnTo>
                <a:lnTo>
                  <a:pt x="71217" y="244922"/>
                </a:lnTo>
                <a:lnTo>
                  <a:pt x="63076" y="246701"/>
                </a:lnTo>
                <a:lnTo>
                  <a:pt x="122712" y="246701"/>
                </a:lnTo>
                <a:lnTo>
                  <a:pt x="122741" y="238869"/>
                </a:lnTo>
                <a:lnTo>
                  <a:pt x="125514" y="237058"/>
                </a:lnTo>
                <a:lnTo>
                  <a:pt x="324800" y="237011"/>
                </a:lnTo>
                <a:lnTo>
                  <a:pt x="322904" y="234246"/>
                </a:lnTo>
                <a:lnTo>
                  <a:pt x="321225" y="226063"/>
                </a:lnTo>
                <a:lnTo>
                  <a:pt x="321677" y="223781"/>
                </a:lnTo>
                <a:lnTo>
                  <a:pt x="122561" y="223781"/>
                </a:lnTo>
                <a:lnTo>
                  <a:pt x="116771" y="222493"/>
                </a:lnTo>
                <a:lnTo>
                  <a:pt x="114917" y="220221"/>
                </a:lnTo>
                <a:lnTo>
                  <a:pt x="114771" y="213216"/>
                </a:lnTo>
                <a:lnTo>
                  <a:pt x="116718" y="210954"/>
                </a:lnTo>
                <a:lnTo>
                  <a:pt x="122760" y="209572"/>
                </a:lnTo>
                <a:lnTo>
                  <a:pt x="282890" y="209551"/>
                </a:lnTo>
                <a:lnTo>
                  <a:pt x="285719" y="209216"/>
                </a:lnTo>
                <a:lnTo>
                  <a:pt x="330448" y="209216"/>
                </a:lnTo>
                <a:lnTo>
                  <a:pt x="333450" y="207060"/>
                </a:lnTo>
                <a:lnTo>
                  <a:pt x="341214" y="205184"/>
                </a:lnTo>
                <a:close/>
              </a:path>
              <a:path w="408940" h="292100">
                <a:moveTo>
                  <a:pt x="391278" y="205184"/>
                </a:moveTo>
                <a:lnTo>
                  <a:pt x="341214" y="205184"/>
                </a:lnTo>
                <a:lnTo>
                  <a:pt x="349476" y="206531"/>
                </a:lnTo>
                <a:lnTo>
                  <a:pt x="356269" y="210764"/>
                </a:lnTo>
                <a:lnTo>
                  <a:pt x="360922" y="217257"/>
                </a:lnTo>
                <a:lnTo>
                  <a:pt x="362763" y="225383"/>
                </a:lnTo>
                <a:lnTo>
                  <a:pt x="361348" y="233648"/>
                </a:lnTo>
                <a:lnTo>
                  <a:pt x="357068" y="240380"/>
                </a:lnTo>
                <a:lnTo>
                  <a:pt x="350537" y="244940"/>
                </a:lnTo>
                <a:lnTo>
                  <a:pt x="342366" y="246691"/>
                </a:lnTo>
                <a:lnTo>
                  <a:pt x="391188" y="246691"/>
                </a:lnTo>
                <a:lnTo>
                  <a:pt x="391311" y="220221"/>
                </a:lnTo>
                <a:lnTo>
                  <a:pt x="391278" y="205184"/>
                </a:lnTo>
                <a:close/>
              </a:path>
              <a:path w="408940" h="292100">
                <a:moveTo>
                  <a:pt x="125284" y="223749"/>
                </a:moveTo>
                <a:lnTo>
                  <a:pt x="122561" y="223781"/>
                </a:lnTo>
                <a:lnTo>
                  <a:pt x="321677" y="223781"/>
                </a:lnTo>
                <a:lnTo>
                  <a:pt x="125284" y="223749"/>
                </a:lnTo>
                <a:close/>
              </a:path>
              <a:path w="408940" h="292100">
                <a:moveTo>
                  <a:pt x="330448" y="209216"/>
                </a:moveTo>
                <a:lnTo>
                  <a:pt x="285719" y="209216"/>
                </a:lnTo>
                <a:lnTo>
                  <a:pt x="291834" y="211865"/>
                </a:lnTo>
                <a:lnTo>
                  <a:pt x="292975" y="214346"/>
                </a:lnTo>
                <a:lnTo>
                  <a:pt x="241890" y="223767"/>
                </a:lnTo>
                <a:lnTo>
                  <a:pt x="321680" y="223767"/>
                </a:lnTo>
                <a:lnTo>
                  <a:pt x="322782" y="218204"/>
                </a:lnTo>
                <a:lnTo>
                  <a:pt x="327081" y="211634"/>
                </a:lnTo>
                <a:lnTo>
                  <a:pt x="330448" y="209216"/>
                </a:lnTo>
                <a:close/>
              </a:path>
              <a:path w="408940" h="292100">
                <a:moveTo>
                  <a:pt x="282890" y="209551"/>
                </a:moveTo>
                <a:lnTo>
                  <a:pt x="204768" y="209551"/>
                </a:lnTo>
                <a:lnTo>
                  <a:pt x="282713" y="209572"/>
                </a:lnTo>
                <a:lnTo>
                  <a:pt x="282890" y="209551"/>
                </a:lnTo>
                <a:close/>
              </a:path>
              <a:path w="408940" h="292100">
                <a:moveTo>
                  <a:pt x="18805" y="136495"/>
                </a:moveTo>
                <a:lnTo>
                  <a:pt x="4659" y="137584"/>
                </a:lnTo>
                <a:lnTo>
                  <a:pt x="0" y="143061"/>
                </a:lnTo>
                <a:lnTo>
                  <a:pt x="18" y="157259"/>
                </a:lnTo>
                <a:lnTo>
                  <a:pt x="4083" y="161919"/>
                </a:lnTo>
                <a:lnTo>
                  <a:pt x="13517" y="163646"/>
                </a:lnTo>
                <a:lnTo>
                  <a:pt x="16020" y="162788"/>
                </a:lnTo>
                <a:lnTo>
                  <a:pt x="391600" y="162777"/>
                </a:lnTo>
                <a:lnTo>
                  <a:pt x="399334" y="162777"/>
                </a:lnTo>
                <a:lnTo>
                  <a:pt x="400815" y="162149"/>
                </a:lnTo>
                <a:lnTo>
                  <a:pt x="407055" y="157259"/>
                </a:lnTo>
                <a:lnTo>
                  <a:pt x="408783" y="151867"/>
                </a:lnTo>
                <a:lnTo>
                  <a:pt x="406748" y="144369"/>
                </a:lnTo>
                <a:lnTo>
                  <a:pt x="67903" y="144369"/>
                </a:lnTo>
                <a:lnTo>
                  <a:pt x="68199" y="137619"/>
                </a:lnTo>
                <a:lnTo>
                  <a:pt x="68299" y="136851"/>
                </a:lnTo>
                <a:lnTo>
                  <a:pt x="25507" y="136851"/>
                </a:lnTo>
                <a:lnTo>
                  <a:pt x="18805" y="136495"/>
                </a:lnTo>
                <a:close/>
              </a:path>
              <a:path w="408940" h="292100">
                <a:moveTo>
                  <a:pt x="399334" y="162777"/>
                </a:moveTo>
                <a:lnTo>
                  <a:pt x="391600" y="162777"/>
                </a:lnTo>
                <a:lnTo>
                  <a:pt x="394071" y="163500"/>
                </a:lnTo>
                <a:lnTo>
                  <a:pt x="398741" y="163029"/>
                </a:lnTo>
                <a:lnTo>
                  <a:pt x="399334" y="162777"/>
                </a:lnTo>
                <a:close/>
              </a:path>
              <a:path w="408940" h="292100">
                <a:moveTo>
                  <a:pt x="335613" y="24918"/>
                </a:moveTo>
                <a:lnTo>
                  <a:pt x="123504" y="24918"/>
                </a:lnTo>
                <a:lnTo>
                  <a:pt x="278776" y="25001"/>
                </a:lnTo>
                <a:lnTo>
                  <a:pt x="291485" y="26502"/>
                </a:lnTo>
                <a:lnTo>
                  <a:pt x="325540" y="52592"/>
                </a:lnTo>
                <a:lnTo>
                  <a:pt x="335195" y="107715"/>
                </a:lnTo>
                <a:lnTo>
                  <a:pt x="340146" y="144369"/>
                </a:lnTo>
                <a:lnTo>
                  <a:pt x="406748" y="144369"/>
                </a:lnTo>
                <a:lnTo>
                  <a:pt x="405830" y="140987"/>
                </a:lnTo>
                <a:lnTo>
                  <a:pt x="401118" y="137228"/>
                </a:lnTo>
                <a:lnTo>
                  <a:pt x="393801" y="136904"/>
                </a:lnTo>
                <a:lnTo>
                  <a:pt x="379841" y="136904"/>
                </a:lnTo>
                <a:lnTo>
                  <a:pt x="364784" y="136705"/>
                </a:lnTo>
                <a:lnTo>
                  <a:pt x="364575" y="136621"/>
                </a:lnTo>
                <a:lnTo>
                  <a:pt x="361398" y="114555"/>
                </a:lnTo>
                <a:lnTo>
                  <a:pt x="357212" y="84915"/>
                </a:lnTo>
                <a:lnTo>
                  <a:pt x="355088" y="70099"/>
                </a:lnTo>
                <a:lnTo>
                  <a:pt x="353731" y="60985"/>
                </a:lnTo>
                <a:lnTo>
                  <a:pt x="351912" y="52007"/>
                </a:lnTo>
                <a:lnTo>
                  <a:pt x="349026" y="43337"/>
                </a:lnTo>
                <a:lnTo>
                  <a:pt x="344471" y="35148"/>
                </a:lnTo>
                <a:lnTo>
                  <a:pt x="335613" y="24918"/>
                </a:lnTo>
                <a:close/>
              </a:path>
              <a:path w="408940" h="292100">
                <a:moveTo>
                  <a:pt x="387192" y="136611"/>
                </a:moveTo>
                <a:lnTo>
                  <a:pt x="379841" y="136904"/>
                </a:lnTo>
                <a:lnTo>
                  <a:pt x="393801" y="136904"/>
                </a:lnTo>
                <a:lnTo>
                  <a:pt x="387192" y="136611"/>
                </a:lnTo>
                <a:close/>
              </a:path>
              <a:path w="408940" h="292100">
                <a:moveTo>
                  <a:pt x="203852" y="0"/>
                </a:moveTo>
                <a:lnTo>
                  <a:pt x="127284" y="91"/>
                </a:lnTo>
                <a:lnTo>
                  <a:pt x="89597" y="10659"/>
                </a:lnTo>
                <a:lnTo>
                  <a:pt x="57758" y="45123"/>
                </a:lnTo>
                <a:lnTo>
                  <a:pt x="49330" y="91385"/>
                </a:lnTo>
                <a:lnTo>
                  <a:pt x="42961" y="136495"/>
                </a:lnTo>
                <a:lnTo>
                  <a:pt x="43014" y="136799"/>
                </a:lnTo>
                <a:lnTo>
                  <a:pt x="25507" y="136851"/>
                </a:lnTo>
                <a:lnTo>
                  <a:pt x="68299" y="136851"/>
                </a:lnTo>
                <a:lnTo>
                  <a:pt x="69056" y="130994"/>
                </a:lnTo>
                <a:lnTo>
                  <a:pt x="70143" y="124443"/>
                </a:lnTo>
                <a:lnTo>
                  <a:pt x="71128" y="117910"/>
                </a:lnTo>
                <a:lnTo>
                  <a:pt x="72881" y="105309"/>
                </a:lnTo>
                <a:lnTo>
                  <a:pt x="74809" y="92728"/>
                </a:lnTo>
                <a:lnTo>
                  <a:pt x="76697" y="80142"/>
                </a:lnTo>
                <a:lnTo>
                  <a:pt x="78332" y="67524"/>
                </a:lnTo>
                <a:lnTo>
                  <a:pt x="82284" y="53003"/>
                </a:lnTo>
                <a:lnTo>
                  <a:pt x="113860" y="27336"/>
                </a:lnTo>
                <a:lnTo>
                  <a:pt x="123504" y="24918"/>
                </a:lnTo>
                <a:lnTo>
                  <a:pt x="335613" y="24918"/>
                </a:lnTo>
                <a:lnTo>
                  <a:pt x="331690" y="20386"/>
                </a:lnTo>
                <a:lnTo>
                  <a:pt x="316808" y="9459"/>
                </a:lnTo>
                <a:lnTo>
                  <a:pt x="299744" y="2640"/>
                </a:lnTo>
                <a:lnTo>
                  <a:pt x="280420" y="206"/>
                </a:lnTo>
                <a:lnTo>
                  <a:pt x="203852" y="0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18" name="bg object 18"/>
          <p:cNvSpPr/>
          <p:nvPr/>
        </p:nvSpPr>
        <p:spPr>
          <a:xfrm>
            <a:off x="8554470" y="642832"/>
            <a:ext cx="170114" cy="177515"/>
          </a:xfrm>
          <a:custGeom>
            <a:avLst/>
            <a:gdLst/>
            <a:ahLst/>
            <a:cxnLst/>
            <a:rect l="l" t="t" r="r" b="b"/>
            <a:pathLst>
              <a:path w="374015" h="292734">
                <a:moveTo>
                  <a:pt x="185674" y="0"/>
                </a:moveTo>
                <a:lnTo>
                  <a:pt x="93536" y="74"/>
                </a:lnTo>
                <a:lnTo>
                  <a:pt x="56050" y="58627"/>
                </a:lnTo>
                <a:lnTo>
                  <a:pt x="45038" y="107958"/>
                </a:lnTo>
                <a:lnTo>
                  <a:pt x="37328" y="143431"/>
                </a:lnTo>
                <a:lnTo>
                  <a:pt x="34239" y="149693"/>
                </a:lnTo>
                <a:lnTo>
                  <a:pt x="10343" y="183213"/>
                </a:lnTo>
                <a:lnTo>
                  <a:pt x="0" y="203838"/>
                </a:lnTo>
                <a:lnTo>
                  <a:pt x="52" y="210120"/>
                </a:lnTo>
                <a:lnTo>
                  <a:pt x="167" y="291929"/>
                </a:lnTo>
                <a:lnTo>
                  <a:pt x="10627" y="292107"/>
                </a:lnTo>
                <a:lnTo>
                  <a:pt x="12292" y="292086"/>
                </a:lnTo>
                <a:lnTo>
                  <a:pt x="373590" y="292076"/>
                </a:lnTo>
                <a:lnTo>
                  <a:pt x="373627" y="269888"/>
                </a:lnTo>
                <a:lnTo>
                  <a:pt x="311142" y="269888"/>
                </a:lnTo>
                <a:lnTo>
                  <a:pt x="310376" y="269815"/>
                </a:lnTo>
                <a:lnTo>
                  <a:pt x="41768" y="269815"/>
                </a:lnTo>
                <a:lnTo>
                  <a:pt x="29957" y="269040"/>
                </a:lnTo>
                <a:lnTo>
                  <a:pt x="27276" y="266307"/>
                </a:lnTo>
                <a:lnTo>
                  <a:pt x="26754" y="252422"/>
                </a:lnTo>
                <a:lnTo>
                  <a:pt x="26831" y="242287"/>
                </a:lnTo>
                <a:lnTo>
                  <a:pt x="27287" y="230989"/>
                </a:lnTo>
                <a:lnTo>
                  <a:pt x="29831" y="228507"/>
                </a:lnTo>
                <a:lnTo>
                  <a:pt x="43988" y="228025"/>
                </a:lnTo>
                <a:lnTo>
                  <a:pt x="373636" y="228025"/>
                </a:lnTo>
                <a:lnTo>
                  <a:pt x="373758" y="213397"/>
                </a:lnTo>
                <a:lnTo>
                  <a:pt x="355837" y="172626"/>
                </a:lnTo>
                <a:lnTo>
                  <a:pt x="337738" y="148625"/>
                </a:lnTo>
                <a:lnTo>
                  <a:pt x="336911" y="146604"/>
                </a:lnTo>
                <a:lnTo>
                  <a:pt x="306922" y="146604"/>
                </a:lnTo>
                <a:lnTo>
                  <a:pt x="303777" y="145745"/>
                </a:lnTo>
                <a:lnTo>
                  <a:pt x="71181" y="145745"/>
                </a:lnTo>
                <a:lnTo>
                  <a:pt x="62333" y="145515"/>
                </a:lnTo>
                <a:lnTo>
                  <a:pt x="61820" y="145054"/>
                </a:lnTo>
                <a:lnTo>
                  <a:pt x="70791" y="104271"/>
                </a:lnTo>
                <a:lnTo>
                  <a:pt x="80906" y="63120"/>
                </a:lnTo>
                <a:lnTo>
                  <a:pt x="314617" y="54516"/>
                </a:lnTo>
                <a:lnTo>
                  <a:pt x="307425" y="24105"/>
                </a:lnTo>
                <a:lnTo>
                  <a:pt x="303468" y="13388"/>
                </a:lnTo>
                <a:lnTo>
                  <a:pt x="297350" y="5909"/>
                </a:lnTo>
                <a:lnTo>
                  <a:pt x="288867" y="1520"/>
                </a:lnTo>
                <a:lnTo>
                  <a:pt x="277813" y="74"/>
                </a:lnTo>
                <a:lnTo>
                  <a:pt x="185674" y="0"/>
                </a:lnTo>
                <a:close/>
              </a:path>
              <a:path w="374015" h="292734">
                <a:moveTo>
                  <a:pt x="321833" y="269480"/>
                </a:moveTo>
                <a:lnTo>
                  <a:pt x="316503" y="269480"/>
                </a:lnTo>
                <a:lnTo>
                  <a:pt x="311142" y="269888"/>
                </a:lnTo>
                <a:lnTo>
                  <a:pt x="373627" y="269888"/>
                </a:lnTo>
                <a:lnTo>
                  <a:pt x="373627" y="269605"/>
                </a:lnTo>
                <a:lnTo>
                  <a:pt x="336157" y="269605"/>
                </a:lnTo>
                <a:lnTo>
                  <a:pt x="335487" y="269574"/>
                </a:lnTo>
                <a:lnTo>
                  <a:pt x="321833" y="269574"/>
                </a:lnTo>
                <a:close/>
              </a:path>
              <a:path w="374015" h="292734">
                <a:moveTo>
                  <a:pt x="51788" y="269553"/>
                </a:moveTo>
                <a:lnTo>
                  <a:pt x="46783" y="269553"/>
                </a:lnTo>
                <a:lnTo>
                  <a:pt x="41768" y="269815"/>
                </a:lnTo>
                <a:lnTo>
                  <a:pt x="310376" y="269815"/>
                </a:lnTo>
                <a:lnTo>
                  <a:pt x="309282" y="269710"/>
                </a:lnTo>
                <a:lnTo>
                  <a:pt x="61129" y="269710"/>
                </a:lnTo>
                <a:lnTo>
                  <a:pt x="56448" y="269574"/>
                </a:lnTo>
                <a:lnTo>
                  <a:pt x="51788" y="269574"/>
                </a:lnTo>
                <a:close/>
              </a:path>
              <a:path w="374015" h="292734">
                <a:moveTo>
                  <a:pt x="309249" y="228078"/>
                </a:moveTo>
                <a:lnTo>
                  <a:pt x="64333" y="228078"/>
                </a:lnTo>
                <a:lnTo>
                  <a:pt x="67484" y="230015"/>
                </a:lnTo>
                <a:lnTo>
                  <a:pt x="71139" y="242287"/>
                </a:lnTo>
                <a:lnTo>
                  <a:pt x="73913" y="249449"/>
                </a:lnTo>
                <a:lnTo>
                  <a:pt x="78123" y="265364"/>
                </a:lnTo>
                <a:lnTo>
                  <a:pt x="74898" y="269218"/>
                </a:lnTo>
                <a:lnTo>
                  <a:pt x="61129" y="269710"/>
                </a:lnTo>
                <a:lnTo>
                  <a:pt x="309282" y="269710"/>
                </a:lnTo>
                <a:lnTo>
                  <a:pt x="308735" y="269658"/>
                </a:lnTo>
                <a:lnTo>
                  <a:pt x="249929" y="269658"/>
                </a:lnTo>
                <a:lnTo>
                  <a:pt x="245594" y="269584"/>
                </a:lnTo>
                <a:lnTo>
                  <a:pt x="110823" y="269563"/>
                </a:lnTo>
                <a:lnTo>
                  <a:pt x="109700" y="268694"/>
                </a:lnTo>
                <a:lnTo>
                  <a:pt x="104394" y="251731"/>
                </a:lnTo>
                <a:lnTo>
                  <a:pt x="102792" y="247355"/>
                </a:lnTo>
                <a:lnTo>
                  <a:pt x="98824" y="232810"/>
                </a:lnTo>
                <a:lnTo>
                  <a:pt x="102153" y="228298"/>
                </a:lnTo>
                <a:lnTo>
                  <a:pt x="309128" y="228181"/>
                </a:lnTo>
                <a:close/>
              </a:path>
              <a:path w="374015" h="292734">
                <a:moveTo>
                  <a:pt x="309113" y="228194"/>
                </a:moveTo>
                <a:lnTo>
                  <a:pt x="240771" y="228194"/>
                </a:lnTo>
                <a:lnTo>
                  <a:pt x="271279" y="228256"/>
                </a:lnTo>
                <a:lnTo>
                  <a:pt x="274400" y="232465"/>
                </a:lnTo>
                <a:lnTo>
                  <a:pt x="269049" y="249972"/>
                </a:lnTo>
                <a:lnTo>
                  <a:pt x="266965" y="255595"/>
                </a:lnTo>
                <a:lnTo>
                  <a:pt x="263740" y="267113"/>
                </a:lnTo>
                <a:lnTo>
                  <a:pt x="259814" y="269396"/>
                </a:lnTo>
                <a:lnTo>
                  <a:pt x="249929" y="269658"/>
                </a:lnTo>
                <a:lnTo>
                  <a:pt x="308735" y="269658"/>
                </a:lnTo>
                <a:lnTo>
                  <a:pt x="298671" y="268694"/>
                </a:lnTo>
                <a:lnTo>
                  <a:pt x="295896" y="264590"/>
                </a:lnTo>
                <a:lnTo>
                  <a:pt x="299781" y="250255"/>
                </a:lnTo>
                <a:lnTo>
                  <a:pt x="302315" y="243041"/>
                </a:lnTo>
                <a:lnTo>
                  <a:pt x="306179" y="230716"/>
                </a:lnTo>
                <a:lnTo>
                  <a:pt x="309113" y="228194"/>
                </a:lnTo>
                <a:close/>
              </a:path>
              <a:path w="374015" h="292734">
                <a:moveTo>
                  <a:pt x="373636" y="228046"/>
                </a:moveTo>
                <a:lnTo>
                  <a:pt x="329518" y="228046"/>
                </a:lnTo>
                <a:lnTo>
                  <a:pt x="343999" y="228465"/>
                </a:lnTo>
                <a:lnTo>
                  <a:pt x="346513" y="230831"/>
                </a:lnTo>
                <a:lnTo>
                  <a:pt x="346925" y="242287"/>
                </a:lnTo>
                <a:lnTo>
                  <a:pt x="346915" y="255595"/>
                </a:lnTo>
                <a:lnTo>
                  <a:pt x="346533" y="266485"/>
                </a:lnTo>
                <a:lnTo>
                  <a:pt x="343874" y="268883"/>
                </a:lnTo>
                <a:lnTo>
                  <a:pt x="336157" y="269605"/>
                </a:lnTo>
                <a:lnTo>
                  <a:pt x="373627" y="269605"/>
                </a:lnTo>
                <a:lnTo>
                  <a:pt x="373636" y="228046"/>
                </a:lnTo>
                <a:close/>
              </a:path>
              <a:path w="374015" h="292734">
                <a:moveTo>
                  <a:pt x="373636" y="228025"/>
                </a:moveTo>
                <a:lnTo>
                  <a:pt x="309309" y="228025"/>
                </a:lnTo>
                <a:lnTo>
                  <a:pt x="322189" y="228350"/>
                </a:lnTo>
                <a:lnTo>
                  <a:pt x="329518" y="228046"/>
                </a:lnTo>
                <a:lnTo>
                  <a:pt x="373636" y="228046"/>
                </a:lnTo>
                <a:close/>
              </a:path>
              <a:path w="374015" h="292734">
                <a:moveTo>
                  <a:pt x="309309" y="228025"/>
                </a:moveTo>
                <a:lnTo>
                  <a:pt x="43988" y="228025"/>
                </a:lnTo>
                <a:lnTo>
                  <a:pt x="51663" y="228329"/>
                </a:lnTo>
                <a:lnTo>
                  <a:pt x="64333" y="228078"/>
                </a:lnTo>
                <a:lnTo>
                  <a:pt x="309249" y="228078"/>
                </a:lnTo>
                <a:close/>
              </a:path>
              <a:path w="374015" h="292734">
                <a:moveTo>
                  <a:pt x="309128" y="228181"/>
                </a:moveTo>
                <a:lnTo>
                  <a:pt x="149679" y="228181"/>
                </a:lnTo>
                <a:lnTo>
                  <a:pt x="186716" y="228203"/>
                </a:lnTo>
                <a:lnTo>
                  <a:pt x="309113" y="228194"/>
                </a:lnTo>
                <a:close/>
              </a:path>
              <a:path w="374015" h="292734">
                <a:moveTo>
                  <a:pt x="314617" y="54516"/>
                </a:moveTo>
                <a:lnTo>
                  <a:pt x="185659" y="54516"/>
                </a:lnTo>
                <a:lnTo>
                  <a:pt x="284567" y="54586"/>
                </a:lnTo>
                <a:lnTo>
                  <a:pt x="290053" y="58627"/>
                </a:lnTo>
                <a:lnTo>
                  <a:pt x="292839" y="69852"/>
                </a:lnTo>
                <a:lnTo>
                  <a:pt x="297275" y="88015"/>
                </a:lnTo>
                <a:lnTo>
                  <a:pt x="301625" y="106199"/>
                </a:lnTo>
                <a:lnTo>
                  <a:pt x="310377" y="143180"/>
                </a:lnTo>
                <a:lnTo>
                  <a:pt x="310053" y="143881"/>
                </a:lnTo>
                <a:lnTo>
                  <a:pt x="309927" y="144614"/>
                </a:lnTo>
                <a:lnTo>
                  <a:pt x="306922" y="146604"/>
                </a:lnTo>
                <a:lnTo>
                  <a:pt x="336911" y="146604"/>
                </a:lnTo>
                <a:lnTo>
                  <a:pt x="335078" y="142122"/>
                </a:lnTo>
                <a:lnTo>
                  <a:pt x="326958" y="107186"/>
                </a:lnTo>
                <a:lnTo>
                  <a:pt x="320485" y="79481"/>
                </a:lnTo>
                <a:lnTo>
                  <a:pt x="314617" y="54516"/>
                </a:lnTo>
                <a:close/>
              </a:path>
              <a:path w="374015" h="292734">
                <a:moveTo>
                  <a:pt x="303509" y="145672"/>
                </a:moveTo>
                <a:lnTo>
                  <a:pt x="72175" y="145724"/>
                </a:lnTo>
                <a:lnTo>
                  <a:pt x="71181" y="145745"/>
                </a:lnTo>
                <a:lnTo>
                  <a:pt x="303777" y="145745"/>
                </a:lnTo>
                <a:lnTo>
                  <a:pt x="303509" y="145672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19" name="bg object 19"/>
          <p:cNvSpPr/>
          <p:nvPr/>
        </p:nvSpPr>
        <p:spPr>
          <a:xfrm>
            <a:off x="8130127" y="686266"/>
            <a:ext cx="185999" cy="166733"/>
          </a:xfrm>
          <a:custGeom>
            <a:avLst/>
            <a:gdLst/>
            <a:ahLst/>
            <a:cxnLst/>
            <a:rect l="l" t="t" r="r" b="b"/>
            <a:pathLst>
              <a:path w="408940" h="274955">
                <a:moveTo>
                  <a:pt x="335932" y="274707"/>
                </a:moveTo>
                <a:lnTo>
                  <a:pt x="90888" y="274707"/>
                </a:lnTo>
                <a:lnTo>
                  <a:pt x="231270" y="274800"/>
                </a:lnTo>
                <a:lnTo>
                  <a:pt x="335932" y="274707"/>
                </a:lnTo>
                <a:close/>
              </a:path>
              <a:path w="408940" h="274955">
                <a:moveTo>
                  <a:pt x="392385" y="146793"/>
                </a:moveTo>
                <a:lnTo>
                  <a:pt x="16470" y="146793"/>
                </a:lnTo>
                <a:lnTo>
                  <a:pt x="19235" y="146961"/>
                </a:lnTo>
                <a:lnTo>
                  <a:pt x="18638" y="151861"/>
                </a:lnTo>
                <a:lnTo>
                  <a:pt x="17748" y="155798"/>
                </a:lnTo>
                <a:lnTo>
                  <a:pt x="17632" y="254497"/>
                </a:lnTo>
                <a:lnTo>
                  <a:pt x="18596" y="258937"/>
                </a:lnTo>
                <a:lnTo>
                  <a:pt x="44092" y="274758"/>
                </a:lnTo>
                <a:lnTo>
                  <a:pt x="335932" y="274707"/>
                </a:lnTo>
                <a:lnTo>
                  <a:pt x="375657" y="272941"/>
                </a:lnTo>
                <a:lnTo>
                  <a:pt x="390934" y="234348"/>
                </a:lnTo>
                <a:lnTo>
                  <a:pt x="126388" y="234320"/>
                </a:lnTo>
                <a:lnTo>
                  <a:pt x="122268" y="231639"/>
                </a:lnTo>
                <a:lnTo>
                  <a:pt x="122348" y="230424"/>
                </a:lnTo>
                <a:lnTo>
                  <a:pt x="64060" y="230424"/>
                </a:lnTo>
                <a:lnTo>
                  <a:pt x="55550" y="228863"/>
                </a:lnTo>
                <a:lnTo>
                  <a:pt x="48583" y="224353"/>
                </a:lnTo>
                <a:lnTo>
                  <a:pt x="43892" y="217598"/>
                </a:lnTo>
                <a:lnTo>
                  <a:pt x="42235" y="209441"/>
                </a:lnTo>
                <a:lnTo>
                  <a:pt x="42252" y="209095"/>
                </a:lnTo>
                <a:lnTo>
                  <a:pt x="43920" y="201262"/>
                </a:lnTo>
                <a:lnTo>
                  <a:pt x="48474" y="194657"/>
                </a:lnTo>
                <a:lnTo>
                  <a:pt x="55183" y="190164"/>
                </a:lnTo>
                <a:lnTo>
                  <a:pt x="63348" y="188468"/>
                </a:lnTo>
                <a:lnTo>
                  <a:pt x="391127" y="188468"/>
                </a:lnTo>
                <a:lnTo>
                  <a:pt x="391003" y="173171"/>
                </a:lnTo>
                <a:lnTo>
                  <a:pt x="390019" y="147108"/>
                </a:lnTo>
                <a:lnTo>
                  <a:pt x="392385" y="146793"/>
                </a:lnTo>
                <a:close/>
              </a:path>
              <a:path w="408940" h="274955">
                <a:moveTo>
                  <a:pt x="324776" y="220307"/>
                </a:moveTo>
                <a:lnTo>
                  <a:pt x="256711" y="220307"/>
                </a:lnTo>
                <a:lnTo>
                  <a:pt x="282342" y="220362"/>
                </a:lnTo>
                <a:lnTo>
                  <a:pt x="286336" y="222959"/>
                </a:lnTo>
                <a:lnTo>
                  <a:pt x="285729" y="232089"/>
                </a:lnTo>
                <a:lnTo>
                  <a:pt x="282043" y="234320"/>
                </a:lnTo>
                <a:lnTo>
                  <a:pt x="239451" y="234348"/>
                </a:lnTo>
                <a:lnTo>
                  <a:pt x="390934" y="234348"/>
                </a:lnTo>
                <a:lnTo>
                  <a:pt x="390970" y="230424"/>
                </a:lnTo>
                <a:lnTo>
                  <a:pt x="342858" y="230424"/>
                </a:lnTo>
                <a:lnTo>
                  <a:pt x="334640" y="228897"/>
                </a:lnTo>
                <a:lnTo>
                  <a:pt x="327832" y="224544"/>
                </a:lnTo>
                <a:lnTo>
                  <a:pt x="324776" y="220307"/>
                </a:lnTo>
                <a:close/>
              </a:path>
              <a:path w="408940" h="274955">
                <a:moveTo>
                  <a:pt x="341842" y="188468"/>
                </a:moveTo>
                <a:lnTo>
                  <a:pt x="63348" y="188468"/>
                </a:lnTo>
                <a:lnTo>
                  <a:pt x="71672" y="189941"/>
                </a:lnTo>
                <a:lnTo>
                  <a:pt x="78252" y="194195"/>
                </a:lnTo>
                <a:lnTo>
                  <a:pt x="82601" y="200742"/>
                </a:lnTo>
                <a:lnTo>
                  <a:pt x="84227" y="209095"/>
                </a:lnTo>
                <a:lnTo>
                  <a:pt x="82830" y="217409"/>
                </a:lnTo>
                <a:lnTo>
                  <a:pt x="82781" y="217598"/>
                </a:lnTo>
                <a:lnTo>
                  <a:pt x="78652" y="224271"/>
                </a:lnTo>
                <a:lnTo>
                  <a:pt x="72244" y="228728"/>
                </a:lnTo>
                <a:lnTo>
                  <a:pt x="64060" y="230424"/>
                </a:lnTo>
                <a:lnTo>
                  <a:pt x="122348" y="230424"/>
                </a:lnTo>
                <a:lnTo>
                  <a:pt x="122865" y="222571"/>
                </a:lnTo>
                <a:lnTo>
                  <a:pt x="126540" y="220362"/>
                </a:lnTo>
                <a:lnTo>
                  <a:pt x="239205" y="220311"/>
                </a:lnTo>
                <a:lnTo>
                  <a:pt x="324776" y="220307"/>
                </a:lnTo>
                <a:lnTo>
                  <a:pt x="323121" y="218013"/>
                </a:lnTo>
                <a:lnTo>
                  <a:pt x="321194" y="209954"/>
                </a:lnTo>
                <a:lnTo>
                  <a:pt x="321597" y="207729"/>
                </a:lnTo>
                <a:lnTo>
                  <a:pt x="125064" y="207703"/>
                </a:lnTo>
                <a:lnTo>
                  <a:pt x="122676" y="207577"/>
                </a:lnTo>
                <a:lnTo>
                  <a:pt x="116907" y="206090"/>
                </a:lnTo>
                <a:lnTo>
                  <a:pt x="114446" y="203745"/>
                </a:lnTo>
                <a:lnTo>
                  <a:pt x="115012" y="196122"/>
                </a:lnTo>
                <a:lnTo>
                  <a:pt x="117525" y="193766"/>
                </a:lnTo>
                <a:lnTo>
                  <a:pt x="123703" y="192625"/>
                </a:lnTo>
                <a:lnTo>
                  <a:pt x="330597" y="192625"/>
                </a:lnTo>
                <a:lnTo>
                  <a:pt x="333745" y="190374"/>
                </a:lnTo>
                <a:lnTo>
                  <a:pt x="341842" y="188468"/>
                </a:lnTo>
                <a:close/>
              </a:path>
              <a:path w="408940" h="274955">
                <a:moveTo>
                  <a:pt x="391127" y="188468"/>
                </a:moveTo>
                <a:lnTo>
                  <a:pt x="341842" y="188468"/>
                </a:lnTo>
                <a:lnTo>
                  <a:pt x="350316" y="189997"/>
                </a:lnTo>
                <a:lnTo>
                  <a:pt x="357392" y="194521"/>
                </a:lnTo>
                <a:lnTo>
                  <a:pt x="362246" y="201265"/>
                </a:lnTo>
                <a:lnTo>
                  <a:pt x="363975" y="209095"/>
                </a:lnTo>
                <a:lnTo>
                  <a:pt x="363941" y="209954"/>
                </a:lnTo>
                <a:lnTo>
                  <a:pt x="362345" y="217409"/>
                </a:lnTo>
                <a:lnTo>
                  <a:pt x="357735" y="224067"/>
                </a:lnTo>
                <a:lnTo>
                  <a:pt x="350985" y="228658"/>
                </a:lnTo>
                <a:lnTo>
                  <a:pt x="342858" y="230424"/>
                </a:lnTo>
                <a:lnTo>
                  <a:pt x="390970" y="230424"/>
                </a:lnTo>
                <a:lnTo>
                  <a:pt x="391202" y="200742"/>
                </a:lnTo>
                <a:lnTo>
                  <a:pt x="391127" y="188468"/>
                </a:lnTo>
                <a:close/>
              </a:path>
              <a:path w="408940" h="274955">
                <a:moveTo>
                  <a:pt x="330374" y="192783"/>
                </a:moveTo>
                <a:lnTo>
                  <a:pt x="262041" y="192783"/>
                </a:lnTo>
                <a:lnTo>
                  <a:pt x="290148" y="192823"/>
                </a:lnTo>
                <a:lnTo>
                  <a:pt x="294210" y="195431"/>
                </a:lnTo>
                <a:lnTo>
                  <a:pt x="293666" y="205378"/>
                </a:lnTo>
                <a:lnTo>
                  <a:pt x="289834" y="207703"/>
                </a:lnTo>
                <a:lnTo>
                  <a:pt x="243044" y="207729"/>
                </a:lnTo>
                <a:lnTo>
                  <a:pt x="321597" y="207729"/>
                </a:lnTo>
                <a:lnTo>
                  <a:pt x="322647" y="201927"/>
                </a:lnTo>
                <a:lnTo>
                  <a:pt x="327089" y="195131"/>
                </a:lnTo>
                <a:lnTo>
                  <a:pt x="330374" y="192783"/>
                </a:lnTo>
                <a:close/>
              </a:path>
              <a:path w="408940" h="274955">
                <a:moveTo>
                  <a:pt x="330597" y="192625"/>
                </a:moveTo>
                <a:lnTo>
                  <a:pt x="123703" y="192625"/>
                </a:lnTo>
                <a:lnTo>
                  <a:pt x="126425" y="192803"/>
                </a:lnTo>
                <a:lnTo>
                  <a:pt x="330374" y="192783"/>
                </a:lnTo>
                <a:lnTo>
                  <a:pt x="330597" y="192625"/>
                </a:lnTo>
                <a:close/>
              </a:path>
              <a:path w="408940" h="274955">
                <a:moveTo>
                  <a:pt x="19748" y="120218"/>
                </a:moveTo>
                <a:lnTo>
                  <a:pt x="5884" y="121307"/>
                </a:lnTo>
                <a:lnTo>
                  <a:pt x="628" y="126983"/>
                </a:lnTo>
                <a:lnTo>
                  <a:pt x="0" y="139569"/>
                </a:lnTo>
                <a:lnTo>
                  <a:pt x="5308" y="145464"/>
                </a:lnTo>
                <a:lnTo>
                  <a:pt x="14491" y="146825"/>
                </a:lnTo>
                <a:lnTo>
                  <a:pt x="16470" y="146793"/>
                </a:lnTo>
                <a:lnTo>
                  <a:pt x="392385" y="146793"/>
                </a:lnTo>
                <a:lnTo>
                  <a:pt x="403254" y="145673"/>
                </a:lnTo>
                <a:lnTo>
                  <a:pt x="408657" y="140794"/>
                </a:lnTo>
                <a:lnTo>
                  <a:pt x="408115" y="128731"/>
                </a:lnTo>
                <a:lnTo>
                  <a:pt x="68636" y="128731"/>
                </a:lnTo>
                <a:lnTo>
                  <a:pt x="67679" y="126742"/>
                </a:lnTo>
                <a:lnTo>
                  <a:pt x="67682" y="125873"/>
                </a:lnTo>
                <a:lnTo>
                  <a:pt x="68629" y="120585"/>
                </a:lnTo>
                <a:lnTo>
                  <a:pt x="26784" y="120585"/>
                </a:lnTo>
                <a:lnTo>
                  <a:pt x="19748" y="120218"/>
                </a:lnTo>
                <a:close/>
              </a:path>
              <a:path w="408940" h="274955">
                <a:moveTo>
                  <a:pt x="75139" y="128438"/>
                </a:moveTo>
                <a:lnTo>
                  <a:pt x="68636" y="128731"/>
                </a:lnTo>
                <a:lnTo>
                  <a:pt x="408115" y="128731"/>
                </a:lnTo>
                <a:lnTo>
                  <a:pt x="408108" y="128564"/>
                </a:lnTo>
                <a:lnTo>
                  <a:pt x="338918" y="128553"/>
                </a:lnTo>
                <a:lnTo>
                  <a:pt x="77474" y="128553"/>
                </a:lnTo>
                <a:lnTo>
                  <a:pt x="75139" y="128438"/>
                </a:lnTo>
                <a:close/>
              </a:path>
              <a:path w="408940" h="274955">
                <a:moveTo>
                  <a:pt x="335590" y="24310"/>
                </a:moveTo>
                <a:lnTo>
                  <a:pt x="204213" y="24310"/>
                </a:lnTo>
                <a:lnTo>
                  <a:pt x="281300" y="24630"/>
                </a:lnTo>
                <a:lnTo>
                  <a:pt x="298895" y="27940"/>
                </a:lnTo>
                <a:lnTo>
                  <a:pt x="313578" y="36874"/>
                </a:lnTo>
                <a:lnTo>
                  <a:pt x="324406" y="50408"/>
                </a:lnTo>
                <a:lnTo>
                  <a:pt x="330440" y="67518"/>
                </a:lnTo>
                <a:lnTo>
                  <a:pt x="332708" y="80031"/>
                </a:lnTo>
                <a:lnTo>
                  <a:pt x="339975" y="119318"/>
                </a:lnTo>
                <a:lnTo>
                  <a:pt x="340209" y="121496"/>
                </a:lnTo>
                <a:lnTo>
                  <a:pt x="340848" y="126742"/>
                </a:lnTo>
                <a:lnTo>
                  <a:pt x="339602" y="128564"/>
                </a:lnTo>
                <a:lnTo>
                  <a:pt x="408108" y="128564"/>
                </a:lnTo>
                <a:lnTo>
                  <a:pt x="407987" y="125873"/>
                </a:lnTo>
                <a:lnTo>
                  <a:pt x="402002" y="120930"/>
                </a:lnTo>
                <a:lnTo>
                  <a:pt x="367119" y="120930"/>
                </a:lnTo>
                <a:lnTo>
                  <a:pt x="364690" y="119318"/>
                </a:lnTo>
                <a:lnTo>
                  <a:pt x="356502" y="73571"/>
                </a:lnTo>
                <a:lnTo>
                  <a:pt x="355303" y="66433"/>
                </a:lnTo>
                <a:lnTo>
                  <a:pt x="354193" y="59269"/>
                </a:lnTo>
                <a:lnTo>
                  <a:pt x="352635" y="52224"/>
                </a:lnTo>
                <a:lnTo>
                  <a:pt x="350094" y="45446"/>
                </a:lnTo>
                <a:lnTo>
                  <a:pt x="337923" y="26414"/>
                </a:lnTo>
                <a:lnTo>
                  <a:pt x="335590" y="24310"/>
                </a:lnTo>
                <a:close/>
              </a:path>
              <a:path w="408940" h="274955">
                <a:moveTo>
                  <a:pt x="333445" y="128469"/>
                </a:moveTo>
                <a:lnTo>
                  <a:pt x="330775" y="128553"/>
                </a:lnTo>
                <a:lnTo>
                  <a:pt x="338918" y="128553"/>
                </a:lnTo>
                <a:lnTo>
                  <a:pt x="333445" y="128469"/>
                </a:lnTo>
                <a:close/>
              </a:path>
              <a:path w="408940" h="274955">
                <a:moveTo>
                  <a:pt x="379035" y="120271"/>
                </a:moveTo>
                <a:lnTo>
                  <a:pt x="367119" y="120930"/>
                </a:lnTo>
                <a:lnTo>
                  <a:pt x="402002" y="120930"/>
                </a:lnTo>
                <a:lnTo>
                  <a:pt x="401736" y="120710"/>
                </a:lnTo>
                <a:lnTo>
                  <a:pt x="385716" y="120470"/>
                </a:lnTo>
                <a:lnTo>
                  <a:pt x="379035" y="120271"/>
                </a:lnTo>
                <a:close/>
              </a:path>
              <a:path w="408940" h="274955">
                <a:moveTo>
                  <a:pt x="204692" y="0"/>
                </a:moveTo>
                <a:lnTo>
                  <a:pt x="128111" y="149"/>
                </a:lnTo>
                <a:lnTo>
                  <a:pt x="83432" y="15335"/>
                </a:lnTo>
                <a:lnTo>
                  <a:pt x="54469" y="60293"/>
                </a:lnTo>
                <a:lnTo>
                  <a:pt x="47839" y="97856"/>
                </a:lnTo>
                <a:lnTo>
                  <a:pt x="44009" y="120501"/>
                </a:lnTo>
                <a:lnTo>
                  <a:pt x="26784" y="120585"/>
                </a:lnTo>
                <a:lnTo>
                  <a:pt x="68629" y="120585"/>
                </a:lnTo>
                <a:lnTo>
                  <a:pt x="72961" y="96376"/>
                </a:lnTo>
                <a:lnTo>
                  <a:pt x="75593" y="82154"/>
                </a:lnTo>
                <a:lnTo>
                  <a:pt x="76885" y="75040"/>
                </a:lnTo>
                <a:lnTo>
                  <a:pt x="78091" y="67916"/>
                </a:lnTo>
                <a:lnTo>
                  <a:pt x="83923" y="51002"/>
                </a:lnTo>
                <a:lnTo>
                  <a:pt x="94815" y="37315"/>
                </a:lnTo>
                <a:lnTo>
                  <a:pt x="109604" y="28113"/>
                </a:lnTo>
                <a:lnTo>
                  <a:pt x="127127" y="24651"/>
                </a:lnTo>
                <a:lnTo>
                  <a:pt x="335590" y="24310"/>
                </a:lnTo>
                <a:lnTo>
                  <a:pt x="322371" y="12388"/>
                </a:lnTo>
                <a:lnTo>
                  <a:pt x="303471" y="3629"/>
                </a:lnTo>
                <a:lnTo>
                  <a:pt x="281258" y="400"/>
                </a:lnTo>
                <a:lnTo>
                  <a:pt x="204692" y="0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0" name="bg object 20"/>
          <p:cNvSpPr/>
          <p:nvPr/>
        </p:nvSpPr>
        <p:spPr>
          <a:xfrm>
            <a:off x="7538977" y="961726"/>
            <a:ext cx="1190511" cy="13478"/>
          </a:xfrm>
          <a:custGeom>
            <a:avLst/>
            <a:gdLst/>
            <a:ahLst/>
            <a:cxnLst/>
            <a:rect l="l" t="t" r="r" b="b"/>
            <a:pathLst>
              <a:path w="2617469" h="22225">
                <a:moveTo>
                  <a:pt x="2617114" y="800"/>
                </a:moveTo>
                <a:lnTo>
                  <a:pt x="2615755" y="0"/>
                </a:lnTo>
                <a:lnTo>
                  <a:pt x="2615755" y="469"/>
                </a:lnTo>
                <a:lnTo>
                  <a:pt x="0" y="469"/>
                </a:lnTo>
                <a:lnTo>
                  <a:pt x="0" y="22059"/>
                </a:lnTo>
                <a:lnTo>
                  <a:pt x="2602179" y="22059"/>
                </a:lnTo>
                <a:lnTo>
                  <a:pt x="2604846" y="22110"/>
                </a:lnTo>
                <a:lnTo>
                  <a:pt x="2607195" y="22059"/>
                </a:lnTo>
                <a:lnTo>
                  <a:pt x="2615755" y="22059"/>
                </a:lnTo>
                <a:lnTo>
                  <a:pt x="2615755" y="800"/>
                </a:lnTo>
                <a:lnTo>
                  <a:pt x="2617114" y="800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0398" y="1037875"/>
            <a:ext cx="1183732" cy="180499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8554489" y="829596"/>
            <a:ext cx="170114" cy="23489"/>
          </a:xfrm>
          <a:custGeom>
            <a:avLst/>
            <a:gdLst/>
            <a:ahLst/>
            <a:cxnLst/>
            <a:rect l="l" t="t" r="r" b="b"/>
            <a:pathLst>
              <a:path w="374015" h="38734">
                <a:moveTo>
                  <a:pt x="364991" y="10"/>
                </a:moveTo>
                <a:lnTo>
                  <a:pt x="186703" y="0"/>
                </a:lnTo>
                <a:lnTo>
                  <a:pt x="2206" y="125"/>
                </a:lnTo>
                <a:lnTo>
                  <a:pt x="415" y="900"/>
                </a:lnTo>
                <a:lnTo>
                  <a:pt x="0" y="11438"/>
                </a:lnTo>
                <a:lnTo>
                  <a:pt x="862" y="19144"/>
                </a:lnTo>
                <a:lnTo>
                  <a:pt x="308238" y="38480"/>
                </a:lnTo>
                <a:lnTo>
                  <a:pt x="349295" y="38218"/>
                </a:lnTo>
                <a:lnTo>
                  <a:pt x="373828" y="17172"/>
                </a:lnTo>
                <a:lnTo>
                  <a:pt x="373608" y="13130"/>
                </a:lnTo>
                <a:lnTo>
                  <a:pt x="373524" y="167"/>
                </a:lnTo>
                <a:lnTo>
                  <a:pt x="364991" y="10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1085" y="595057"/>
            <a:ext cx="531632" cy="304878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8554470" y="683147"/>
            <a:ext cx="170114" cy="44283"/>
          </a:xfrm>
          <a:custGeom>
            <a:avLst/>
            <a:gdLst/>
            <a:ahLst/>
            <a:cxnLst/>
            <a:rect l="l" t="t" r="r" b="b"/>
            <a:pathLst>
              <a:path w="374015" h="73025">
                <a:moveTo>
                  <a:pt x="37033" y="101"/>
                </a:moveTo>
                <a:lnTo>
                  <a:pt x="647" y="14744"/>
                </a:lnTo>
                <a:lnTo>
                  <a:pt x="0" y="38658"/>
                </a:lnTo>
                <a:lnTo>
                  <a:pt x="76" y="46139"/>
                </a:lnTo>
                <a:lnTo>
                  <a:pt x="622" y="61861"/>
                </a:lnTo>
                <a:lnTo>
                  <a:pt x="6743" y="69164"/>
                </a:lnTo>
                <a:lnTo>
                  <a:pt x="19507" y="72898"/>
                </a:lnTo>
                <a:lnTo>
                  <a:pt x="21297" y="71932"/>
                </a:lnTo>
                <a:lnTo>
                  <a:pt x="37033" y="101"/>
                </a:lnTo>
                <a:close/>
              </a:path>
              <a:path w="374015" h="73025">
                <a:moveTo>
                  <a:pt x="373697" y="32639"/>
                </a:moveTo>
                <a:lnTo>
                  <a:pt x="373278" y="15227"/>
                </a:lnTo>
                <a:lnTo>
                  <a:pt x="368465" y="8801"/>
                </a:lnTo>
                <a:lnTo>
                  <a:pt x="351929" y="3505"/>
                </a:lnTo>
                <a:lnTo>
                  <a:pt x="345122" y="1943"/>
                </a:lnTo>
                <a:lnTo>
                  <a:pt x="337947" y="0"/>
                </a:lnTo>
                <a:lnTo>
                  <a:pt x="337312" y="1625"/>
                </a:lnTo>
                <a:lnTo>
                  <a:pt x="336778" y="2298"/>
                </a:lnTo>
                <a:lnTo>
                  <a:pt x="352450" y="71755"/>
                </a:lnTo>
                <a:lnTo>
                  <a:pt x="355193" y="72313"/>
                </a:lnTo>
                <a:lnTo>
                  <a:pt x="366293" y="69989"/>
                </a:lnTo>
                <a:lnTo>
                  <a:pt x="373024" y="62344"/>
                </a:lnTo>
                <a:lnTo>
                  <a:pt x="373659" y="46634"/>
                </a:lnTo>
                <a:lnTo>
                  <a:pt x="373697" y="32639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5" name="bg object 25"/>
          <p:cNvSpPr/>
          <p:nvPr/>
        </p:nvSpPr>
        <p:spPr>
          <a:xfrm>
            <a:off x="8355598" y="863718"/>
            <a:ext cx="24261" cy="19638"/>
          </a:xfrm>
          <a:custGeom>
            <a:avLst/>
            <a:gdLst/>
            <a:ahLst/>
            <a:cxnLst/>
            <a:rect l="l" t="t" r="r" b="b"/>
            <a:pathLst>
              <a:path w="53340" h="32384">
                <a:moveTo>
                  <a:pt x="38857" y="0"/>
                </a:moveTo>
                <a:lnTo>
                  <a:pt x="27538" y="62"/>
                </a:lnTo>
                <a:lnTo>
                  <a:pt x="27538" y="345"/>
                </a:lnTo>
                <a:lnTo>
                  <a:pt x="910" y="356"/>
                </a:lnTo>
                <a:lnTo>
                  <a:pt x="25004" y="32124"/>
                </a:lnTo>
                <a:lnTo>
                  <a:pt x="31025" y="32177"/>
                </a:lnTo>
                <a:lnTo>
                  <a:pt x="46532" y="31381"/>
                </a:lnTo>
                <a:lnTo>
                  <a:pt x="52323" y="25611"/>
                </a:lnTo>
                <a:lnTo>
                  <a:pt x="53307" y="13873"/>
                </a:lnTo>
                <a:lnTo>
                  <a:pt x="53202" y="11528"/>
                </a:lnTo>
                <a:lnTo>
                  <a:pt x="53066" y="209"/>
                </a:lnTo>
                <a:lnTo>
                  <a:pt x="38857" y="0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6" name="bg object 26"/>
          <p:cNvSpPr/>
          <p:nvPr/>
        </p:nvSpPr>
        <p:spPr>
          <a:xfrm>
            <a:off x="8690501" y="863857"/>
            <a:ext cx="23683" cy="19253"/>
          </a:xfrm>
          <a:custGeom>
            <a:avLst/>
            <a:gdLst/>
            <a:ahLst/>
            <a:cxnLst/>
            <a:rect l="l" t="t" r="r" b="b"/>
            <a:pathLst>
              <a:path w="52069" h="31750">
                <a:moveTo>
                  <a:pt x="50088" y="0"/>
                </a:moveTo>
                <a:lnTo>
                  <a:pt x="3001" y="198"/>
                </a:lnTo>
                <a:lnTo>
                  <a:pt x="1200" y="1403"/>
                </a:lnTo>
                <a:lnTo>
                  <a:pt x="540" y="4670"/>
                </a:lnTo>
                <a:lnTo>
                  <a:pt x="0" y="16156"/>
                </a:lnTo>
                <a:lnTo>
                  <a:pt x="3541" y="24554"/>
                </a:lnTo>
                <a:lnTo>
                  <a:pt x="11067" y="29716"/>
                </a:lnTo>
                <a:lnTo>
                  <a:pt x="22477" y="31496"/>
                </a:lnTo>
                <a:lnTo>
                  <a:pt x="26456" y="31496"/>
                </a:lnTo>
                <a:lnTo>
                  <a:pt x="31105" y="31559"/>
                </a:lnTo>
                <a:lnTo>
                  <a:pt x="51827" y="10795"/>
                </a:lnTo>
                <a:lnTo>
                  <a:pt x="51670" y="7811"/>
                </a:lnTo>
                <a:lnTo>
                  <a:pt x="51690" y="1560"/>
                </a:lnTo>
                <a:lnTo>
                  <a:pt x="50088" y="0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7" name="bg object 27"/>
          <p:cNvSpPr/>
          <p:nvPr/>
        </p:nvSpPr>
        <p:spPr>
          <a:xfrm>
            <a:off x="8483432" y="863747"/>
            <a:ext cx="23394" cy="19638"/>
          </a:xfrm>
          <a:custGeom>
            <a:avLst/>
            <a:gdLst/>
            <a:ahLst/>
            <a:cxnLst/>
            <a:rect l="l" t="t" r="r" b="b"/>
            <a:pathLst>
              <a:path w="51434" h="32384">
                <a:moveTo>
                  <a:pt x="49175" y="0"/>
                </a:moveTo>
                <a:lnTo>
                  <a:pt x="38756" y="94"/>
                </a:lnTo>
                <a:lnTo>
                  <a:pt x="25416" y="52"/>
                </a:lnTo>
                <a:lnTo>
                  <a:pt x="25416" y="293"/>
                </a:lnTo>
                <a:lnTo>
                  <a:pt x="18746" y="230"/>
                </a:lnTo>
                <a:lnTo>
                  <a:pt x="15406" y="303"/>
                </a:lnTo>
                <a:lnTo>
                  <a:pt x="5775" y="254"/>
                </a:lnTo>
                <a:lnTo>
                  <a:pt x="1258" y="1290"/>
                </a:lnTo>
                <a:lnTo>
                  <a:pt x="0" y="5943"/>
                </a:lnTo>
                <a:lnTo>
                  <a:pt x="265" y="25161"/>
                </a:lnTo>
                <a:lnTo>
                  <a:pt x="6097" y="30910"/>
                </a:lnTo>
                <a:lnTo>
                  <a:pt x="18547" y="32156"/>
                </a:lnTo>
                <a:lnTo>
                  <a:pt x="22589" y="31705"/>
                </a:lnTo>
                <a:lnTo>
                  <a:pt x="26589" y="31925"/>
                </a:lnTo>
                <a:lnTo>
                  <a:pt x="39164" y="31167"/>
                </a:lnTo>
                <a:lnTo>
                  <a:pt x="46880" y="26911"/>
                </a:lnTo>
                <a:lnTo>
                  <a:pt x="50503" y="18801"/>
                </a:lnTo>
                <a:lnTo>
                  <a:pt x="50798" y="6481"/>
                </a:lnTo>
                <a:lnTo>
                  <a:pt x="50986" y="1706"/>
                </a:lnTo>
                <a:lnTo>
                  <a:pt x="49175" y="0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8" name="bg object 28"/>
          <p:cNvSpPr/>
          <p:nvPr/>
        </p:nvSpPr>
        <p:spPr>
          <a:xfrm>
            <a:off x="8563785" y="863874"/>
            <a:ext cx="23106" cy="19253"/>
          </a:xfrm>
          <a:custGeom>
            <a:avLst/>
            <a:gdLst/>
            <a:ahLst/>
            <a:cxnLst/>
            <a:rect l="l" t="t" r="r" b="b"/>
            <a:pathLst>
              <a:path w="50800" h="31750">
                <a:moveTo>
                  <a:pt x="48800" y="0"/>
                </a:moveTo>
                <a:lnTo>
                  <a:pt x="26581" y="10"/>
                </a:lnTo>
                <a:lnTo>
                  <a:pt x="18581" y="31"/>
                </a:lnTo>
                <a:lnTo>
                  <a:pt x="14592" y="125"/>
                </a:lnTo>
                <a:lnTo>
                  <a:pt x="5575" y="30"/>
                </a:lnTo>
                <a:lnTo>
                  <a:pt x="1252" y="954"/>
                </a:lnTo>
                <a:lnTo>
                  <a:pt x="0" y="5507"/>
                </a:lnTo>
                <a:lnTo>
                  <a:pt x="414" y="25245"/>
                </a:lnTo>
                <a:lnTo>
                  <a:pt x="6529" y="30742"/>
                </a:lnTo>
                <a:lnTo>
                  <a:pt x="19335" y="31663"/>
                </a:lnTo>
                <a:lnTo>
                  <a:pt x="23021" y="31307"/>
                </a:lnTo>
                <a:lnTo>
                  <a:pt x="26675" y="31496"/>
                </a:lnTo>
                <a:lnTo>
                  <a:pt x="40032" y="30432"/>
                </a:lnTo>
                <a:lnTo>
                  <a:pt x="47434" y="25679"/>
                </a:lnTo>
                <a:lnTo>
                  <a:pt x="50414" y="17416"/>
                </a:lnTo>
                <a:lnTo>
                  <a:pt x="50517" y="1518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9" name="bg object 29"/>
          <p:cNvSpPr/>
          <p:nvPr/>
        </p:nvSpPr>
        <p:spPr>
          <a:xfrm>
            <a:off x="8147992" y="862679"/>
            <a:ext cx="150763" cy="19638"/>
          </a:xfrm>
          <a:custGeom>
            <a:avLst/>
            <a:gdLst/>
            <a:ahLst/>
            <a:cxnLst/>
            <a:rect l="l" t="t" r="r" b="b"/>
            <a:pathLst>
              <a:path w="331469" h="32384">
                <a:moveTo>
                  <a:pt x="51193" y="6515"/>
                </a:moveTo>
                <a:lnTo>
                  <a:pt x="50990" y="1727"/>
                </a:lnTo>
                <a:lnTo>
                  <a:pt x="49237" y="0"/>
                </a:lnTo>
                <a:lnTo>
                  <a:pt x="3238" y="1320"/>
                </a:lnTo>
                <a:lnTo>
                  <a:pt x="1409" y="1866"/>
                </a:lnTo>
                <a:lnTo>
                  <a:pt x="723" y="4864"/>
                </a:lnTo>
                <a:lnTo>
                  <a:pt x="0" y="16090"/>
                </a:lnTo>
                <a:lnTo>
                  <a:pt x="3378" y="24472"/>
                </a:lnTo>
                <a:lnTo>
                  <a:pt x="10655" y="29718"/>
                </a:lnTo>
                <a:lnTo>
                  <a:pt x="21653" y="31559"/>
                </a:lnTo>
                <a:lnTo>
                  <a:pt x="25641" y="31559"/>
                </a:lnTo>
                <a:lnTo>
                  <a:pt x="39865" y="30695"/>
                </a:lnTo>
                <a:lnTo>
                  <a:pt x="47701" y="26085"/>
                </a:lnTo>
                <a:lnTo>
                  <a:pt x="50888" y="17945"/>
                </a:lnTo>
                <a:lnTo>
                  <a:pt x="51193" y="6515"/>
                </a:lnTo>
                <a:close/>
              </a:path>
              <a:path w="331469" h="32384">
                <a:moveTo>
                  <a:pt x="330987" y="13741"/>
                </a:moveTo>
                <a:lnTo>
                  <a:pt x="330631" y="10033"/>
                </a:lnTo>
                <a:lnTo>
                  <a:pt x="330796" y="2641"/>
                </a:lnTo>
                <a:lnTo>
                  <a:pt x="328993" y="990"/>
                </a:lnTo>
                <a:lnTo>
                  <a:pt x="318604" y="1117"/>
                </a:lnTo>
                <a:lnTo>
                  <a:pt x="305308" y="1054"/>
                </a:lnTo>
                <a:lnTo>
                  <a:pt x="305308" y="1219"/>
                </a:lnTo>
                <a:lnTo>
                  <a:pt x="294665" y="1181"/>
                </a:lnTo>
                <a:lnTo>
                  <a:pt x="279527" y="1295"/>
                </a:lnTo>
                <a:lnTo>
                  <a:pt x="279565" y="11163"/>
                </a:lnTo>
                <a:lnTo>
                  <a:pt x="279463" y="14503"/>
                </a:lnTo>
                <a:lnTo>
                  <a:pt x="280746" y="25514"/>
                </a:lnTo>
                <a:lnTo>
                  <a:pt x="286651" y="31140"/>
                </a:lnTo>
                <a:lnTo>
                  <a:pt x="302412" y="31737"/>
                </a:lnTo>
                <a:lnTo>
                  <a:pt x="308737" y="31775"/>
                </a:lnTo>
                <a:lnTo>
                  <a:pt x="323532" y="31038"/>
                </a:lnTo>
                <a:lnTo>
                  <a:pt x="329311" y="25730"/>
                </a:lnTo>
                <a:lnTo>
                  <a:pt x="330987" y="13741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30" name="bg object 30"/>
          <p:cNvSpPr/>
          <p:nvPr/>
        </p:nvSpPr>
        <p:spPr>
          <a:xfrm>
            <a:off x="8401193" y="633813"/>
            <a:ext cx="61518" cy="35041"/>
          </a:xfrm>
          <a:custGeom>
            <a:avLst/>
            <a:gdLst/>
            <a:ahLst/>
            <a:cxnLst/>
            <a:rect l="l" t="t" r="r" b="b"/>
            <a:pathLst>
              <a:path w="135255" h="57784">
                <a:moveTo>
                  <a:pt x="31991" y="35255"/>
                </a:moveTo>
                <a:lnTo>
                  <a:pt x="24523" y="28994"/>
                </a:lnTo>
                <a:lnTo>
                  <a:pt x="19672" y="28600"/>
                </a:lnTo>
                <a:lnTo>
                  <a:pt x="17665" y="28714"/>
                </a:lnTo>
                <a:lnTo>
                  <a:pt x="15671" y="28702"/>
                </a:lnTo>
                <a:lnTo>
                  <a:pt x="4318" y="28689"/>
                </a:lnTo>
                <a:lnTo>
                  <a:pt x="1993" y="31051"/>
                </a:lnTo>
                <a:lnTo>
                  <a:pt x="1079" y="35128"/>
                </a:lnTo>
                <a:lnTo>
                  <a:pt x="0" y="45897"/>
                </a:lnTo>
                <a:lnTo>
                  <a:pt x="2616" y="52908"/>
                </a:lnTo>
                <a:lnTo>
                  <a:pt x="9156" y="56426"/>
                </a:lnTo>
                <a:lnTo>
                  <a:pt x="19850" y="56743"/>
                </a:lnTo>
                <a:lnTo>
                  <a:pt x="24650" y="56286"/>
                </a:lnTo>
                <a:lnTo>
                  <a:pt x="28943" y="54597"/>
                </a:lnTo>
                <a:lnTo>
                  <a:pt x="28536" y="42760"/>
                </a:lnTo>
                <a:lnTo>
                  <a:pt x="31991" y="35255"/>
                </a:lnTo>
                <a:close/>
              </a:path>
              <a:path w="135255" h="57784">
                <a:moveTo>
                  <a:pt x="56311" y="12725"/>
                </a:moveTo>
                <a:lnTo>
                  <a:pt x="54114" y="6172"/>
                </a:lnTo>
                <a:lnTo>
                  <a:pt x="48006" y="2984"/>
                </a:lnTo>
                <a:lnTo>
                  <a:pt x="37350" y="2438"/>
                </a:lnTo>
                <a:lnTo>
                  <a:pt x="36360" y="2476"/>
                </a:lnTo>
                <a:lnTo>
                  <a:pt x="35356" y="2451"/>
                </a:lnTo>
                <a:lnTo>
                  <a:pt x="30340" y="2806"/>
                </a:lnTo>
                <a:lnTo>
                  <a:pt x="28409" y="5143"/>
                </a:lnTo>
                <a:lnTo>
                  <a:pt x="28041" y="10985"/>
                </a:lnTo>
                <a:lnTo>
                  <a:pt x="28143" y="12992"/>
                </a:lnTo>
                <a:lnTo>
                  <a:pt x="28143" y="14998"/>
                </a:lnTo>
                <a:lnTo>
                  <a:pt x="28003" y="29273"/>
                </a:lnTo>
                <a:lnTo>
                  <a:pt x="28321" y="29591"/>
                </a:lnTo>
                <a:lnTo>
                  <a:pt x="42468" y="29502"/>
                </a:lnTo>
                <a:lnTo>
                  <a:pt x="47155" y="29540"/>
                </a:lnTo>
                <a:lnTo>
                  <a:pt x="52908" y="28892"/>
                </a:lnTo>
                <a:lnTo>
                  <a:pt x="54584" y="26733"/>
                </a:lnTo>
                <a:lnTo>
                  <a:pt x="55232" y="23380"/>
                </a:lnTo>
                <a:lnTo>
                  <a:pt x="56311" y="12725"/>
                </a:lnTo>
                <a:close/>
              </a:path>
              <a:path w="135255" h="57784">
                <a:moveTo>
                  <a:pt x="81737" y="38646"/>
                </a:moveTo>
                <a:lnTo>
                  <a:pt x="81254" y="30467"/>
                </a:lnTo>
                <a:lnTo>
                  <a:pt x="79870" y="29083"/>
                </a:lnTo>
                <a:lnTo>
                  <a:pt x="71031" y="28613"/>
                </a:lnTo>
                <a:lnTo>
                  <a:pt x="69354" y="28689"/>
                </a:lnTo>
                <a:lnTo>
                  <a:pt x="67691" y="28689"/>
                </a:lnTo>
                <a:lnTo>
                  <a:pt x="67678" y="28498"/>
                </a:lnTo>
                <a:lnTo>
                  <a:pt x="64693" y="28714"/>
                </a:lnTo>
                <a:lnTo>
                  <a:pt x="61226" y="28028"/>
                </a:lnTo>
                <a:lnTo>
                  <a:pt x="51054" y="33515"/>
                </a:lnTo>
                <a:lnTo>
                  <a:pt x="55448" y="41211"/>
                </a:lnTo>
                <a:lnTo>
                  <a:pt x="53835" y="51854"/>
                </a:lnTo>
                <a:lnTo>
                  <a:pt x="55727" y="55041"/>
                </a:lnTo>
                <a:lnTo>
                  <a:pt x="60426" y="56362"/>
                </a:lnTo>
                <a:lnTo>
                  <a:pt x="70053" y="57772"/>
                </a:lnTo>
                <a:lnTo>
                  <a:pt x="76708" y="55702"/>
                </a:lnTo>
                <a:lnTo>
                  <a:pt x="80543" y="50038"/>
                </a:lnTo>
                <a:lnTo>
                  <a:pt x="81711" y="40665"/>
                </a:lnTo>
                <a:lnTo>
                  <a:pt x="81737" y="38646"/>
                </a:lnTo>
                <a:close/>
              </a:path>
              <a:path w="135255" h="57784">
                <a:moveTo>
                  <a:pt x="110350" y="11645"/>
                </a:moveTo>
                <a:lnTo>
                  <a:pt x="104063" y="0"/>
                </a:lnTo>
                <a:lnTo>
                  <a:pt x="97675" y="3124"/>
                </a:lnTo>
                <a:lnTo>
                  <a:pt x="91020" y="2273"/>
                </a:lnTo>
                <a:lnTo>
                  <a:pt x="89344" y="2451"/>
                </a:lnTo>
                <a:lnTo>
                  <a:pt x="83235" y="2641"/>
                </a:lnTo>
                <a:lnTo>
                  <a:pt x="81051" y="5080"/>
                </a:lnTo>
                <a:lnTo>
                  <a:pt x="80759" y="11391"/>
                </a:lnTo>
                <a:lnTo>
                  <a:pt x="80822" y="13385"/>
                </a:lnTo>
                <a:lnTo>
                  <a:pt x="80822" y="15379"/>
                </a:lnTo>
                <a:lnTo>
                  <a:pt x="80746" y="29235"/>
                </a:lnTo>
                <a:lnTo>
                  <a:pt x="80987" y="29527"/>
                </a:lnTo>
                <a:lnTo>
                  <a:pt x="99872" y="29476"/>
                </a:lnTo>
                <a:lnTo>
                  <a:pt x="105575" y="29121"/>
                </a:lnTo>
                <a:lnTo>
                  <a:pt x="107607" y="27279"/>
                </a:lnTo>
                <a:lnTo>
                  <a:pt x="109093" y="18237"/>
                </a:lnTo>
                <a:lnTo>
                  <a:pt x="110350" y="11645"/>
                </a:lnTo>
                <a:close/>
              </a:path>
              <a:path w="135255" h="57784">
                <a:moveTo>
                  <a:pt x="135229" y="29159"/>
                </a:moveTo>
                <a:lnTo>
                  <a:pt x="134683" y="28651"/>
                </a:lnTo>
                <a:lnTo>
                  <a:pt x="107975" y="28689"/>
                </a:lnTo>
                <a:lnTo>
                  <a:pt x="107137" y="29514"/>
                </a:lnTo>
                <a:lnTo>
                  <a:pt x="107048" y="55156"/>
                </a:lnTo>
                <a:lnTo>
                  <a:pt x="108546" y="56730"/>
                </a:lnTo>
                <a:lnTo>
                  <a:pt x="133718" y="56756"/>
                </a:lnTo>
                <a:lnTo>
                  <a:pt x="135229" y="55219"/>
                </a:lnTo>
                <a:lnTo>
                  <a:pt x="135229" y="42341"/>
                </a:lnTo>
                <a:lnTo>
                  <a:pt x="135229" y="29159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31" name="bg 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413342"/>
            <a:ext cx="8158881" cy="44417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39730" y="3036517"/>
            <a:ext cx="48559" cy="63483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39730" y="2722563"/>
            <a:ext cx="48559" cy="63489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39728" y="2408609"/>
            <a:ext cx="48559" cy="63483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4312" y="3036517"/>
            <a:ext cx="48559" cy="63483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4312" y="2722563"/>
            <a:ext cx="48559" cy="6348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54312" y="2408608"/>
            <a:ext cx="48559" cy="63483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68894" y="3036517"/>
            <a:ext cx="48559" cy="63483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68894" y="2722562"/>
            <a:ext cx="48559" cy="63489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68894" y="2408609"/>
            <a:ext cx="48559" cy="63483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99503" y="3036517"/>
            <a:ext cx="48559" cy="63483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99502" y="2408609"/>
            <a:ext cx="48559" cy="63483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699503" y="2722563"/>
            <a:ext cx="48559" cy="6348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14086" y="3036517"/>
            <a:ext cx="48559" cy="63483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14086" y="2722563"/>
            <a:ext cx="48559" cy="63483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14086" y="2408608"/>
            <a:ext cx="48559" cy="63483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28668" y="3036517"/>
            <a:ext cx="48559" cy="63483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128668" y="2722562"/>
            <a:ext cx="48559" cy="63489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28668" y="2408609"/>
            <a:ext cx="48559" cy="63483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73859" y="3036517"/>
            <a:ext cx="48559" cy="63483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73859" y="2722563"/>
            <a:ext cx="48559" cy="63483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73859" y="2408608"/>
            <a:ext cx="48559" cy="63483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8441" y="3036517"/>
            <a:ext cx="48559" cy="63483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88441" y="2722562"/>
            <a:ext cx="48559" cy="63489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88443" y="2408609"/>
            <a:ext cx="48559" cy="63483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48216" y="3036517"/>
            <a:ext cx="48559" cy="63483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48216" y="2722563"/>
            <a:ext cx="48559" cy="63483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48216" y="2408608"/>
            <a:ext cx="48559" cy="63483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62799" y="3036517"/>
            <a:ext cx="48559" cy="6348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62799" y="2722562"/>
            <a:ext cx="48559" cy="63489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62799" y="2408609"/>
            <a:ext cx="48559" cy="634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9917" y="581431"/>
            <a:ext cx="3092671" cy="402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15" b="1" i="0">
                <a:solidFill>
                  <a:schemeClr val="tx1"/>
                </a:solidFill>
                <a:latin typeface="Montserrat-Black"/>
                <a:cs typeface="Montserrat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59561" y="1283256"/>
            <a:ext cx="6400800" cy="199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96" b="1" i="0">
                <a:solidFill>
                  <a:schemeClr val="tx1"/>
                </a:solidFill>
                <a:latin typeface="Montserrat-ExtraBold"/>
                <a:cs typeface="Montserrat-ExtraBold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0920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9917" y="581431"/>
            <a:ext cx="5365096" cy="402418"/>
          </a:xfrm>
        </p:spPr>
        <p:txBody>
          <a:bodyPr lIns="0" tIns="0" rIns="0" bIns="0"/>
          <a:lstStyle>
            <a:lvl1pPr>
              <a:defRPr sz="2615" b="1" i="0">
                <a:solidFill>
                  <a:schemeClr val="tx1"/>
                </a:solidFill>
                <a:latin typeface="Montserrat-Black"/>
                <a:cs typeface="Montserrat-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5091" y="2015493"/>
            <a:ext cx="5891612" cy="199414"/>
          </a:xfrm>
        </p:spPr>
        <p:txBody>
          <a:bodyPr lIns="0" tIns="0" rIns="0" bIns="0"/>
          <a:lstStyle>
            <a:lvl1pPr>
              <a:defRPr sz="1296" b="0" i="0">
                <a:solidFill>
                  <a:schemeClr val="tx1"/>
                </a:solidFill>
                <a:latin typeface="Montserrat Medium" pitchFamily="2" charset="77"/>
                <a:cs typeface="Montserrat Medium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36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103269" y="1"/>
            <a:ext cx="2040793" cy="6857615"/>
          </a:xfrm>
          <a:custGeom>
            <a:avLst/>
            <a:gdLst/>
            <a:ahLst/>
            <a:cxnLst/>
            <a:rect l="l" t="t" r="r" b="b"/>
            <a:pathLst>
              <a:path w="4486909" h="11308715">
                <a:moveTo>
                  <a:pt x="4486774" y="0"/>
                </a:moveTo>
                <a:lnTo>
                  <a:pt x="0" y="0"/>
                </a:lnTo>
                <a:lnTo>
                  <a:pt x="0" y="11308556"/>
                </a:lnTo>
                <a:lnTo>
                  <a:pt x="4486774" y="11308556"/>
                </a:lnTo>
                <a:lnTo>
                  <a:pt x="4486774" y="0"/>
                </a:lnTo>
                <a:close/>
              </a:path>
            </a:pathLst>
          </a:custGeom>
          <a:solidFill>
            <a:srgbClr val="EFF0F1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17" name="bg object 17"/>
          <p:cNvSpPr/>
          <p:nvPr/>
        </p:nvSpPr>
        <p:spPr>
          <a:xfrm>
            <a:off x="8339444" y="676279"/>
            <a:ext cx="185999" cy="177130"/>
          </a:xfrm>
          <a:custGeom>
            <a:avLst/>
            <a:gdLst/>
            <a:ahLst/>
            <a:cxnLst/>
            <a:rect l="l" t="t" r="r" b="b"/>
            <a:pathLst>
              <a:path w="408940" h="292100">
                <a:moveTo>
                  <a:pt x="391589" y="162788"/>
                </a:moveTo>
                <a:lnTo>
                  <a:pt x="16020" y="162788"/>
                </a:lnTo>
                <a:lnTo>
                  <a:pt x="18282" y="164924"/>
                </a:lnTo>
                <a:lnTo>
                  <a:pt x="16763" y="172159"/>
                </a:lnTo>
                <a:lnTo>
                  <a:pt x="16187" y="179730"/>
                </a:lnTo>
                <a:lnTo>
                  <a:pt x="16261" y="187394"/>
                </a:lnTo>
                <a:lnTo>
                  <a:pt x="16334" y="264355"/>
                </a:lnTo>
                <a:lnTo>
                  <a:pt x="18675" y="275974"/>
                </a:lnTo>
                <a:lnTo>
                  <a:pt x="24822" y="284860"/>
                </a:lnTo>
                <a:lnTo>
                  <a:pt x="33696" y="290294"/>
                </a:lnTo>
                <a:lnTo>
                  <a:pt x="44218" y="291559"/>
                </a:lnTo>
                <a:lnTo>
                  <a:pt x="52480" y="290752"/>
                </a:lnTo>
                <a:lnTo>
                  <a:pt x="368236" y="290752"/>
                </a:lnTo>
                <a:lnTo>
                  <a:pt x="391155" y="250618"/>
                </a:lnTo>
                <a:lnTo>
                  <a:pt x="203894" y="250618"/>
                </a:lnTo>
                <a:lnTo>
                  <a:pt x="125755" y="250586"/>
                </a:lnTo>
                <a:lnTo>
                  <a:pt x="122777" y="248649"/>
                </a:lnTo>
                <a:lnTo>
                  <a:pt x="122712" y="246701"/>
                </a:lnTo>
                <a:lnTo>
                  <a:pt x="63021" y="246691"/>
                </a:lnTo>
                <a:lnTo>
                  <a:pt x="54833" y="245142"/>
                </a:lnTo>
                <a:lnTo>
                  <a:pt x="48145" y="240723"/>
                </a:lnTo>
                <a:lnTo>
                  <a:pt x="43663" y="234088"/>
                </a:lnTo>
                <a:lnTo>
                  <a:pt x="42075" y="226063"/>
                </a:lnTo>
                <a:lnTo>
                  <a:pt x="42140" y="225383"/>
                </a:lnTo>
                <a:lnTo>
                  <a:pt x="43626" y="217943"/>
                </a:lnTo>
                <a:lnTo>
                  <a:pt x="47927" y="211424"/>
                </a:lnTo>
                <a:lnTo>
                  <a:pt x="54329" y="206960"/>
                </a:lnTo>
                <a:lnTo>
                  <a:pt x="62218" y="205184"/>
                </a:lnTo>
                <a:lnTo>
                  <a:pt x="391278" y="205184"/>
                </a:lnTo>
                <a:lnTo>
                  <a:pt x="391164" y="187394"/>
                </a:lnTo>
                <a:lnTo>
                  <a:pt x="390786" y="164924"/>
                </a:lnTo>
                <a:lnTo>
                  <a:pt x="390819" y="163500"/>
                </a:lnTo>
                <a:lnTo>
                  <a:pt x="391589" y="162788"/>
                </a:lnTo>
                <a:close/>
              </a:path>
              <a:path w="408940" h="292100">
                <a:moveTo>
                  <a:pt x="368236" y="290752"/>
                </a:moveTo>
                <a:lnTo>
                  <a:pt x="52480" y="290752"/>
                </a:lnTo>
                <a:lnTo>
                  <a:pt x="60888" y="291433"/>
                </a:lnTo>
                <a:lnTo>
                  <a:pt x="365496" y="291245"/>
                </a:lnTo>
                <a:lnTo>
                  <a:pt x="368236" y="290752"/>
                </a:lnTo>
                <a:close/>
              </a:path>
              <a:path w="408940" h="292100">
                <a:moveTo>
                  <a:pt x="324800" y="237011"/>
                </a:moveTo>
                <a:lnTo>
                  <a:pt x="256571" y="237011"/>
                </a:lnTo>
                <a:lnTo>
                  <a:pt x="282085" y="237058"/>
                </a:lnTo>
                <a:lnTo>
                  <a:pt x="284923" y="238869"/>
                </a:lnTo>
                <a:lnTo>
                  <a:pt x="284975" y="248649"/>
                </a:lnTo>
                <a:lnTo>
                  <a:pt x="282054" y="250586"/>
                </a:lnTo>
                <a:lnTo>
                  <a:pt x="203894" y="250618"/>
                </a:lnTo>
                <a:lnTo>
                  <a:pt x="391155" y="250618"/>
                </a:lnTo>
                <a:lnTo>
                  <a:pt x="391188" y="246691"/>
                </a:lnTo>
                <a:lnTo>
                  <a:pt x="342366" y="246691"/>
                </a:lnTo>
                <a:lnTo>
                  <a:pt x="334120" y="245188"/>
                </a:lnTo>
                <a:lnTo>
                  <a:pt x="327418" y="240830"/>
                </a:lnTo>
                <a:lnTo>
                  <a:pt x="324800" y="237011"/>
                </a:lnTo>
                <a:close/>
              </a:path>
              <a:path w="408940" h="292100">
                <a:moveTo>
                  <a:pt x="341214" y="205184"/>
                </a:moveTo>
                <a:lnTo>
                  <a:pt x="62218" y="205184"/>
                </a:lnTo>
                <a:lnTo>
                  <a:pt x="70411" y="206645"/>
                </a:lnTo>
                <a:lnTo>
                  <a:pt x="77271" y="210994"/>
                </a:lnTo>
                <a:lnTo>
                  <a:pt x="82035" y="217525"/>
                </a:lnTo>
                <a:lnTo>
                  <a:pt x="83910" y="225383"/>
                </a:lnTo>
                <a:lnTo>
                  <a:pt x="83843" y="226063"/>
                </a:lnTo>
                <a:lnTo>
                  <a:pt x="82424" y="233552"/>
                </a:lnTo>
                <a:lnTo>
                  <a:pt x="77924" y="240278"/>
                </a:lnTo>
                <a:lnTo>
                  <a:pt x="71217" y="244922"/>
                </a:lnTo>
                <a:lnTo>
                  <a:pt x="63076" y="246701"/>
                </a:lnTo>
                <a:lnTo>
                  <a:pt x="122712" y="246701"/>
                </a:lnTo>
                <a:lnTo>
                  <a:pt x="122741" y="238869"/>
                </a:lnTo>
                <a:lnTo>
                  <a:pt x="125514" y="237058"/>
                </a:lnTo>
                <a:lnTo>
                  <a:pt x="324800" y="237011"/>
                </a:lnTo>
                <a:lnTo>
                  <a:pt x="322904" y="234246"/>
                </a:lnTo>
                <a:lnTo>
                  <a:pt x="321225" y="226063"/>
                </a:lnTo>
                <a:lnTo>
                  <a:pt x="321677" y="223781"/>
                </a:lnTo>
                <a:lnTo>
                  <a:pt x="122561" y="223781"/>
                </a:lnTo>
                <a:lnTo>
                  <a:pt x="116771" y="222493"/>
                </a:lnTo>
                <a:lnTo>
                  <a:pt x="114917" y="220221"/>
                </a:lnTo>
                <a:lnTo>
                  <a:pt x="114771" y="213216"/>
                </a:lnTo>
                <a:lnTo>
                  <a:pt x="116718" y="210954"/>
                </a:lnTo>
                <a:lnTo>
                  <a:pt x="122760" y="209572"/>
                </a:lnTo>
                <a:lnTo>
                  <a:pt x="282890" y="209551"/>
                </a:lnTo>
                <a:lnTo>
                  <a:pt x="285719" y="209216"/>
                </a:lnTo>
                <a:lnTo>
                  <a:pt x="330448" y="209216"/>
                </a:lnTo>
                <a:lnTo>
                  <a:pt x="333450" y="207060"/>
                </a:lnTo>
                <a:lnTo>
                  <a:pt x="341214" y="205184"/>
                </a:lnTo>
                <a:close/>
              </a:path>
              <a:path w="408940" h="292100">
                <a:moveTo>
                  <a:pt x="391278" y="205184"/>
                </a:moveTo>
                <a:lnTo>
                  <a:pt x="341214" y="205184"/>
                </a:lnTo>
                <a:lnTo>
                  <a:pt x="349476" y="206531"/>
                </a:lnTo>
                <a:lnTo>
                  <a:pt x="356269" y="210764"/>
                </a:lnTo>
                <a:lnTo>
                  <a:pt x="360922" y="217257"/>
                </a:lnTo>
                <a:lnTo>
                  <a:pt x="362763" y="225383"/>
                </a:lnTo>
                <a:lnTo>
                  <a:pt x="361348" y="233648"/>
                </a:lnTo>
                <a:lnTo>
                  <a:pt x="357068" y="240380"/>
                </a:lnTo>
                <a:lnTo>
                  <a:pt x="350537" y="244940"/>
                </a:lnTo>
                <a:lnTo>
                  <a:pt x="342366" y="246691"/>
                </a:lnTo>
                <a:lnTo>
                  <a:pt x="391188" y="246691"/>
                </a:lnTo>
                <a:lnTo>
                  <a:pt x="391311" y="220221"/>
                </a:lnTo>
                <a:lnTo>
                  <a:pt x="391278" y="205184"/>
                </a:lnTo>
                <a:close/>
              </a:path>
              <a:path w="408940" h="292100">
                <a:moveTo>
                  <a:pt x="125284" y="223749"/>
                </a:moveTo>
                <a:lnTo>
                  <a:pt x="122561" y="223781"/>
                </a:lnTo>
                <a:lnTo>
                  <a:pt x="321677" y="223781"/>
                </a:lnTo>
                <a:lnTo>
                  <a:pt x="125284" y="223749"/>
                </a:lnTo>
                <a:close/>
              </a:path>
              <a:path w="408940" h="292100">
                <a:moveTo>
                  <a:pt x="330448" y="209216"/>
                </a:moveTo>
                <a:lnTo>
                  <a:pt x="285719" y="209216"/>
                </a:lnTo>
                <a:lnTo>
                  <a:pt x="291834" y="211865"/>
                </a:lnTo>
                <a:lnTo>
                  <a:pt x="292975" y="214346"/>
                </a:lnTo>
                <a:lnTo>
                  <a:pt x="241890" y="223767"/>
                </a:lnTo>
                <a:lnTo>
                  <a:pt x="321680" y="223767"/>
                </a:lnTo>
                <a:lnTo>
                  <a:pt x="322782" y="218204"/>
                </a:lnTo>
                <a:lnTo>
                  <a:pt x="327081" y="211634"/>
                </a:lnTo>
                <a:lnTo>
                  <a:pt x="330448" y="209216"/>
                </a:lnTo>
                <a:close/>
              </a:path>
              <a:path w="408940" h="292100">
                <a:moveTo>
                  <a:pt x="282890" y="209551"/>
                </a:moveTo>
                <a:lnTo>
                  <a:pt x="204768" y="209551"/>
                </a:lnTo>
                <a:lnTo>
                  <a:pt x="282713" y="209572"/>
                </a:lnTo>
                <a:lnTo>
                  <a:pt x="282890" y="209551"/>
                </a:lnTo>
                <a:close/>
              </a:path>
              <a:path w="408940" h="292100">
                <a:moveTo>
                  <a:pt x="18805" y="136495"/>
                </a:moveTo>
                <a:lnTo>
                  <a:pt x="4659" y="137584"/>
                </a:lnTo>
                <a:lnTo>
                  <a:pt x="0" y="143061"/>
                </a:lnTo>
                <a:lnTo>
                  <a:pt x="18" y="157259"/>
                </a:lnTo>
                <a:lnTo>
                  <a:pt x="4083" y="161919"/>
                </a:lnTo>
                <a:lnTo>
                  <a:pt x="13517" y="163646"/>
                </a:lnTo>
                <a:lnTo>
                  <a:pt x="16020" y="162788"/>
                </a:lnTo>
                <a:lnTo>
                  <a:pt x="391600" y="162777"/>
                </a:lnTo>
                <a:lnTo>
                  <a:pt x="399334" y="162777"/>
                </a:lnTo>
                <a:lnTo>
                  <a:pt x="400815" y="162149"/>
                </a:lnTo>
                <a:lnTo>
                  <a:pt x="407055" y="157259"/>
                </a:lnTo>
                <a:lnTo>
                  <a:pt x="408783" y="151867"/>
                </a:lnTo>
                <a:lnTo>
                  <a:pt x="406748" y="144369"/>
                </a:lnTo>
                <a:lnTo>
                  <a:pt x="67903" y="144369"/>
                </a:lnTo>
                <a:lnTo>
                  <a:pt x="68199" y="137619"/>
                </a:lnTo>
                <a:lnTo>
                  <a:pt x="68299" y="136851"/>
                </a:lnTo>
                <a:lnTo>
                  <a:pt x="25507" y="136851"/>
                </a:lnTo>
                <a:lnTo>
                  <a:pt x="18805" y="136495"/>
                </a:lnTo>
                <a:close/>
              </a:path>
              <a:path w="408940" h="292100">
                <a:moveTo>
                  <a:pt x="399334" y="162777"/>
                </a:moveTo>
                <a:lnTo>
                  <a:pt x="391600" y="162777"/>
                </a:lnTo>
                <a:lnTo>
                  <a:pt x="394071" y="163500"/>
                </a:lnTo>
                <a:lnTo>
                  <a:pt x="398741" y="163029"/>
                </a:lnTo>
                <a:lnTo>
                  <a:pt x="399334" y="162777"/>
                </a:lnTo>
                <a:close/>
              </a:path>
              <a:path w="408940" h="292100">
                <a:moveTo>
                  <a:pt x="335613" y="24918"/>
                </a:moveTo>
                <a:lnTo>
                  <a:pt x="123504" y="24918"/>
                </a:lnTo>
                <a:lnTo>
                  <a:pt x="278776" y="25001"/>
                </a:lnTo>
                <a:lnTo>
                  <a:pt x="291485" y="26502"/>
                </a:lnTo>
                <a:lnTo>
                  <a:pt x="325540" y="52592"/>
                </a:lnTo>
                <a:lnTo>
                  <a:pt x="335195" y="107715"/>
                </a:lnTo>
                <a:lnTo>
                  <a:pt x="340146" y="144369"/>
                </a:lnTo>
                <a:lnTo>
                  <a:pt x="406748" y="144369"/>
                </a:lnTo>
                <a:lnTo>
                  <a:pt x="405830" y="140987"/>
                </a:lnTo>
                <a:lnTo>
                  <a:pt x="401118" y="137228"/>
                </a:lnTo>
                <a:lnTo>
                  <a:pt x="393801" y="136904"/>
                </a:lnTo>
                <a:lnTo>
                  <a:pt x="379841" y="136904"/>
                </a:lnTo>
                <a:lnTo>
                  <a:pt x="364784" y="136705"/>
                </a:lnTo>
                <a:lnTo>
                  <a:pt x="364575" y="136621"/>
                </a:lnTo>
                <a:lnTo>
                  <a:pt x="361398" y="114555"/>
                </a:lnTo>
                <a:lnTo>
                  <a:pt x="357212" y="84915"/>
                </a:lnTo>
                <a:lnTo>
                  <a:pt x="355088" y="70099"/>
                </a:lnTo>
                <a:lnTo>
                  <a:pt x="353731" y="60985"/>
                </a:lnTo>
                <a:lnTo>
                  <a:pt x="351912" y="52007"/>
                </a:lnTo>
                <a:lnTo>
                  <a:pt x="349026" y="43337"/>
                </a:lnTo>
                <a:lnTo>
                  <a:pt x="344471" y="35148"/>
                </a:lnTo>
                <a:lnTo>
                  <a:pt x="335613" y="24918"/>
                </a:lnTo>
                <a:close/>
              </a:path>
              <a:path w="408940" h="292100">
                <a:moveTo>
                  <a:pt x="387192" y="136611"/>
                </a:moveTo>
                <a:lnTo>
                  <a:pt x="379841" y="136904"/>
                </a:lnTo>
                <a:lnTo>
                  <a:pt x="393801" y="136904"/>
                </a:lnTo>
                <a:lnTo>
                  <a:pt x="387192" y="136611"/>
                </a:lnTo>
                <a:close/>
              </a:path>
              <a:path w="408940" h="292100">
                <a:moveTo>
                  <a:pt x="203852" y="0"/>
                </a:moveTo>
                <a:lnTo>
                  <a:pt x="127284" y="91"/>
                </a:lnTo>
                <a:lnTo>
                  <a:pt x="89597" y="10659"/>
                </a:lnTo>
                <a:lnTo>
                  <a:pt x="57758" y="45123"/>
                </a:lnTo>
                <a:lnTo>
                  <a:pt x="49330" y="91385"/>
                </a:lnTo>
                <a:lnTo>
                  <a:pt x="42961" y="136495"/>
                </a:lnTo>
                <a:lnTo>
                  <a:pt x="43014" y="136799"/>
                </a:lnTo>
                <a:lnTo>
                  <a:pt x="25507" y="136851"/>
                </a:lnTo>
                <a:lnTo>
                  <a:pt x="68299" y="136851"/>
                </a:lnTo>
                <a:lnTo>
                  <a:pt x="69056" y="130994"/>
                </a:lnTo>
                <a:lnTo>
                  <a:pt x="70143" y="124443"/>
                </a:lnTo>
                <a:lnTo>
                  <a:pt x="71128" y="117910"/>
                </a:lnTo>
                <a:lnTo>
                  <a:pt x="72881" y="105309"/>
                </a:lnTo>
                <a:lnTo>
                  <a:pt x="74809" y="92728"/>
                </a:lnTo>
                <a:lnTo>
                  <a:pt x="76697" y="80142"/>
                </a:lnTo>
                <a:lnTo>
                  <a:pt x="78332" y="67524"/>
                </a:lnTo>
                <a:lnTo>
                  <a:pt x="82284" y="53003"/>
                </a:lnTo>
                <a:lnTo>
                  <a:pt x="113860" y="27336"/>
                </a:lnTo>
                <a:lnTo>
                  <a:pt x="123504" y="24918"/>
                </a:lnTo>
                <a:lnTo>
                  <a:pt x="335613" y="24918"/>
                </a:lnTo>
                <a:lnTo>
                  <a:pt x="331690" y="20386"/>
                </a:lnTo>
                <a:lnTo>
                  <a:pt x="316808" y="9459"/>
                </a:lnTo>
                <a:lnTo>
                  <a:pt x="299744" y="2640"/>
                </a:lnTo>
                <a:lnTo>
                  <a:pt x="280420" y="206"/>
                </a:lnTo>
                <a:lnTo>
                  <a:pt x="203852" y="0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18" name="bg object 18"/>
          <p:cNvSpPr/>
          <p:nvPr/>
        </p:nvSpPr>
        <p:spPr>
          <a:xfrm>
            <a:off x="8554470" y="642832"/>
            <a:ext cx="170114" cy="177515"/>
          </a:xfrm>
          <a:custGeom>
            <a:avLst/>
            <a:gdLst/>
            <a:ahLst/>
            <a:cxnLst/>
            <a:rect l="l" t="t" r="r" b="b"/>
            <a:pathLst>
              <a:path w="374015" h="292734">
                <a:moveTo>
                  <a:pt x="185674" y="0"/>
                </a:moveTo>
                <a:lnTo>
                  <a:pt x="93536" y="74"/>
                </a:lnTo>
                <a:lnTo>
                  <a:pt x="56050" y="58627"/>
                </a:lnTo>
                <a:lnTo>
                  <a:pt x="45038" y="107958"/>
                </a:lnTo>
                <a:lnTo>
                  <a:pt x="37328" y="143431"/>
                </a:lnTo>
                <a:lnTo>
                  <a:pt x="34239" y="149693"/>
                </a:lnTo>
                <a:lnTo>
                  <a:pt x="10343" y="183213"/>
                </a:lnTo>
                <a:lnTo>
                  <a:pt x="0" y="203838"/>
                </a:lnTo>
                <a:lnTo>
                  <a:pt x="52" y="210120"/>
                </a:lnTo>
                <a:lnTo>
                  <a:pt x="167" y="291929"/>
                </a:lnTo>
                <a:lnTo>
                  <a:pt x="10627" y="292107"/>
                </a:lnTo>
                <a:lnTo>
                  <a:pt x="12292" y="292086"/>
                </a:lnTo>
                <a:lnTo>
                  <a:pt x="373590" y="292076"/>
                </a:lnTo>
                <a:lnTo>
                  <a:pt x="373627" y="269888"/>
                </a:lnTo>
                <a:lnTo>
                  <a:pt x="311142" y="269888"/>
                </a:lnTo>
                <a:lnTo>
                  <a:pt x="310376" y="269815"/>
                </a:lnTo>
                <a:lnTo>
                  <a:pt x="41768" y="269815"/>
                </a:lnTo>
                <a:lnTo>
                  <a:pt x="29957" y="269040"/>
                </a:lnTo>
                <a:lnTo>
                  <a:pt x="27276" y="266307"/>
                </a:lnTo>
                <a:lnTo>
                  <a:pt x="26754" y="252422"/>
                </a:lnTo>
                <a:lnTo>
                  <a:pt x="26831" y="242287"/>
                </a:lnTo>
                <a:lnTo>
                  <a:pt x="27287" y="230989"/>
                </a:lnTo>
                <a:lnTo>
                  <a:pt x="29831" y="228507"/>
                </a:lnTo>
                <a:lnTo>
                  <a:pt x="43988" y="228025"/>
                </a:lnTo>
                <a:lnTo>
                  <a:pt x="373636" y="228025"/>
                </a:lnTo>
                <a:lnTo>
                  <a:pt x="373758" y="213397"/>
                </a:lnTo>
                <a:lnTo>
                  <a:pt x="355837" y="172626"/>
                </a:lnTo>
                <a:lnTo>
                  <a:pt x="337738" y="148625"/>
                </a:lnTo>
                <a:lnTo>
                  <a:pt x="336911" y="146604"/>
                </a:lnTo>
                <a:lnTo>
                  <a:pt x="306922" y="146604"/>
                </a:lnTo>
                <a:lnTo>
                  <a:pt x="303777" y="145745"/>
                </a:lnTo>
                <a:lnTo>
                  <a:pt x="71181" y="145745"/>
                </a:lnTo>
                <a:lnTo>
                  <a:pt x="62333" y="145515"/>
                </a:lnTo>
                <a:lnTo>
                  <a:pt x="61820" y="145054"/>
                </a:lnTo>
                <a:lnTo>
                  <a:pt x="70791" y="104271"/>
                </a:lnTo>
                <a:lnTo>
                  <a:pt x="80906" y="63120"/>
                </a:lnTo>
                <a:lnTo>
                  <a:pt x="314617" y="54516"/>
                </a:lnTo>
                <a:lnTo>
                  <a:pt x="307425" y="24105"/>
                </a:lnTo>
                <a:lnTo>
                  <a:pt x="303468" y="13388"/>
                </a:lnTo>
                <a:lnTo>
                  <a:pt x="297350" y="5909"/>
                </a:lnTo>
                <a:lnTo>
                  <a:pt x="288867" y="1520"/>
                </a:lnTo>
                <a:lnTo>
                  <a:pt x="277813" y="74"/>
                </a:lnTo>
                <a:lnTo>
                  <a:pt x="185674" y="0"/>
                </a:lnTo>
                <a:close/>
              </a:path>
              <a:path w="374015" h="292734">
                <a:moveTo>
                  <a:pt x="321833" y="269480"/>
                </a:moveTo>
                <a:lnTo>
                  <a:pt x="316503" y="269480"/>
                </a:lnTo>
                <a:lnTo>
                  <a:pt x="311142" y="269888"/>
                </a:lnTo>
                <a:lnTo>
                  <a:pt x="373627" y="269888"/>
                </a:lnTo>
                <a:lnTo>
                  <a:pt x="373627" y="269605"/>
                </a:lnTo>
                <a:lnTo>
                  <a:pt x="336157" y="269605"/>
                </a:lnTo>
                <a:lnTo>
                  <a:pt x="335487" y="269574"/>
                </a:lnTo>
                <a:lnTo>
                  <a:pt x="321833" y="269574"/>
                </a:lnTo>
                <a:close/>
              </a:path>
              <a:path w="374015" h="292734">
                <a:moveTo>
                  <a:pt x="51788" y="269553"/>
                </a:moveTo>
                <a:lnTo>
                  <a:pt x="46783" y="269553"/>
                </a:lnTo>
                <a:lnTo>
                  <a:pt x="41768" y="269815"/>
                </a:lnTo>
                <a:lnTo>
                  <a:pt x="310376" y="269815"/>
                </a:lnTo>
                <a:lnTo>
                  <a:pt x="309282" y="269710"/>
                </a:lnTo>
                <a:lnTo>
                  <a:pt x="61129" y="269710"/>
                </a:lnTo>
                <a:lnTo>
                  <a:pt x="56448" y="269574"/>
                </a:lnTo>
                <a:lnTo>
                  <a:pt x="51788" y="269574"/>
                </a:lnTo>
                <a:close/>
              </a:path>
              <a:path w="374015" h="292734">
                <a:moveTo>
                  <a:pt x="309249" y="228078"/>
                </a:moveTo>
                <a:lnTo>
                  <a:pt x="64333" y="228078"/>
                </a:lnTo>
                <a:lnTo>
                  <a:pt x="67484" y="230015"/>
                </a:lnTo>
                <a:lnTo>
                  <a:pt x="71139" y="242287"/>
                </a:lnTo>
                <a:lnTo>
                  <a:pt x="73913" y="249449"/>
                </a:lnTo>
                <a:lnTo>
                  <a:pt x="78123" y="265364"/>
                </a:lnTo>
                <a:lnTo>
                  <a:pt x="74898" y="269218"/>
                </a:lnTo>
                <a:lnTo>
                  <a:pt x="61129" y="269710"/>
                </a:lnTo>
                <a:lnTo>
                  <a:pt x="309282" y="269710"/>
                </a:lnTo>
                <a:lnTo>
                  <a:pt x="308735" y="269658"/>
                </a:lnTo>
                <a:lnTo>
                  <a:pt x="249929" y="269658"/>
                </a:lnTo>
                <a:lnTo>
                  <a:pt x="245594" y="269584"/>
                </a:lnTo>
                <a:lnTo>
                  <a:pt x="110823" y="269563"/>
                </a:lnTo>
                <a:lnTo>
                  <a:pt x="109700" y="268694"/>
                </a:lnTo>
                <a:lnTo>
                  <a:pt x="104394" y="251731"/>
                </a:lnTo>
                <a:lnTo>
                  <a:pt x="102792" y="247355"/>
                </a:lnTo>
                <a:lnTo>
                  <a:pt x="98824" y="232810"/>
                </a:lnTo>
                <a:lnTo>
                  <a:pt x="102153" y="228298"/>
                </a:lnTo>
                <a:lnTo>
                  <a:pt x="309128" y="228181"/>
                </a:lnTo>
                <a:close/>
              </a:path>
              <a:path w="374015" h="292734">
                <a:moveTo>
                  <a:pt x="309113" y="228194"/>
                </a:moveTo>
                <a:lnTo>
                  <a:pt x="240771" y="228194"/>
                </a:lnTo>
                <a:lnTo>
                  <a:pt x="271279" y="228256"/>
                </a:lnTo>
                <a:lnTo>
                  <a:pt x="274400" y="232465"/>
                </a:lnTo>
                <a:lnTo>
                  <a:pt x="269049" y="249972"/>
                </a:lnTo>
                <a:lnTo>
                  <a:pt x="266965" y="255595"/>
                </a:lnTo>
                <a:lnTo>
                  <a:pt x="263740" y="267113"/>
                </a:lnTo>
                <a:lnTo>
                  <a:pt x="259814" y="269396"/>
                </a:lnTo>
                <a:lnTo>
                  <a:pt x="249929" y="269658"/>
                </a:lnTo>
                <a:lnTo>
                  <a:pt x="308735" y="269658"/>
                </a:lnTo>
                <a:lnTo>
                  <a:pt x="298671" y="268694"/>
                </a:lnTo>
                <a:lnTo>
                  <a:pt x="295896" y="264590"/>
                </a:lnTo>
                <a:lnTo>
                  <a:pt x="299781" y="250255"/>
                </a:lnTo>
                <a:lnTo>
                  <a:pt x="302315" y="243041"/>
                </a:lnTo>
                <a:lnTo>
                  <a:pt x="306179" y="230716"/>
                </a:lnTo>
                <a:lnTo>
                  <a:pt x="309113" y="228194"/>
                </a:lnTo>
                <a:close/>
              </a:path>
              <a:path w="374015" h="292734">
                <a:moveTo>
                  <a:pt x="373636" y="228046"/>
                </a:moveTo>
                <a:lnTo>
                  <a:pt x="329518" y="228046"/>
                </a:lnTo>
                <a:lnTo>
                  <a:pt x="343999" y="228465"/>
                </a:lnTo>
                <a:lnTo>
                  <a:pt x="346513" y="230831"/>
                </a:lnTo>
                <a:lnTo>
                  <a:pt x="346925" y="242287"/>
                </a:lnTo>
                <a:lnTo>
                  <a:pt x="346915" y="255595"/>
                </a:lnTo>
                <a:lnTo>
                  <a:pt x="346533" y="266485"/>
                </a:lnTo>
                <a:lnTo>
                  <a:pt x="343874" y="268883"/>
                </a:lnTo>
                <a:lnTo>
                  <a:pt x="336157" y="269605"/>
                </a:lnTo>
                <a:lnTo>
                  <a:pt x="373627" y="269605"/>
                </a:lnTo>
                <a:lnTo>
                  <a:pt x="373636" y="228046"/>
                </a:lnTo>
                <a:close/>
              </a:path>
              <a:path w="374015" h="292734">
                <a:moveTo>
                  <a:pt x="373636" y="228025"/>
                </a:moveTo>
                <a:lnTo>
                  <a:pt x="309309" y="228025"/>
                </a:lnTo>
                <a:lnTo>
                  <a:pt x="322189" y="228350"/>
                </a:lnTo>
                <a:lnTo>
                  <a:pt x="329518" y="228046"/>
                </a:lnTo>
                <a:lnTo>
                  <a:pt x="373636" y="228046"/>
                </a:lnTo>
                <a:close/>
              </a:path>
              <a:path w="374015" h="292734">
                <a:moveTo>
                  <a:pt x="309309" y="228025"/>
                </a:moveTo>
                <a:lnTo>
                  <a:pt x="43988" y="228025"/>
                </a:lnTo>
                <a:lnTo>
                  <a:pt x="51663" y="228329"/>
                </a:lnTo>
                <a:lnTo>
                  <a:pt x="64333" y="228078"/>
                </a:lnTo>
                <a:lnTo>
                  <a:pt x="309249" y="228078"/>
                </a:lnTo>
                <a:close/>
              </a:path>
              <a:path w="374015" h="292734">
                <a:moveTo>
                  <a:pt x="309128" y="228181"/>
                </a:moveTo>
                <a:lnTo>
                  <a:pt x="149679" y="228181"/>
                </a:lnTo>
                <a:lnTo>
                  <a:pt x="186716" y="228203"/>
                </a:lnTo>
                <a:lnTo>
                  <a:pt x="309113" y="228194"/>
                </a:lnTo>
                <a:close/>
              </a:path>
              <a:path w="374015" h="292734">
                <a:moveTo>
                  <a:pt x="314617" y="54516"/>
                </a:moveTo>
                <a:lnTo>
                  <a:pt x="185659" y="54516"/>
                </a:lnTo>
                <a:lnTo>
                  <a:pt x="284567" y="54586"/>
                </a:lnTo>
                <a:lnTo>
                  <a:pt x="290053" y="58627"/>
                </a:lnTo>
                <a:lnTo>
                  <a:pt x="292839" y="69852"/>
                </a:lnTo>
                <a:lnTo>
                  <a:pt x="297275" y="88015"/>
                </a:lnTo>
                <a:lnTo>
                  <a:pt x="301625" y="106199"/>
                </a:lnTo>
                <a:lnTo>
                  <a:pt x="310377" y="143180"/>
                </a:lnTo>
                <a:lnTo>
                  <a:pt x="310053" y="143881"/>
                </a:lnTo>
                <a:lnTo>
                  <a:pt x="309927" y="144614"/>
                </a:lnTo>
                <a:lnTo>
                  <a:pt x="306922" y="146604"/>
                </a:lnTo>
                <a:lnTo>
                  <a:pt x="336911" y="146604"/>
                </a:lnTo>
                <a:lnTo>
                  <a:pt x="335078" y="142122"/>
                </a:lnTo>
                <a:lnTo>
                  <a:pt x="326958" y="107186"/>
                </a:lnTo>
                <a:lnTo>
                  <a:pt x="320485" y="79481"/>
                </a:lnTo>
                <a:lnTo>
                  <a:pt x="314617" y="54516"/>
                </a:lnTo>
                <a:close/>
              </a:path>
              <a:path w="374015" h="292734">
                <a:moveTo>
                  <a:pt x="303509" y="145672"/>
                </a:moveTo>
                <a:lnTo>
                  <a:pt x="72175" y="145724"/>
                </a:lnTo>
                <a:lnTo>
                  <a:pt x="71181" y="145745"/>
                </a:lnTo>
                <a:lnTo>
                  <a:pt x="303777" y="145745"/>
                </a:lnTo>
                <a:lnTo>
                  <a:pt x="303509" y="145672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19" name="bg object 19"/>
          <p:cNvSpPr/>
          <p:nvPr/>
        </p:nvSpPr>
        <p:spPr>
          <a:xfrm>
            <a:off x="8130127" y="686266"/>
            <a:ext cx="185999" cy="166733"/>
          </a:xfrm>
          <a:custGeom>
            <a:avLst/>
            <a:gdLst/>
            <a:ahLst/>
            <a:cxnLst/>
            <a:rect l="l" t="t" r="r" b="b"/>
            <a:pathLst>
              <a:path w="408940" h="274955">
                <a:moveTo>
                  <a:pt x="335932" y="274707"/>
                </a:moveTo>
                <a:lnTo>
                  <a:pt x="90888" y="274707"/>
                </a:lnTo>
                <a:lnTo>
                  <a:pt x="231270" y="274800"/>
                </a:lnTo>
                <a:lnTo>
                  <a:pt x="335932" y="274707"/>
                </a:lnTo>
                <a:close/>
              </a:path>
              <a:path w="408940" h="274955">
                <a:moveTo>
                  <a:pt x="392385" y="146793"/>
                </a:moveTo>
                <a:lnTo>
                  <a:pt x="16470" y="146793"/>
                </a:lnTo>
                <a:lnTo>
                  <a:pt x="19235" y="146961"/>
                </a:lnTo>
                <a:lnTo>
                  <a:pt x="18638" y="151861"/>
                </a:lnTo>
                <a:lnTo>
                  <a:pt x="17748" y="155798"/>
                </a:lnTo>
                <a:lnTo>
                  <a:pt x="17632" y="254497"/>
                </a:lnTo>
                <a:lnTo>
                  <a:pt x="18596" y="258937"/>
                </a:lnTo>
                <a:lnTo>
                  <a:pt x="44092" y="274758"/>
                </a:lnTo>
                <a:lnTo>
                  <a:pt x="335932" y="274707"/>
                </a:lnTo>
                <a:lnTo>
                  <a:pt x="375657" y="272941"/>
                </a:lnTo>
                <a:lnTo>
                  <a:pt x="390934" y="234348"/>
                </a:lnTo>
                <a:lnTo>
                  <a:pt x="126388" y="234320"/>
                </a:lnTo>
                <a:lnTo>
                  <a:pt x="122268" y="231639"/>
                </a:lnTo>
                <a:lnTo>
                  <a:pt x="122348" y="230424"/>
                </a:lnTo>
                <a:lnTo>
                  <a:pt x="64060" y="230424"/>
                </a:lnTo>
                <a:lnTo>
                  <a:pt x="55550" y="228863"/>
                </a:lnTo>
                <a:lnTo>
                  <a:pt x="48583" y="224353"/>
                </a:lnTo>
                <a:lnTo>
                  <a:pt x="43892" y="217598"/>
                </a:lnTo>
                <a:lnTo>
                  <a:pt x="42235" y="209441"/>
                </a:lnTo>
                <a:lnTo>
                  <a:pt x="42252" y="209095"/>
                </a:lnTo>
                <a:lnTo>
                  <a:pt x="43920" y="201262"/>
                </a:lnTo>
                <a:lnTo>
                  <a:pt x="48474" y="194657"/>
                </a:lnTo>
                <a:lnTo>
                  <a:pt x="55183" y="190164"/>
                </a:lnTo>
                <a:lnTo>
                  <a:pt x="63348" y="188468"/>
                </a:lnTo>
                <a:lnTo>
                  <a:pt x="391127" y="188468"/>
                </a:lnTo>
                <a:lnTo>
                  <a:pt x="391003" y="173171"/>
                </a:lnTo>
                <a:lnTo>
                  <a:pt x="390019" y="147108"/>
                </a:lnTo>
                <a:lnTo>
                  <a:pt x="392385" y="146793"/>
                </a:lnTo>
                <a:close/>
              </a:path>
              <a:path w="408940" h="274955">
                <a:moveTo>
                  <a:pt x="324776" y="220307"/>
                </a:moveTo>
                <a:lnTo>
                  <a:pt x="256711" y="220307"/>
                </a:lnTo>
                <a:lnTo>
                  <a:pt x="282342" y="220362"/>
                </a:lnTo>
                <a:lnTo>
                  <a:pt x="286336" y="222959"/>
                </a:lnTo>
                <a:lnTo>
                  <a:pt x="285729" y="232089"/>
                </a:lnTo>
                <a:lnTo>
                  <a:pt x="282043" y="234320"/>
                </a:lnTo>
                <a:lnTo>
                  <a:pt x="239451" y="234348"/>
                </a:lnTo>
                <a:lnTo>
                  <a:pt x="390934" y="234348"/>
                </a:lnTo>
                <a:lnTo>
                  <a:pt x="390970" y="230424"/>
                </a:lnTo>
                <a:lnTo>
                  <a:pt x="342858" y="230424"/>
                </a:lnTo>
                <a:lnTo>
                  <a:pt x="334640" y="228897"/>
                </a:lnTo>
                <a:lnTo>
                  <a:pt x="327832" y="224544"/>
                </a:lnTo>
                <a:lnTo>
                  <a:pt x="324776" y="220307"/>
                </a:lnTo>
                <a:close/>
              </a:path>
              <a:path w="408940" h="274955">
                <a:moveTo>
                  <a:pt x="341842" y="188468"/>
                </a:moveTo>
                <a:lnTo>
                  <a:pt x="63348" y="188468"/>
                </a:lnTo>
                <a:lnTo>
                  <a:pt x="71672" y="189941"/>
                </a:lnTo>
                <a:lnTo>
                  <a:pt x="78252" y="194195"/>
                </a:lnTo>
                <a:lnTo>
                  <a:pt x="82601" y="200742"/>
                </a:lnTo>
                <a:lnTo>
                  <a:pt x="84227" y="209095"/>
                </a:lnTo>
                <a:lnTo>
                  <a:pt x="82830" y="217409"/>
                </a:lnTo>
                <a:lnTo>
                  <a:pt x="82781" y="217598"/>
                </a:lnTo>
                <a:lnTo>
                  <a:pt x="78652" y="224271"/>
                </a:lnTo>
                <a:lnTo>
                  <a:pt x="72244" y="228728"/>
                </a:lnTo>
                <a:lnTo>
                  <a:pt x="64060" y="230424"/>
                </a:lnTo>
                <a:lnTo>
                  <a:pt x="122348" y="230424"/>
                </a:lnTo>
                <a:lnTo>
                  <a:pt x="122865" y="222571"/>
                </a:lnTo>
                <a:lnTo>
                  <a:pt x="126540" y="220362"/>
                </a:lnTo>
                <a:lnTo>
                  <a:pt x="239205" y="220311"/>
                </a:lnTo>
                <a:lnTo>
                  <a:pt x="324776" y="220307"/>
                </a:lnTo>
                <a:lnTo>
                  <a:pt x="323121" y="218013"/>
                </a:lnTo>
                <a:lnTo>
                  <a:pt x="321194" y="209954"/>
                </a:lnTo>
                <a:lnTo>
                  <a:pt x="321597" y="207729"/>
                </a:lnTo>
                <a:lnTo>
                  <a:pt x="125064" y="207703"/>
                </a:lnTo>
                <a:lnTo>
                  <a:pt x="122676" y="207577"/>
                </a:lnTo>
                <a:lnTo>
                  <a:pt x="116907" y="206090"/>
                </a:lnTo>
                <a:lnTo>
                  <a:pt x="114446" y="203745"/>
                </a:lnTo>
                <a:lnTo>
                  <a:pt x="115012" y="196122"/>
                </a:lnTo>
                <a:lnTo>
                  <a:pt x="117525" y="193766"/>
                </a:lnTo>
                <a:lnTo>
                  <a:pt x="123703" y="192625"/>
                </a:lnTo>
                <a:lnTo>
                  <a:pt x="330597" y="192625"/>
                </a:lnTo>
                <a:lnTo>
                  <a:pt x="333745" y="190374"/>
                </a:lnTo>
                <a:lnTo>
                  <a:pt x="341842" y="188468"/>
                </a:lnTo>
                <a:close/>
              </a:path>
              <a:path w="408940" h="274955">
                <a:moveTo>
                  <a:pt x="391127" y="188468"/>
                </a:moveTo>
                <a:lnTo>
                  <a:pt x="341842" y="188468"/>
                </a:lnTo>
                <a:lnTo>
                  <a:pt x="350316" y="189997"/>
                </a:lnTo>
                <a:lnTo>
                  <a:pt x="357392" y="194521"/>
                </a:lnTo>
                <a:lnTo>
                  <a:pt x="362246" y="201265"/>
                </a:lnTo>
                <a:lnTo>
                  <a:pt x="363975" y="209095"/>
                </a:lnTo>
                <a:lnTo>
                  <a:pt x="363941" y="209954"/>
                </a:lnTo>
                <a:lnTo>
                  <a:pt x="362345" y="217409"/>
                </a:lnTo>
                <a:lnTo>
                  <a:pt x="357735" y="224067"/>
                </a:lnTo>
                <a:lnTo>
                  <a:pt x="350985" y="228658"/>
                </a:lnTo>
                <a:lnTo>
                  <a:pt x="342858" y="230424"/>
                </a:lnTo>
                <a:lnTo>
                  <a:pt x="390970" y="230424"/>
                </a:lnTo>
                <a:lnTo>
                  <a:pt x="391202" y="200742"/>
                </a:lnTo>
                <a:lnTo>
                  <a:pt x="391127" y="188468"/>
                </a:lnTo>
                <a:close/>
              </a:path>
              <a:path w="408940" h="274955">
                <a:moveTo>
                  <a:pt x="330374" y="192783"/>
                </a:moveTo>
                <a:lnTo>
                  <a:pt x="262041" y="192783"/>
                </a:lnTo>
                <a:lnTo>
                  <a:pt x="290148" y="192823"/>
                </a:lnTo>
                <a:lnTo>
                  <a:pt x="294210" y="195431"/>
                </a:lnTo>
                <a:lnTo>
                  <a:pt x="293666" y="205378"/>
                </a:lnTo>
                <a:lnTo>
                  <a:pt x="289834" y="207703"/>
                </a:lnTo>
                <a:lnTo>
                  <a:pt x="243044" y="207729"/>
                </a:lnTo>
                <a:lnTo>
                  <a:pt x="321597" y="207729"/>
                </a:lnTo>
                <a:lnTo>
                  <a:pt x="322647" y="201927"/>
                </a:lnTo>
                <a:lnTo>
                  <a:pt x="327089" y="195131"/>
                </a:lnTo>
                <a:lnTo>
                  <a:pt x="330374" y="192783"/>
                </a:lnTo>
                <a:close/>
              </a:path>
              <a:path w="408940" h="274955">
                <a:moveTo>
                  <a:pt x="330597" y="192625"/>
                </a:moveTo>
                <a:lnTo>
                  <a:pt x="123703" y="192625"/>
                </a:lnTo>
                <a:lnTo>
                  <a:pt x="126425" y="192803"/>
                </a:lnTo>
                <a:lnTo>
                  <a:pt x="330374" y="192783"/>
                </a:lnTo>
                <a:lnTo>
                  <a:pt x="330597" y="192625"/>
                </a:lnTo>
                <a:close/>
              </a:path>
              <a:path w="408940" h="274955">
                <a:moveTo>
                  <a:pt x="19748" y="120218"/>
                </a:moveTo>
                <a:lnTo>
                  <a:pt x="5884" y="121307"/>
                </a:lnTo>
                <a:lnTo>
                  <a:pt x="628" y="126983"/>
                </a:lnTo>
                <a:lnTo>
                  <a:pt x="0" y="139569"/>
                </a:lnTo>
                <a:lnTo>
                  <a:pt x="5308" y="145464"/>
                </a:lnTo>
                <a:lnTo>
                  <a:pt x="14491" y="146825"/>
                </a:lnTo>
                <a:lnTo>
                  <a:pt x="16470" y="146793"/>
                </a:lnTo>
                <a:lnTo>
                  <a:pt x="392385" y="146793"/>
                </a:lnTo>
                <a:lnTo>
                  <a:pt x="403254" y="145673"/>
                </a:lnTo>
                <a:lnTo>
                  <a:pt x="408657" y="140794"/>
                </a:lnTo>
                <a:lnTo>
                  <a:pt x="408115" y="128731"/>
                </a:lnTo>
                <a:lnTo>
                  <a:pt x="68636" y="128731"/>
                </a:lnTo>
                <a:lnTo>
                  <a:pt x="67679" y="126742"/>
                </a:lnTo>
                <a:lnTo>
                  <a:pt x="67682" y="125873"/>
                </a:lnTo>
                <a:lnTo>
                  <a:pt x="68629" y="120585"/>
                </a:lnTo>
                <a:lnTo>
                  <a:pt x="26784" y="120585"/>
                </a:lnTo>
                <a:lnTo>
                  <a:pt x="19748" y="120218"/>
                </a:lnTo>
                <a:close/>
              </a:path>
              <a:path w="408940" h="274955">
                <a:moveTo>
                  <a:pt x="75139" y="128438"/>
                </a:moveTo>
                <a:lnTo>
                  <a:pt x="68636" y="128731"/>
                </a:lnTo>
                <a:lnTo>
                  <a:pt x="408115" y="128731"/>
                </a:lnTo>
                <a:lnTo>
                  <a:pt x="408108" y="128564"/>
                </a:lnTo>
                <a:lnTo>
                  <a:pt x="338918" y="128553"/>
                </a:lnTo>
                <a:lnTo>
                  <a:pt x="77474" y="128553"/>
                </a:lnTo>
                <a:lnTo>
                  <a:pt x="75139" y="128438"/>
                </a:lnTo>
                <a:close/>
              </a:path>
              <a:path w="408940" h="274955">
                <a:moveTo>
                  <a:pt x="335590" y="24310"/>
                </a:moveTo>
                <a:lnTo>
                  <a:pt x="204213" y="24310"/>
                </a:lnTo>
                <a:lnTo>
                  <a:pt x="281300" y="24630"/>
                </a:lnTo>
                <a:lnTo>
                  <a:pt x="298895" y="27940"/>
                </a:lnTo>
                <a:lnTo>
                  <a:pt x="313578" y="36874"/>
                </a:lnTo>
                <a:lnTo>
                  <a:pt x="324406" y="50408"/>
                </a:lnTo>
                <a:lnTo>
                  <a:pt x="330440" y="67518"/>
                </a:lnTo>
                <a:lnTo>
                  <a:pt x="332708" y="80031"/>
                </a:lnTo>
                <a:lnTo>
                  <a:pt x="339975" y="119318"/>
                </a:lnTo>
                <a:lnTo>
                  <a:pt x="340209" y="121496"/>
                </a:lnTo>
                <a:lnTo>
                  <a:pt x="340848" y="126742"/>
                </a:lnTo>
                <a:lnTo>
                  <a:pt x="339602" y="128564"/>
                </a:lnTo>
                <a:lnTo>
                  <a:pt x="408108" y="128564"/>
                </a:lnTo>
                <a:lnTo>
                  <a:pt x="407987" y="125873"/>
                </a:lnTo>
                <a:lnTo>
                  <a:pt x="402002" y="120930"/>
                </a:lnTo>
                <a:lnTo>
                  <a:pt x="367119" y="120930"/>
                </a:lnTo>
                <a:lnTo>
                  <a:pt x="364690" y="119318"/>
                </a:lnTo>
                <a:lnTo>
                  <a:pt x="356502" y="73571"/>
                </a:lnTo>
                <a:lnTo>
                  <a:pt x="355303" y="66433"/>
                </a:lnTo>
                <a:lnTo>
                  <a:pt x="354193" y="59269"/>
                </a:lnTo>
                <a:lnTo>
                  <a:pt x="352635" y="52224"/>
                </a:lnTo>
                <a:lnTo>
                  <a:pt x="350094" y="45446"/>
                </a:lnTo>
                <a:lnTo>
                  <a:pt x="337923" y="26414"/>
                </a:lnTo>
                <a:lnTo>
                  <a:pt x="335590" y="24310"/>
                </a:lnTo>
                <a:close/>
              </a:path>
              <a:path w="408940" h="274955">
                <a:moveTo>
                  <a:pt x="333445" y="128469"/>
                </a:moveTo>
                <a:lnTo>
                  <a:pt x="330775" y="128553"/>
                </a:lnTo>
                <a:lnTo>
                  <a:pt x="338918" y="128553"/>
                </a:lnTo>
                <a:lnTo>
                  <a:pt x="333445" y="128469"/>
                </a:lnTo>
                <a:close/>
              </a:path>
              <a:path w="408940" h="274955">
                <a:moveTo>
                  <a:pt x="379035" y="120271"/>
                </a:moveTo>
                <a:lnTo>
                  <a:pt x="367119" y="120930"/>
                </a:lnTo>
                <a:lnTo>
                  <a:pt x="402002" y="120930"/>
                </a:lnTo>
                <a:lnTo>
                  <a:pt x="401736" y="120710"/>
                </a:lnTo>
                <a:lnTo>
                  <a:pt x="385716" y="120470"/>
                </a:lnTo>
                <a:lnTo>
                  <a:pt x="379035" y="120271"/>
                </a:lnTo>
                <a:close/>
              </a:path>
              <a:path w="408940" h="274955">
                <a:moveTo>
                  <a:pt x="204692" y="0"/>
                </a:moveTo>
                <a:lnTo>
                  <a:pt x="128111" y="149"/>
                </a:lnTo>
                <a:lnTo>
                  <a:pt x="83432" y="15335"/>
                </a:lnTo>
                <a:lnTo>
                  <a:pt x="54469" y="60293"/>
                </a:lnTo>
                <a:lnTo>
                  <a:pt x="47839" y="97856"/>
                </a:lnTo>
                <a:lnTo>
                  <a:pt x="44009" y="120501"/>
                </a:lnTo>
                <a:lnTo>
                  <a:pt x="26784" y="120585"/>
                </a:lnTo>
                <a:lnTo>
                  <a:pt x="68629" y="120585"/>
                </a:lnTo>
                <a:lnTo>
                  <a:pt x="72961" y="96376"/>
                </a:lnTo>
                <a:lnTo>
                  <a:pt x="75593" y="82154"/>
                </a:lnTo>
                <a:lnTo>
                  <a:pt x="76885" y="75040"/>
                </a:lnTo>
                <a:lnTo>
                  <a:pt x="78091" y="67916"/>
                </a:lnTo>
                <a:lnTo>
                  <a:pt x="83923" y="51002"/>
                </a:lnTo>
                <a:lnTo>
                  <a:pt x="94815" y="37315"/>
                </a:lnTo>
                <a:lnTo>
                  <a:pt x="109604" y="28113"/>
                </a:lnTo>
                <a:lnTo>
                  <a:pt x="127127" y="24651"/>
                </a:lnTo>
                <a:lnTo>
                  <a:pt x="335590" y="24310"/>
                </a:lnTo>
                <a:lnTo>
                  <a:pt x="322371" y="12388"/>
                </a:lnTo>
                <a:lnTo>
                  <a:pt x="303471" y="3629"/>
                </a:lnTo>
                <a:lnTo>
                  <a:pt x="281258" y="400"/>
                </a:lnTo>
                <a:lnTo>
                  <a:pt x="204692" y="0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0" name="bg object 20"/>
          <p:cNvSpPr/>
          <p:nvPr/>
        </p:nvSpPr>
        <p:spPr>
          <a:xfrm>
            <a:off x="7538977" y="961726"/>
            <a:ext cx="1190511" cy="13478"/>
          </a:xfrm>
          <a:custGeom>
            <a:avLst/>
            <a:gdLst/>
            <a:ahLst/>
            <a:cxnLst/>
            <a:rect l="l" t="t" r="r" b="b"/>
            <a:pathLst>
              <a:path w="2617469" h="22225">
                <a:moveTo>
                  <a:pt x="2617114" y="800"/>
                </a:moveTo>
                <a:lnTo>
                  <a:pt x="2615755" y="0"/>
                </a:lnTo>
                <a:lnTo>
                  <a:pt x="2615755" y="469"/>
                </a:lnTo>
                <a:lnTo>
                  <a:pt x="0" y="469"/>
                </a:lnTo>
                <a:lnTo>
                  <a:pt x="0" y="22059"/>
                </a:lnTo>
                <a:lnTo>
                  <a:pt x="2602179" y="22059"/>
                </a:lnTo>
                <a:lnTo>
                  <a:pt x="2604846" y="22110"/>
                </a:lnTo>
                <a:lnTo>
                  <a:pt x="2607195" y="22059"/>
                </a:lnTo>
                <a:lnTo>
                  <a:pt x="2615755" y="22059"/>
                </a:lnTo>
                <a:lnTo>
                  <a:pt x="2615755" y="800"/>
                </a:lnTo>
                <a:lnTo>
                  <a:pt x="2617114" y="800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0398" y="1037875"/>
            <a:ext cx="1183732" cy="180499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8554489" y="829596"/>
            <a:ext cx="170114" cy="23489"/>
          </a:xfrm>
          <a:custGeom>
            <a:avLst/>
            <a:gdLst/>
            <a:ahLst/>
            <a:cxnLst/>
            <a:rect l="l" t="t" r="r" b="b"/>
            <a:pathLst>
              <a:path w="374015" h="38734">
                <a:moveTo>
                  <a:pt x="364991" y="10"/>
                </a:moveTo>
                <a:lnTo>
                  <a:pt x="186703" y="0"/>
                </a:lnTo>
                <a:lnTo>
                  <a:pt x="2206" y="125"/>
                </a:lnTo>
                <a:lnTo>
                  <a:pt x="415" y="900"/>
                </a:lnTo>
                <a:lnTo>
                  <a:pt x="0" y="11438"/>
                </a:lnTo>
                <a:lnTo>
                  <a:pt x="862" y="19144"/>
                </a:lnTo>
                <a:lnTo>
                  <a:pt x="308238" y="38480"/>
                </a:lnTo>
                <a:lnTo>
                  <a:pt x="349295" y="38218"/>
                </a:lnTo>
                <a:lnTo>
                  <a:pt x="373828" y="17172"/>
                </a:lnTo>
                <a:lnTo>
                  <a:pt x="373608" y="13130"/>
                </a:lnTo>
                <a:lnTo>
                  <a:pt x="373524" y="167"/>
                </a:lnTo>
                <a:lnTo>
                  <a:pt x="364991" y="10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1085" y="595057"/>
            <a:ext cx="531632" cy="304878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8554470" y="683147"/>
            <a:ext cx="170114" cy="44283"/>
          </a:xfrm>
          <a:custGeom>
            <a:avLst/>
            <a:gdLst/>
            <a:ahLst/>
            <a:cxnLst/>
            <a:rect l="l" t="t" r="r" b="b"/>
            <a:pathLst>
              <a:path w="374015" h="73025">
                <a:moveTo>
                  <a:pt x="37033" y="101"/>
                </a:moveTo>
                <a:lnTo>
                  <a:pt x="647" y="14744"/>
                </a:lnTo>
                <a:lnTo>
                  <a:pt x="0" y="38658"/>
                </a:lnTo>
                <a:lnTo>
                  <a:pt x="76" y="46139"/>
                </a:lnTo>
                <a:lnTo>
                  <a:pt x="622" y="61861"/>
                </a:lnTo>
                <a:lnTo>
                  <a:pt x="6743" y="69164"/>
                </a:lnTo>
                <a:lnTo>
                  <a:pt x="19507" y="72898"/>
                </a:lnTo>
                <a:lnTo>
                  <a:pt x="21297" y="71932"/>
                </a:lnTo>
                <a:lnTo>
                  <a:pt x="37033" y="101"/>
                </a:lnTo>
                <a:close/>
              </a:path>
              <a:path w="374015" h="73025">
                <a:moveTo>
                  <a:pt x="373697" y="32639"/>
                </a:moveTo>
                <a:lnTo>
                  <a:pt x="373278" y="15227"/>
                </a:lnTo>
                <a:lnTo>
                  <a:pt x="368465" y="8801"/>
                </a:lnTo>
                <a:lnTo>
                  <a:pt x="351929" y="3505"/>
                </a:lnTo>
                <a:lnTo>
                  <a:pt x="345122" y="1943"/>
                </a:lnTo>
                <a:lnTo>
                  <a:pt x="337947" y="0"/>
                </a:lnTo>
                <a:lnTo>
                  <a:pt x="337312" y="1625"/>
                </a:lnTo>
                <a:lnTo>
                  <a:pt x="336778" y="2298"/>
                </a:lnTo>
                <a:lnTo>
                  <a:pt x="352450" y="71755"/>
                </a:lnTo>
                <a:lnTo>
                  <a:pt x="355193" y="72313"/>
                </a:lnTo>
                <a:lnTo>
                  <a:pt x="366293" y="69989"/>
                </a:lnTo>
                <a:lnTo>
                  <a:pt x="373024" y="62344"/>
                </a:lnTo>
                <a:lnTo>
                  <a:pt x="373659" y="46634"/>
                </a:lnTo>
                <a:lnTo>
                  <a:pt x="373697" y="32639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5" name="bg object 25"/>
          <p:cNvSpPr/>
          <p:nvPr/>
        </p:nvSpPr>
        <p:spPr>
          <a:xfrm>
            <a:off x="8355598" y="863718"/>
            <a:ext cx="24261" cy="19638"/>
          </a:xfrm>
          <a:custGeom>
            <a:avLst/>
            <a:gdLst/>
            <a:ahLst/>
            <a:cxnLst/>
            <a:rect l="l" t="t" r="r" b="b"/>
            <a:pathLst>
              <a:path w="53340" h="32384">
                <a:moveTo>
                  <a:pt x="38857" y="0"/>
                </a:moveTo>
                <a:lnTo>
                  <a:pt x="27538" y="62"/>
                </a:lnTo>
                <a:lnTo>
                  <a:pt x="27538" y="345"/>
                </a:lnTo>
                <a:lnTo>
                  <a:pt x="910" y="356"/>
                </a:lnTo>
                <a:lnTo>
                  <a:pt x="25004" y="32124"/>
                </a:lnTo>
                <a:lnTo>
                  <a:pt x="31025" y="32177"/>
                </a:lnTo>
                <a:lnTo>
                  <a:pt x="46532" y="31381"/>
                </a:lnTo>
                <a:lnTo>
                  <a:pt x="52323" y="25611"/>
                </a:lnTo>
                <a:lnTo>
                  <a:pt x="53307" y="13873"/>
                </a:lnTo>
                <a:lnTo>
                  <a:pt x="53202" y="11528"/>
                </a:lnTo>
                <a:lnTo>
                  <a:pt x="53066" y="209"/>
                </a:lnTo>
                <a:lnTo>
                  <a:pt x="38857" y="0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6" name="bg object 26"/>
          <p:cNvSpPr/>
          <p:nvPr/>
        </p:nvSpPr>
        <p:spPr>
          <a:xfrm>
            <a:off x="8690501" y="863857"/>
            <a:ext cx="23683" cy="19253"/>
          </a:xfrm>
          <a:custGeom>
            <a:avLst/>
            <a:gdLst/>
            <a:ahLst/>
            <a:cxnLst/>
            <a:rect l="l" t="t" r="r" b="b"/>
            <a:pathLst>
              <a:path w="52069" h="31750">
                <a:moveTo>
                  <a:pt x="50088" y="0"/>
                </a:moveTo>
                <a:lnTo>
                  <a:pt x="3001" y="198"/>
                </a:lnTo>
                <a:lnTo>
                  <a:pt x="1200" y="1403"/>
                </a:lnTo>
                <a:lnTo>
                  <a:pt x="540" y="4670"/>
                </a:lnTo>
                <a:lnTo>
                  <a:pt x="0" y="16156"/>
                </a:lnTo>
                <a:lnTo>
                  <a:pt x="3541" y="24554"/>
                </a:lnTo>
                <a:lnTo>
                  <a:pt x="11067" y="29716"/>
                </a:lnTo>
                <a:lnTo>
                  <a:pt x="22477" y="31496"/>
                </a:lnTo>
                <a:lnTo>
                  <a:pt x="26456" y="31496"/>
                </a:lnTo>
                <a:lnTo>
                  <a:pt x="31105" y="31559"/>
                </a:lnTo>
                <a:lnTo>
                  <a:pt x="51827" y="10795"/>
                </a:lnTo>
                <a:lnTo>
                  <a:pt x="51670" y="7811"/>
                </a:lnTo>
                <a:lnTo>
                  <a:pt x="51690" y="1560"/>
                </a:lnTo>
                <a:lnTo>
                  <a:pt x="50088" y="0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7" name="bg object 27"/>
          <p:cNvSpPr/>
          <p:nvPr/>
        </p:nvSpPr>
        <p:spPr>
          <a:xfrm>
            <a:off x="8483432" y="863747"/>
            <a:ext cx="23394" cy="19638"/>
          </a:xfrm>
          <a:custGeom>
            <a:avLst/>
            <a:gdLst/>
            <a:ahLst/>
            <a:cxnLst/>
            <a:rect l="l" t="t" r="r" b="b"/>
            <a:pathLst>
              <a:path w="51434" h="32384">
                <a:moveTo>
                  <a:pt x="49175" y="0"/>
                </a:moveTo>
                <a:lnTo>
                  <a:pt x="38756" y="94"/>
                </a:lnTo>
                <a:lnTo>
                  <a:pt x="25416" y="52"/>
                </a:lnTo>
                <a:lnTo>
                  <a:pt x="25416" y="293"/>
                </a:lnTo>
                <a:lnTo>
                  <a:pt x="18746" y="230"/>
                </a:lnTo>
                <a:lnTo>
                  <a:pt x="15406" y="303"/>
                </a:lnTo>
                <a:lnTo>
                  <a:pt x="5775" y="254"/>
                </a:lnTo>
                <a:lnTo>
                  <a:pt x="1258" y="1290"/>
                </a:lnTo>
                <a:lnTo>
                  <a:pt x="0" y="5943"/>
                </a:lnTo>
                <a:lnTo>
                  <a:pt x="265" y="25161"/>
                </a:lnTo>
                <a:lnTo>
                  <a:pt x="6097" y="30910"/>
                </a:lnTo>
                <a:lnTo>
                  <a:pt x="18547" y="32156"/>
                </a:lnTo>
                <a:lnTo>
                  <a:pt x="22589" y="31705"/>
                </a:lnTo>
                <a:lnTo>
                  <a:pt x="26589" y="31925"/>
                </a:lnTo>
                <a:lnTo>
                  <a:pt x="39164" y="31167"/>
                </a:lnTo>
                <a:lnTo>
                  <a:pt x="46880" y="26911"/>
                </a:lnTo>
                <a:lnTo>
                  <a:pt x="50503" y="18801"/>
                </a:lnTo>
                <a:lnTo>
                  <a:pt x="50798" y="6481"/>
                </a:lnTo>
                <a:lnTo>
                  <a:pt x="50986" y="1706"/>
                </a:lnTo>
                <a:lnTo>
                  <a:pt x="49175" y="0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8" name="bg object 28"/>
          <p:cNvSpPr/>
          <p:nvPr/>
        </p:nvSpPr>
        <p:spPr>
          <a:xfrm>
            <a:off x="8563785" y="863874"/>
            <a:ext cx="23106" cy="19253"/>
          </a:xfrm>
          <a:custGeom>
            <a:avLst/>
            <a:gdLst/>
            <a:ahLst/>
            <a:cxnLst/>
            <a:rect l="l" t="t" r="r" b="b"/>
            <a:pathLst>
              <a:path w="50800" h="31750">
                <a:moveTo>
                  <a:pt x="48800" y="0"/>
                </a:moveTo>
                <a:lnTo>
                  <a:pt x="26581" y="10"/>
                </a:lnTo>
                <a:lnTo>
                  <a:pt x="18581" y="31"/>
                </a:lnTo>
                <a:lnTo>
                  <a:pt x="14592" y="125"/>
                </a:lnTo>
                <a:lnTo>
                  <a:pt x="5575" y="30"/>
                </a:lnTo>
                <a:lnTo>
                  <a:pt x="1252" y="954"/>
                </a:lnTo>
                <a:lnTo>
                  <a:pt x="0" y="5507"/>
                </a:lnTo>
                <a:lnTo>
                  <a:pt x="414" y="25245"/>
                </a:lnTo>
                <a:lnTo>
                  <a:pt x="6529" y="30742"/>
                </a:lnTo>
                <a:lnTo>
                  <a:pt x="19335" y="31663"/>
                </a:lnTo>
                <a:lnTo>
                  <a:pt x="23021" y="31307"/>
                </a:lnTo>
                <a:lnTo>
                  <a:pt x="26675" y="31496"/>
                </a:lnTo>
                <a:lnTo>
                  <a:pt x="40032" y="30432"/>
                </a:lnTo>
                <a:lnTo>
                  <a:pt x="47434" y="25679"/>
                </a:lnTo>
                <a:lnTo>
                  <a:pt x="50414" y="17416"/>
                </a:lnTo>
                <a:lnTo>
                  <a:pt x="50517" y="1518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9" name="bg object 29"/>
          <p:cNvSpPr/>
          <p:nvPr/>
        </p:nvSpPr>
        <p:spPr>
          <a:xfrm>
            <a:off x="8147992" y="862679"/>
            <a:ext cx="150763" cy="19638"/>
          </a:xfrm>
          <a:custGeom>
            <a:avLst/>
            <a:gdLst/>
            <a:ahLst/>
            <a:cxnLst/>
            <a:rect l="l" t="t" r="r" b="b"/>
            <a:pathLst>
              <a:path w="331469" h="32384">
                <a:moveTo>
                  <a:pt x="51193" y="6515"/>
                </a:moveTo>
                <a:lnTo>
                  <a:pt x="50990" y="1727"/>
                </a:lnTo>
                <a:lnTo>
                  <a:pt x="49237" y="0"/>
                </a:lnTo>
                <a:lnTo>
                  <a:pt x="3238" y="1320"/>
                </a:lnTo>
                <a:lnTo>
                  <a:pt x="1409" y="1866"/>
                </a:lnTo>
                <a:lnTo>
                  <a:pt x="723" y="4864"/>
                </a:lnTo>
                <a:lnTo>
                  <a:pt x="0" y="16090"/>
                </a:lnTo>
                <a:lnTo>
                  <a:pt x="3378" y="24472"/>
                </a:lnTo>
                <a:lnTo>
                  <a:pt x="10655" y="29718"/>
                </a:lnTo>
                <a:lnTo>
                  <a:pt x="21653" y="31559"/>
                </a:lnTo>
                <a:lnTo>
                  <a:pt x="25641" y="31559"/>
                </a:lnTo>
                <a:lnTo>
                  <a:pt x="39865" y="30695"/>
                </a:lnTo>
                <a:lnTo>
                  <a:pt x="47701" y="26085"/>
                </a:lnTo>
                <a:lnTo>
                  <a:pt x="50888" y="17945"/>
                </a:lnTo>
                <a:lnTo>
                  <a:pt x="51193" y="6515"/>
                </a:lnTo>
                <a:close/>
              </a:path>
              <a:path w="331469" h="32384">
                <a:moveTo>
                  <a:pt x="330987" y="13741"/>
                </a:moveTo>
                <a:lnTo>
                  <a:pt x="330631" y="10033"/>
                </a:lnTo>
                <a:lnTo>
                  <a:pt x="330796" y="2641"/>
                </a:lnTo>
                <a:lnTo>
                  <a:pt x="328993" y="990"/>
                </a:lnTo>
                <a:lnTo>
                  <a:pt x="318604" y="1117"/>
                </a:lnTo>
                <a:lnTo>
                  <a:pt x="305308" y="1054"/>
                </a:lnTo>
                <a:lnTo>
                  <a:pt x="305308" y="1219"/>
                </a:lnTo>
                <a:lnTo>
                  <a:pt x="294665" y="1181"/>
                </a:lnTo>
                <a:lnTo>
                  <a:pt x="279527" y="1295"/>
                </a:lnTo>
                <a:lnTo>
                  <a:pt x="279565" y="11163"/>
                </a:lnTo>
                <a:lnTo>
                  <a:pt x="279463" y="14503"/>
                </a:lnTo>
                <a:lnTo>
                  <a:pt x="280746" y="25514"/>
                </a:lnTo>
                <a:lnTo>
                  <a:pt x="286651" y="31140"/>
                </a:lnTo>
                <a:lnTo>
                  <a:pt x="302412" y="31737"/>
                </a:lnTo>
                <a:lnTo>
                  <a:pt x="308737" y="31775"/>
                </a:lnTo>
                <a:lnTo>
                  <a:pt x="323532" y="31038"/>
                </a:lnTo>
                <a:lnTo>
                  <a:pt x="329311" y="25730"/>
                </a:lnTo>
                <a:lnTo>
                  <a:pt x="330987" y="13741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30" name="bg object 30"/>
          <p:cNvSpPr/>
          <p:nvPr/>
        </p:nvSpPr>
        <p:spPr>
          <a:xfrm>
            <a:off x="8401193" y="633813"/>
            <a:ext cx="61518" cy="35041"/>
          </a:xfrm>
          <a:custGeom>
            <a:avLst/>
            <a:gdLst/>
            <a:ahLst/>
            <a:cxnLst/>
            <a:rect l="l" t="t" r="r" b="b"/>
            <a:pathLst>
              <a:path w="135255" h="57784">
                <a:moveTo>
                  <a:pt x="31991" y="35255"/>
                </a:moveTo>
                <a:lnTo>
                  <a:pt x="24523" y="28994"/>
                </a:lnTo>
                <a:lnTo>
                  <a:pt x="19672" y="28600"/>
                </a:lnTo>
                <a:lnTo>
                  <a:pt x="17665" y="28714"/>
                </a:lnTo>
                <a:lnTo>
                  <a:pt x="15671" y="28702"/>
                </a:lnTo>
                <a:lnTo>
                  <a:pt x="4318" y="28689"/>
                </a:lnTo>
                <a:lnTo>
                  <a:pt x="1993" y="31051"/>
                </a:lnTo>
                <a:lnTo>
                  <a:pt x="1079" y="35128"/>
                </a:lnTo>
                <a:lnTo>
                  <a:pt x="0" y="45897"/>
                </a:lnTo>
                <a:lnTo>
                  <a:pt x="2616" y="52908"/>
                </a:lnTo>
                <a:lnTo>
                  <a:pt x="9156" y="56426"/>
                </a:lnTo>
                <a:lnTo>
                  <a:pt x="19850" y="56743"/>
                </a:lnTo>
                <a:lnTo>
                  <a:pt x="24650" y="56286"/>
                </a:lnTo>
                <a:lnTo>
                  <a:pt x="28943" y="54597"/>
                </a:lnTo>
                <a:lnTo>
                  <a:pt x="28536" y="42760"/>
                </a:lnTo>
                <a:lnTo>
                  <a:pt x="31991" y="35255"/>
                </a:lnTo>
                <a:close/>
              </a:path>
              <a:path w="135255" h="57784">
                <a:moveTo>
                  <a:pt x="56311" y="12725"/>
                </a:moveTo>
                <a:lnTo>
                  <a:pt x="54114" y="6172"/>
                </a:lnTo>
                <a:lnTo>
                  <a:pt x="48006" y="2984"/>
                </a:lnTo>
                <a:lnTo>
                  <a:pt x="37350" y="2438"/>
                </a:lnTo>
                <a:lnTo>
                  <a:pt x="36360" y="2476"/>
                </a:lnTo>
                <a:lnTo>
                  <a:pt x="35356" y="2451"/>
                </a:lnTo>
                <a:lnTo>
                  <a:pt x="30340" y="2806"/>
                </a:lnTo>
                <a:lnTo>
                  <a:pt x="28409" y="5143"/>
                </a:lnTo>
                <a:lnTo>
                  <a:pt x="28041" y="10985"/>
                </a:lnTo>
                <a:lnTo>
                  <a:pt x="28143" y="12992"/>
                </a:lnTo>
                <a:lnTo>
                  <a:pt x="28143" y="14998"/>
                </a:lnTo>
                <a:lnTo>
                  <a:pt x="28003" y="29273"/>
                </a:lnTo>
                <a:lnTo>
                  <a:pt x="28321" y="29591"/>
                </a:lnTo>
                <a:lnTo>
                  <a:pt x="42468" y="29502"/>
                </a:lnTo>
                <a:lnTo>
                  <a:pt x="47155" y="29540"/>
                </a:lnTo>
                <a:lnTo>
                  <a:pt x="52908" y="28892"/>
                </a:lnTo>
                <a:lnTo>
                  <a:pt x="54584" y="26733"/>
                </a:lnTo>
                <a:lnTo>
                  <a:pt x="55232" y="23380"/>
                </a:lnTo>
                <a:lnTo>
                  <a:pt x="56311" y="12725"/>
                </a:lnTo>
                <a:close/>
              </a:path>
              <a:path w="135255" h="57784">
                <a:moveTo>
                  <a:pt x="81737" y="38646"/>
                </a:moveTo>
                <a:lnTo>
                  <a:pt x="81254" y="30467"/>
                </a:lnTo>
                <a:lnTo>
                  <a:pt x="79870" y="29083"/>
                </a:lnTo>
                <a:lnTo>
                  <a:pt x="71031" y="28613"/>
                </a:lnTo>
                <a:lnTo>
                  <a:pt x="69354" y="28689"/>
                </a:lnTo>
                <a:lnTo>
                  <a:pt x="67691" y="28689"/>
                </a:lnTo>
                <a:lnTo>
                  <a:pt x="67678" y="28498"/>
                </a:lnTo>
                <a:lnTo>
                  <a:pt x="64693" y="28714"/>
                </a:lnTo>
                <a:lnTo>
                  <a:pt x="61226" y="28028"/>
                </a:lnTo>
                <a:lnTo>
                  <a:pt x="51054" y="33515"/>
                </a:lnTo>
                <a:lnTo>
                  <a:pt x="55448" y="41211"/>
                </a:lnTo>
                <a:lnTo>
                  <a:pt x="53835" y="51854"/>
                </a:lnTo>
                <a:lnTo>
                  <a:pt x="55727" y="55041"/>
                </a:lnTo>
                <a:lnTo>
                  <a:pt x="60426" y="56362"/>
                </a:lnTo>
                <a:lnTo>
                  <a:pt x="70053" y="57772"/>
                </a:lnTo>
                <a:lnTo>
                  <a:pt x="76708" y="55702"/>
                </a:lnTo>
                <a:lnTo>
                  <a:pt x="80543" y="50038"/>
                </a:lnTo>
                <a:lnTo>
                  <a:pt x="81711" y="40665"/>
                </a:lnTo>
                <a:lnTo>
                  <a:pt x="81737" y="38646"/>
                </a:lnTo>
                <a:close/>
              </a:path>
              <a:path w="135255" h="57784">
                <a:moveTo>
                  <a:pt x="110350" y="11645"/>
                </a:moveTo>
                <a:lnTo>
                  <a:pt x="104063" y="0"/>
                </a:lnTo>
                <a:lnTo>
                  <a:pt x="97675" y="3124"/>
                </a:lnTo>
                <a:lnTo>
                  <a:pt x="91020" y="2273"/>
                </a:lnTo>
                <a:lnTo>
                  <a:pt x="89344" y="2451"/>
                </a:lnTo>
                <a:lnTo>
                  <a:pt x="83235" y="2641"/>
                </a:lnTo>
                <a:lnTo>
                  <a:pt x="81051" y="5080"/>
                </a:lnTo>
                <a:lnTo>
                  <a:pt x="80759" y="11391"/>
                </a:lnTo>
                <a:lnTo>
                  <a:pt x="80822" y="13385"/>
                </a:lnTo>
                <a:lnTo>
                  <a:pt x="80822" y="15379"/>
                </a:lnTo>
                <a:lnTo>
                  <a:pt x="80746" y="29235"/>
                </a:lnTo>
                <a:lnTo>
                  <a:pt x="80987" y="29527"/>
                </a:lnTo>
                <a:lnTo>
                  <a:pt x="99872" y="29476"/>
                </a:lnTo>
                <a:lnTo>
                  <a:pt x="105575" y="29121"/>
                </a:lnTo>
                <a:lnTo>
                  <a:pt x="107607" y="27279"/>
                </a:lnTo>
                <a:lnTo>
                  <a:pt x="109093" y="18237"/>
                </a:lnTo>
                <a:lnTo>
                  <a:pt x="110350" y="11645"/>
                </a:lnTo>
                <a:close/>
              </a:path>
              <a:path w="135255" h="57784">
                <a:moveTo>
                  <a:pt x="135229" y="29159"/>
                </a:moveTo>
                <a:lnTo>
                  <a:pt x="134683" y="28651"/>
                </a:lnTo>
                <a:lnTo>
                  <a:pt x="107975" y="28689"/>
                </a:lnTo>
                <a:lnTo>
                  <a:pt x="107137" y="29514"/>
                </a:lnTo>
                <a:lnTo>
                  <a:pt x="107048" y="55156"/>
                </a:lnTo>
                <a:lnTo>
                  <a:pt x="108546" y="56730"/>
                </a:lnTo>
                <a:lnTo>
                  <a:pt x="133718" y="56756"/>
                </a:lnTo>
                <a:lnTo>
                  <a:pt x="135229" y="55219"/>
                </a:lnTo>
                <a:lnTo>
                  <a:pt x="135229" y="42341"/>
                </a:lnTo>
                <a:lnTo>
                  <a:pt x="135229" y="29159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31" name="bg 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413342"/>
            <a:ext cx="8158881" cy="44417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510" y="2184858"/>
            <a:ext cx="58664" cy="78214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510" y="2536401"/>
            <a:ext cx="58664" cy="7821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3510" y="2887943"/>
            <a:ext cx="58664" cy="78214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510" y="3239485"/>
            <a:ext cx="58664" cy="78214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510" y="4722122"/>
            <a:ext cx="58664" cy="78214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510" y="5073664"/>
            <a:ext cx="58664" cy="78214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510" y="5425206"/>
            <a:ext cx="58664" cy="78214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510" y="5776747"/>
            <a:ext cx="58664" cy="7821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510" y="3591026"/>
            <a:ext cx="58664" cy="78214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2184858"/>
            <a:ext cx="58664" cy="78214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2521658"/>
            <a:ext cx="58664" cy="78214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2858456"/>
            <a:ext cx="58664" cy="78214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3195256"/>
            <a:ext cx="58664" cy="78214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3532054"/>
            <a:ext cx="58664" cy="7821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3868854"/>
            <a:ext cx="58664" cy="7821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4205652"/>
            <a:ext cx="58664" cy="78214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4763073"/>
            <a:ext cx="58664" cy="7821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5099872"/>
            <a:ext cx="58664" cy="78214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5436671"/>
            <a:ext cx="58664" cy="78214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59091" y="5773470"/>
            <a:ext cx="58664" cy="7821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510" y="4153287"/>
            <a:ext cx="58664" cy="7821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59308" y="5994416"/>
            <a:ext cx="48559" cy="63483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59308" y="5680461"/>
            <a:ext cx="48559" cy="63489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59307" y="5366509"/>
            <a:ext cx="48559" cy="63483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59307" y="5052555"/>
            <a:ext cx="48559" cy="63483"/>
          </a:xfrm>
          <a:prstGeom prst="rect">
            <a:avLst/>
          </a:prstGeom>
        </p:spPr>
      </p:pic>
      <p:sp>
        <p:nvSpPr>
          <p:cNvPr id="57" name="bg object 57"/>
          <p:cNvSpPr/>
          <p:nvPr/>
        </p:nvSpPr>
        <p:spPr>
          <a:xfrm>
            <a:off x="7359307" y="4738601"/>
            <a:ext cx="48810" cy="63536"/>
          </a:xfrm>
          <a:custGeom>
            <a:avLst/>
            <a:gdLst/>
            <a:ahLst/>
            <a:cxnLst/>
            <a:rect l="l" t="t" r="r" b="b"/>
            <a:pathLst>
              <a:path w="107315" h="104775">
                <a:moveTo>
                  <a:pt x="53380" y="0"/>
                </a:moveTo>
                <a:lnTo>
                  <a:pt x="32604" y="4113"/>
                </a:lnTo>
                <a:lnTo>
                  <a:pt x="15636" y="15330"/>
                </a:lnTo>
                <a:lnTo>
                  <a:pt x="4195" y="31968"/>
                </a:lnTo>
                <a:lnTo>
                  <a:pt x="0" y="52343"/>
                </a:lnTo>
                <a:lnTo>
                  <a:pt x="4195" y="72719"/>
                </a:lnTo>
                <a:lnTo>
                  <a:pt x="15636" y="89357"/>
                </a:lnTo>
                <a:lnTo>
                  <a:pt x="32604" y="100574"/>
                </a:lnTo>
                <a:lnTo>
                  <a:pt x="53380" y="104687"/>
                </a:lnTo>
                <a:lnTo>
                  <a:pt x="74156" y="100574"/>
                </a:lnTo>
                <a:lnTo>
                  <a:pt x="91124" y="89357"/>
                </a:lnTo>
                <a:lnTo>
                  <a:pt x="102565" y="72719"/>
                </a:lnTo>
                <a:lnTo>
                  <a:pt x="106761" y="52343"/>
                </a:lnTo>
                <a:lnTo>
                  <a:pt x="102565" y="31968"/>
                </a:lnTo>
                <a:lnTo>
                  <a:pt x="91124" y="15330"/>
                </a:lnTo>
                <a:lnTo>
                  <a:pt x="74156" y="4113"/>
                </a:lnTo>
                <a:lnTo>
                  <a:pt x="53380" y="0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58" name="bg object 5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3891" y="5994416"/>
            <a:ext cx="48559" cy="63483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3891" y="5680461"/>
            <a:ext cx="48559" cy="63483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3891" y="5366508"/>
            <a:ext cx="48559" cy="63483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3889" y="5052553"/>
            <a:ext cx="48559" cy="63489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7573890" y="4738602"/>
            <a:ext cx="48810" cy="63536"/>
          </a:xfrm>
          <a:custGeom>
            <a:avLst/>
            <a:gdLst/>
            <a:ahLst/>
            <a:cxnLst/>
            <a:rect l="l" t="t" r="r" b="b"/>
            <a:pathLst>
              <a:path w="107315" h="104775">
                <a:moveTo>
                  <a:pt x="53380" y="0"/>
                </a:moveTo>
                <a:lnTo>
                  <a:pt x="32600" y="4113"/>
                </a:lnTo>
                <a:lnTo>
                  <a:pt x="15633" y="15330"/>
                </a:lnTo>
                <a:lnTo>
                  <a:pt x="4194" y="31968"/>
                </a:lnTo>
                <a:lnTo>
                  <a:pt x="0" y="52343"/>
                </a:lnTo>
                <a:lnTo>
                  <a:pt x="4195" y="72719"/>
                </a:lnTo>
                <a:lnTo>
                  <a:pt x="15636" y="89357"/>
                </a:lnTo>
                <a:lnTo>
                  <a:pt x="32604" y="100574"/>
                </a:lnTo>
                <a:lnTo>
                  <a:pt x="53380" y="104687"/>
                </a:lnTo>
                <a:lnTo>
                  <a:pt x="74156" y="100574"/>
                </a:lnTo>
                <a:lnTo>
                  <a:pt x="91124" y="89357"/>
                </a:lnTo>
                <a:lnTo>
                  <a:pt x="102565" y="72719"/>
                </a:lnTo>
                <a:lnTo>
                  <a:pt x="106761" y="52343"/>
                </a:lnTo>
                <a:lnTo>
                  <a:pt x="102566" y="31968"/>
                </a:lnTo>
                <a:lnTo>
                  <a:pt x="91128" y="15330"/>
                </a:lnTo>
                <a:lnTo>
                  <a:pt x="74160" y="4113"/>
                </a:lnTo>
                <a:lnTo>
                  <a:pt x="53380" y="0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63" name="bg object 6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88473" y="5994416"/>
            <a:ext cx="48559" cy="63483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88473" y="5680461"/>
            <a:ext cx="48559" cy="63489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88473" y="5366509"/>
            <a:ext cx="48559" cy="63483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88473" y="5052555"/>
            <a:ext cx="48559" cy="63483"/>
          </a:xfrm>
          <a:prstGeom prst="rect">
            <a:avLst/>
          </a:prstGeom>
        </p:spPr>
      </p:pic>
      <p:sp>
        <p:nvSpPr>
          <p:cNvPr id="67" name="bg object 67"/>
          <p:cNvSpPr/>
          <p:nvPr/>
        </p:nvSpPr>
        <p:spPr>
          <a:xfrm>
            <a:off x="7359303" y="4738601"/>
            <a:ext cx="477995" cy="63536"/>
          </a:xfrm>
          <a:custGeom>
            <a:avLst/>
            <a:gdLst/>
            <a:ahLst/>
            <a:cxnLst/>
            <a:rect l="l" t="t" r="r" b="b"/>
            <a:pathLst>
              <a:path w="1050925" h="104775">
                <a:moveTo>
                  <a:pt x="106768" y="52349"/>
                </a:moveTo>
                <a:lnTo>
                  <a:pt x="102565" y="31978"/>
                </a:lnTo>
                <a:lnTo>
                  <a:pt x="91135" y="15341"/>
                </a:lnTo>
                <a:lnTo>
                  <a:pt x="74155" y="4114"/>
                </a:lnTo>
                <a:lnTo>
                  <a:pt x="53390" y="12"/>
                </a:lnTo>
                <a:lnTo>
                  <a:pt x="32600" y="4114"/>
                </a:lnTo>
                <a:lnTo>
                  <a:pt x="15633" y="15341"/>
                </a:lnTo>
                <a:lnTo>
                  <a:pt x="4203" y="31978"/>
                </a:lnTo>
                <a:lnTo>
                  <a:pt x="0" y="52349"/>
                </a:lnTo>
                <a:lnTo>
                  <a:pt x="4203" y="72732"/>
                </a:lnTo>
                <a:lnTo>
                  <a:pt x="15633" y="89369"/>
                </a:lnTo>
                <a:lnTo>
                  <a:pt x="32600" y="100584"/>
                </a:lnTo>
                <a:lnTo>
                  <a:pt x="53390" y="104698"/>
                </a:lnTo>
                <a:lnTo>
                  <a:pt x="74155" y="100584"/>
                </a:lnTo>
                <a:lnTo>
                  <a:pt x="91135" y="89369"/>
                </a:lnTo>
                <a:lnTo>
                  <a:pt x="102565" y="72720"/>
                </a:lnTo>
                <a:lnTo>
                  <a:pt x="106768" y="52349"/>
                </a:lnTo>
                <a:close/>
              </a:path>
              <a:path w="1050925" h="104775">
                <a:moveTo>
                  <a:pt x="1050340" y="52349"/>
                </a:moveTo>
                <a:lnTo>
                  <a:pt x="1046137" y="31978"/>
                </a:lnTo>
                <a:lnTo>
                  <a:pt x="1034694" y="15341"/>
                </a:lnTo>
                <a:lnTo>
                  <a:pt x="1017727" y="4114"/>
                </a:lnTo>
                <a:lnTo>
                  <a:pt x="996950" y="0"/>
                </a:lnTo>
                <a:lnTo>
                  <a:pt x="976172" y="4114"/>
                </a:lnTo>
                <a:lnTo>
                  <a:pt x="959205" y="15341"/>
                </a:lnTo>
                <a:lnTo>
                  <a:pt x="947762" y="31978"/>
                </a:lnTo>
                <a:lnTo>
                  <a:pt x="943571" y="52349"/>
                </a:lnTo>
                <a:lnTo>
                  <a:pt x="947762" y="72720"/>
                </a:lnTo>
                <a:lnTo>
                  <a:pt x="959205" y="89369"/>
                </a:lnTo>
                <a:lnTo>
                  <a:pt x="976172" y="100584"/>
                </a:lnTo>
                <a:lnTo>
                  <a:pt x="996950" y="104698"/>
                </a:lnTo>
                <a:lnTo>
                  <a:pt x="1017727" y="100584"/>
                </a:lnTo>
                <a:lnTo>
                  <a:pt x="1034694" y="89357"/>
                </a:lnTo>
                <a:lnTo>
                  <a:pt x="1046137" y="72720"/>
                </a:lnTo>
                <a:lnTo>
                  <a:pt x="1050340" y="52349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68" name="bg object 6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59308" y="4424647"/>
            <a:ext cx="48559" cy="63489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59307" y="4110694"/>
            <a:ext cx="48559" cy="63483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59307" y="3796740"/>
            <a:ext cx="48559" cy="63483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59307" y="3482786"/>
            <a:ext cx="48559" cy="63483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7573891" y="4738602"/>
            <a:ext cx="48810" cy="63536"/>
          </a:xfrm>
          <a:custGeom>
            <a:avLst/>
            <a:gdLst/>
            <a:ahLst/>
            <a:cxnLst/>
            <a:rect l="l" t="t" r="r" b="b"/>
            <a:pathLst>
              <a:path w="107315" h="104775">
                <a:moveTo>
                  <a:pt x="53380" y="0"/>
                </a:moveTo>
                <a:lnTo>
                  <a:pt x="32604" y="4113"/>
                </a:lnTo>
                <a:lnTo>
                  <a:pt x="15636" y="15330"/>
                </a:lnTo>
                <a:lnTo>
                  <a:pt x="4195" y="31968"/>
                </a:lnTo>
                <a:lnTo>
                  <a:pt x="0" y="52343"/>
                </a:lnTo>
                <a:lnTo>
                  <a:pt x="4195" y="72719"/>
                </a:lnTo>
                <a:lnTo>
                  <a:pt x="15636" y="89357"/>
                </a:lnTo>
                <a:lnTo>
                  <a:pt x="32604" y="100574"/>
                </a:lnTo>
                <a:lnTo>
                  <a:pt x="53380" y="104687"/>
                </a:lnTo>
                <a:lnTo>
                  <a:pt x="74156" y="100574"/>
                </a:lnTo>
                <a:lnTo>
                  <a:pt x="91124" y="89357"/>
                </a:lnTo>
                <a:lnTo>
                  <a:pt x="102565" y="72719"/>
                </a:lnTo>
                <a:lnTo>
                  <a:pt x="106761" y="52343"/>
                </a:lnTo>
                <a:lnTo>
                  <a:pt x="102565" y="31968"/>
                </a:lnTo>
                <a:lnTo>
                  <a:pt x="91124" y="15330"/>
                </a:lnTo>
                <a:lnTo>
                  <a:pt x="74156" y="4113"/>
                </a:lnTo>
                <a:lnTo>
                  <a:pt x="53380" y="0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73" name="bg object 7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3891" y="4424647"/>
            <a:ext cx="48559" cy="63483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3891" y="4110693"/>
            <a:ext cx="48559" cy="63483"/>
          </a:xfrm>
          <a:prstGeom prst="rect">
            <a:avLst/>
          </a:prstGeom>
        </p:spPr>
      </p:pic>
      <p:pic>
        <p:nvPicPr>
          <p:cNvPr id="75" name="bg object 7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3889" y="3796738"/>
            <a:ext cx="48559" cy="63489"/>
          </a:xfrm>
          <a:prstGeom prst="rect">
            <a:avLst/>
          </a:prstGeom>
        </p:spPr>
      </p:pic>
      <p:pic>
        <p:nvPicPr>
          <p:cNvPr id="76" name="bg object 7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3889" y="3482786"/>
            <a:ext cx="48559" cy="63483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7788473" y="4738601"/>
            <a:ext cx="48810" cy="63536"/>
          </a:xfrm>
          <a:custGeom>
            <a:avLst/>
            <a:gdLst/>
            <a:ahLst/>
            <a:cxnLst/>
            <a:rect l="l" t="t" r="r" b="b"/>
            <a:pathLst>
              <a:path w="107315" h="104775">
                <a:moveTo>
                  <a:pt x="53380" y="0"/>
                </a:moveTo>
                <a:lnTo>
                  <a:pt x="32604" y="4113"/>
                </a:lnTo>
                <a:lnTo>
                  <a:pt x="15636" y="15330"/>
                </a:lnTo>
                <a:lnTo>
                  <a:pt x="4195" y="31968"/>
                </a:lnTo>
                <a:lnTo>
                  <a:pt x="0" y="52343"/>
                </a:lnTo>
                <a:lnTo>
                  <a:pt x="4195" y="72719"/>
                </a:lnTo>
                <a:lnTo>
                  <a:pt x="15636" y="89357"/>
                </a:lnTo>
                <a:lnTo>
                  <a:pt x="32604" y="100574"/>
                </a:lnTo>
                <a:lnTo>
                  <a:pt x="53380" y="104687"/>
                </a:lnTo>
                <a:lnTo>
                  <a:pt x="74156" y="100574"/>
                </a:lnTo>
                <a:lnTo>
                  <a:pt x="91124" y="89357"/>
                </a:lnTo>
                <a:lnTo>
                  <a:pt x="102565" y="72719"/>
                </a:lnTo>
                <a:lnTo>
                  <a:pt x="106761" y="52343"/>
                </a:lnTo>
                <a:lnTo>
                  <a:pt x="102566" y="31968"/>
                </a:lnTo>
                <a:lnTo>
                  <a:pt x="91128" y="15330"/>
                </a:lnTo>
                <a:lnTo>
                  <a:pt x="74160" y="4113"/>
                </a:lnTo>
                <a:lnTo>
                  <a:pt x="53380" y="0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78" name="bg object 7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88473" y="4424647"/>
            <a:ext cx="48559" cy="63489"/>
          </a:xfrm>
          <a:prstGeom prst="rect">
            <a:avLst/>
          </a:prstGeom>
        </p:spPr>
      </p:pic>
      <p:pic>
        <p:nvPicPr>
          <p:cNvPr id="79" name="bg object 7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88473" y="4110693"/>
            <a:ext cx="48559" cy="63483"/>
          </a:xfrm>
          <a:prstGeom prst="rect">
            <a:avLst/>
          </a:prstGeom>
        </p:spPr>
      </p:pic>
      <p:pic>
        <p:nvPicPr>
          <p:cNvPr id="80" name="bg object 8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88473" y="3796740"/>
            <a:ext cx="48559" cy="63483"/>
          </a:xfrm>
          <a:prstGeom prst="rect">
            <a:avLst/>
          </a:prstGeom>
        </p:spPr>
      </p:pic>
      <p:pic>
        <p:nvPicPr>
          <p:cNvPr id="81" name="bg object 8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88473" y="3482785"/>
            <a:ext cx="48559" cy="634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9917" y="581431"/>
            <a:ext cx="5365096" cy="402418"/>
          </a:xfrm>
        </p:spPr>
        <p:txBody>
          <a:bodyPr lIns="0" tIns="0" rIns="0" bIns="0"/>
          <a:lstStyle>
            <a:lvl1pPr>
              <a:defRPr sz="2615" b="1" i="0">
                <a:solidFill>
                  <a:schemeClr val="tx1"/>
                </a:solidFill>
                <a:latin typeface="Montserrat-Black"/>
                <a:cs typeface="Montserrat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7077" y="1969366"/>
            <a:ext cx="2773815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92" b="0" i="0">
                <a:solidFill>
                  <a:schemeClr val="tx1"/>
                </a:solidFill>
                <a:latin typeface="Montserrat-Medium"/>
                <a:cs typeface="Montserrat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395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9917" y="581431"/>
            <a:ext cx="5365096" cy="402418"/>
          </a:xfrm>
        </p:spPr>
        <p:txBody>
          <a:bodyPr lIns="0" tIns="0" rIns="0" bIns="0"/>
          <a:lstStyle>
            <a:lvl1pPr>
              <a:defRPr sz="2615" b="1" i="0">
                <a:solidFill>
                  <a:schemeClr val="tx1"/>
                </a:solidFill>
                <a:latin typeface="Montserrat-Black"/>
                <a:cs typeface="Montserrat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860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7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&amp; Content a">
  <p:cSld name="2_Title &amp; Content a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533400" y="120622"/>
            <a:ext cx="80482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sldNum" idx="12"/>
          </p:nvPr>
        </p:nvSpPr>
        <p:spPr>
          <a:xfrm>
            <a:off x="533400" y="6343832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" name="Google Shape;71;p8"/>
          <p:cNvSpPr/>
          <p:nvPr/>
        </p:nvSpPr>
        <p:spPr>
          <a:xfrm rot="10800000">
            <a:off x="0" y="0"/>
            <a:ext cx="9144000" cy="92908"/>
          </a:xfrm>
          <a:prstGeom prst="rect">
            <a:avLst/>
          </a:prstGeom>
          <a:gradFill>
            <a:gsLst>
              <a:gs pos="0">
                <a:schemeClr val="accent1"/>
              </a:gs>
              <a:gs pos="16000">
                <a:schemeClr val="accent2"/>
              </a:gs>
              <a:gs pos="32000">
                <a:schemeClr val="accent3"/>
              </a:gs>
              <a:gs pos="49000">
                <a:schemeClr val="accent4"/>
              </a:gs>
              <a:gs pos="70000">
                <a:schemeClr val="accent5"/>
              </a:gs>
              <a:gs pos="85000">
                <a:schemeClr val="accent6"/>
              </a:gs>
              <a:gs pos="98276">
                <a:srgbClr val="EF8713"/>
              </a:gs>
              <a:gs pos="100000">
                <a:srgbClr val="EF8713"/>
              </a:gs>
            </a:gsLst>
            <a:lin ang="0" scaled="0"/>
          </a:gradFill>
          <a:ln>
            <a:noFill/>
          </a:ln>
        </p:spPr>
        <p:txBody>
          <a:bodyPr spcFirstLastPara="1" wrap="square" lIns="45712" tIns="22850" rIns="45712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525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8"/>
          <p:cNvSpPr/>
          <p:nvPr/>
        </p:nvSpPr>
        <p:spPr>
          <a:xfrm rot="10800000">
            <a:off x="0" y="6765092"/>
            <a:ext cx="9144000" cy="92908"/>
          </a:xfrm>
          <a:prstGeom prst="rect">
            <a:avLst/>
          </a:prstGeom>
          <a:gradFill>
            <a:gsLst>
              <a:gs pos="0">
                <a:schemeClr val="accent1"/>
              </a:gs>
              <a:gs pos="16000">
                <a:schemeClr val="accent2"/>
              </a:gs>
              <a:gs pos="32000">
                <a:schemeClr val="accent3"/>
              </a:gs>
              <a:gs pos="49000">
                <a:schemeClr val="accent4"/>
              </a:gs>
              <a:gs pos="70000">
                <a:schemeClr val="accent5"/>
              </a:gs>
              <a:gs pos="85000">
                <a:schemeClr val="accent6"/>
              </a:gs>
              <a:gs pos="98276">
                <a:srgbClr val="EF8713"/>
              </a:gs>
              <a:gs pos="100000">
                <a:srgbClr val="EF8713"/>
              </a:gs>
            </a:gsLst>
            <a:lin ang="0" scaled="0"/>
          </a:gradFill>
          <a:ln>
            <a:noFill/>
          </a:ln>
        </p:spPr>
        <p:txBody>
          <a:bodyPr spcFirstLastPara="1" wrap="square" lIns="45712" tIns="22850" rIns="45712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525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3" name="Google Shape;73;p8"/>
          <p:cNvCxnSpPr/>
          <p:nvPr/>
        </p:nvCxnSpPr>
        <p:spPr>
          <a:xfrm>
            <a:off x="569976" y="1291336"/>
            <a:ext cx="4953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" name="Google Shape;74;p8"/>
          <p:cNvSpPr txBox="1">
            <a:spLocks noGrp="1"/>
          </p:cNvSpPr>
          <p:nvPr>
            <p:ph type="body" idx="1"/>
          </p:nvPr>
        </p:nvSpPr>
        <p:spPr>
          <a:xfrm>
            <a:off x="533400" y="1573385"/>
            <a:ext cx="8048625" cy="356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577" lvl="0" indent="-114289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2800"/>
              <a:buNone/>
              <a:def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154" lvl="1" indent="-190481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2400"/>
              <a:buChar char="–"/>
              <a:defRPr/>
            </a:lvl2pPr>
            <a:lvl3pPr marL="685731" lvl="2" indent="-184132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2200"/>
              <a:buChar char="•"/>
              <a:defRPr/>
            </a:lvl3pPr>
            <a:lvl4pPr marL="914309" lvl="3" indent="-180957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2100"/>
              <a:buChar char="–"/>
              <a:defRPr/>
            </a:lvl4pPr>
            <a:lvl5pPr marL="1142886" lvl="4" indent="-180957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2100"/>
              <a:buChar char="»"/>
              <a:defRPr/>
            </a:lvl5pPr>
            <a:lvl6pPr marL="1371463" lvl="5" indent="-24127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000"/>
              <a:buChar char="•"/>
              <a:defRPr/>
            </a:lvl6pPr>
            <a:lvl7pPr marL="1600040" lvl="6" indent="-24127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000"/>
              <a:buChar char="•"/>
              <a:defRPr/>
            </a:lvl7pPr>
            <a:lvl8pPr marL="1828617" lvl="7" indent="-24127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000"/>
              <a:buChar char="•"/>
              <a:defRPr/>
            </a:lvl8pPr>
            <a:lvl9pPr marL="2057194" lvl="8" indent="-24127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4000"/>
              <a:buChar char="•"/>
              <a:defRPr/>
            </a:lvl9pPr>
          </a:lstStyle>
          <a:p>
            <a:endParaRPr/>
          </a:p>
        </p:txBody>
      </p:sp>
      <p:pic>
        <p:nvPicPr>
          <p:cNvPr id="75" name="Google Shape;75;p8" descr="A logo with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90689" y="6111269"/>
            <a:ext cx="876812" cy="526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81100"/>
      </p:ext>
    </p:extLst>
  </p:cSld>
  <p:clrMapOvr>
    <a:masterClrMapping/>
  </p:clrMapOvr>
  <p:transition spd="slow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37BB48F-FF96-1A49-89FA-81A3520DF6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3253"/>
            <a:ext cx="9144000" cy="25047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4A0766-6326-DB47-B373-7F648E86B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530" y="4353254"/>
            <a:ext cx="8668941" cy="1395413"/>
          </a:xfrm>
        </p:spPr>
        <p:txBody>
          <a:bodyPr anchor="b"/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9126D4F-C001-4E46-B70E-C4A201332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931" y="5909707"/>
            <a:ext cx="6858000" cy="5423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3E224-5F9F-6149-9503-CCD067030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862" y="5732330"/>
            <a:ext cx="1547202" cy="8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03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44F0-BE1E-F44B-B6EA-582D6F22D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6B7A9-2E2E-FE46-A089-747D4F2F8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94F00-AE08-9741-97D2-718EC0B8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26E3F-5347-4742-AA68-4426A360DD1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5258-B25D-4A4D-ADCF-E835A635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B7D7D-6625-AA44-92AC-53C8408F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DEA0E-9E60-6449-9B86-DEC67E9F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227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44F0-BE1E-F44B-B6EA-582D6F22D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2788" y="1122364"/>
            <a:ext cx="4518212" cy="230663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6B7A9-2E2E-FE46-A089-747D4F2F8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2788" y="3602039"/>
            <a:ext cx="4518212" cy="159961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94F00-AE08-9741-97D2-718EC0B8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26E3F-5347-4742-AA68-4426A360DD1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5258-B25D-4A4D-ADCF-E835A635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B7D7D-6625-AA44-92AC-53C8408F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DEA0E-9E60-6449-9B86-DEC67E9F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533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34300-0CE6-B843-8382-0EC1DF77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7EDBA-CEF1-6847-84CA-2ACCC34E2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42108-7361-1A44-B987-D4FC8C1AC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26E3F-5347-4742-AA68-4426A360DD1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913F-E24F-E543-8CB9-073A8B58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3C9BB-CFB0-2841-A452-49EBFE43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DEA0E-9E60-6449-9B86-DEC67E9F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78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F266-B2A0-DB4C-9101-ECBD9E2E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E03CE-C6F0-4B48-A232-740A51D45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54C9-948B-D043-BAAE-1A1E123E9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32F31-501A-7E40-8336-A17967DA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26E3F-5347-4742-AA68-4426A360DD1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F8A15-7CA9-4C4A-84DD-2CD20C89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CC793-705F-2040-AB1F-970975DB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DEA0E-9E60-6449-9B86-DEC67E9F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63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8C81-3DC0-914D-98D7-A612027F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E66A-687C-284A-BBBC-289A6877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26E3F-5347-4742-AA68-4426A360DD1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3C135-F032-2243-BFCE-61466829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D4D47-BBEA-4D49-B8A0-04F5FD2F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DEA0E-9E60-6449-9B86-DEC67E9F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81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9143999" cy="129091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4"/>
          <p:cNvSpPr txBox="1">
            <a:spLocks noGrp="1"/>
          </p:cNvSpPr>
          <p:nvPr>
            <p:ph type="title"/>
          </p:nvPr>
        </p:nvSpPr>
        <p:spPr>
          <a:xfrm>
            <a:off x="331811" y="0"/>
            <a:ext cx="7457700" cy="1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12" name="Google Shape;212;p3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6178" y="234603"/>
            <a:ext cx="362251" cy="779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2157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) Title Only">
  <p:cSld name="6) Title Only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64" y="1828802"/>
            <a:ext cx="8455916" cy="50292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/>
          <p:nvPr/>
        </p:nvSpPr>
        <p:spPr>
          <a:xfrm>
            <a:off x="0" y="3453"/>
            <a:ext cx="9144000" cy="1371600"/>
          </a:xfrm>
          <a:prstGeom prst="rect">
            <a:avLst/>
          </a:prstGeom>
          <a:gradFill>
            <a:gsLst>
              <a:gs pos="0">
                <a:srgbClr val="37419A"/>
              </a:gs>
              <a:gs pos="14000">
                <a:srgbClr val="5F439A"/>
              </a:gs>
              <a:gs pos="29000">
                <a:srgbClr val="8E4199"/>
              </a:gs>
              <a:gs pos="44000">
                <a:srgbClr val="BF238D"/>
              </a:gs>
              <a:gs pos="58000">
                <a:srgbClr val="C01F49"/>
              </a:gs>
              <a:gs pos="73000">
                <a:srgbClr val="E32F28"/>
              </a:gs>
              <a:gs pos="87000">
                <a:srgbClr val="F89721"/>
              </a:gs>
              <a:gs pos="100000">
                <a:srgbClr val="F8C767"/>
              </a:gs>
            </a:gsLst>
            <a:lin ang="18900044" scaled="0"/>
          </a:gradFill>
          <a:ln>
            <a:noFill/>
          </a:ln>
          <a:effectLst>
            <a:outerShdw blurRad="428625" dist="952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344813" y="3600"/>
            <a:ext cx="8454300" cy="1371600"/>
          </a:xfrm>
          <a:prstGeom prst="rect">
            <a:avLst/>
          </a:prstGeom>
        </p:spPr>
        <p:txBody>
          <a:bodyPr spcFirstLastPara="1" wrap="square" lIns="68575" tIns="34275" rIns="685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2681478" y="6172200"/>
            <a:ext cx="3771900" cy="686000"/>
          </a:xfrm>
          <a:prstGeom prst="rect">
            <a:avLst/>
          </a:prstGeom>
        </p:spPr>
        <p:txBody>
          <a:bodyPr spcFirstLastPara="1" wrap="square" lIns="82300" tIns="0" rIns="8230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rgbClr val="999999"/>
              </a:buClr>
              <a:buSzPts val="900"/>
              <a:buNone/>
              <a:defRPr sz="9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286750" y="6168747"/>
            <a:ext cx="514500" cy="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buNone/>
              <a:defRPr sz="900" i="0" u="none" strike="noStrike" cap="none">
                <a:solidFill>
                  <a:schemeClr val="accent4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56" name="Google Shape;56;p7"/>
          <p:cNvCxnSpPr>
            <a:stCxn id="57" idx="1"/>
            <a:endCxn id="57" idx="3"/>
          </p:cNvCxnSpPr>
          <p:nvPr/>
        </p:nvCxnSpPr>
        <p:spPr>
          <a:xfrm>
            <a:off x="342900" y="6180907"/>
            <a:ext cx="8456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8" name="Google Shape;58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14" y="6309362"/>
            <a:ext cx="814730" cy="411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45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47.jpeg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3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2FBB06-3DC0-564E-994F-FDCA703C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AA532-B36B-FE47-BFAD-4BBB83409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7AF62-AB59-3743-9290-7B1C02598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26E3F-5347-4742-AA68-4426A360DD1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41250-90A8-6C4F-BAFA-0C055EDB8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41BC4-EEE7-D244-B26E-D9947BE3F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DEA0E-9E60-6449-9B86-DEC67E9F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41" indent="-171441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2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07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090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973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856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1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20666-223C-074C-A004-8949063C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928C5-631B-2343-9427-A870392A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DE201-003D-1C49-85B1-7A03CF8E4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80FB1-1416-CF4E-AE78-58B3D3458B1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2A7C-77DB-5349-90F3-9BCF022A1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1E252-6868-104C-94A8-EB7386BEC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928D-9278-4C4D-965E-4B8D9488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2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7"/>
          <p:cNvSpPr txBox="1">
            <a:spLocks noGrp="1"/>
          </p:cNvSpPr>
          <p:nvPr>
            <p:ph type="dt" idx="10"/>
          </p:nvPr>
        </p:nvSpPr>
        <p:spPr>
          <a:xfrm>
            <a:off x="8290490" y="6494127"/>
            <a:ext cx="601511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BR"/>
          </a:p>
        </p:txBody>
      </p:sp>
      <p:sp>
        <p:nvSpPr>
          <p:cNvPr id="11" name="Google Shape;11;p177"/>
          <p:cNvSpPr txBox="1">
            <a:spLocks noGrp="1"/>
          </p:cNvSpPr>
          <p:nvPr>
            <p:ph type="sldNum" idx="12"/>
          </p:nvPr>
        </p:nvSpPr>
        <p:spPr>
          <a:xfrm>
            <a:off x="7776155" y="6494127"/>
            <a:ext cx="470376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Google Shape;12;p177"/>
          <p:cNvSpPr txBox="1">
            <a:spLocks noGrp="1"/>
          </p:cNvSpPr>
          <p:nvPr>
            <p:ph type="ftr" idx="11"/>
          </p:nvPr>
        </p:nvSpPr>
        <p:spPr>
          <a:xfrm>
            <a:off x="4646096" y="6494067"/>
            <a:ext cx="3086100" cy="29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990585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6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7"/>
          <p:cNvSpPr txBox="1">
            <a:spLocks noGrp="1"/>
          </p:cNvSpPr>
          <p:nvPr>
            <p:ph type="dt" idx="10"/>
          </p:nvPr>
        </p:nvSpPr>
        <p:spPr>
          <a:xfrm>
            <a:off x="8290490" y="6494127"/>
            <a:ext cx="601511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BR"/>
          </a:p>
        </p:txBody>
      </p:sp>
      <p:sp>
        <p:nvSpPr>
          <p:cNvPr id="11" name="Google Shape;11;p177"/>
          <p:cNvSpPr txBox="1">
            <a:spLocks noGrp="1"/>
          </p:cNvSpPr>
          <p:nvPr>
            <p:ph type="sldNum" idx="12"/>
          </p:nvPr>
        </p:nvSpPr>
        <p:spPr>
          <a:xfrm>
            <a:off x="7776155" y="6494127"/>
            <a:ext cx="470376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Google Shape;12;p177"/>
          <p:cNvSpPr txBox="1">
            <a:spLocks noGrp="1"/>
          </p:cNvSpPr>
          <p:nvPr>
            <p:ph type="ftr" idx="11"/>
          </p:nvPr>
        </p:nvSpPr>
        <p:spPr>
          <a:xfrm>
            <a:off x="4646096" y="6494067"/>
            <a:ext cx="3086100" cy="29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592401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6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99D38F-B8F6-4BE3-9EB3-5672243F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7F6C6-9942-40D6-83C8-AA1D37418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0BA0D-9978-460A-94D9-F0767A4F7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7F9CC-58F8-49C3-B01B-F638D30EDCE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DBCAC-D111-4C24-82D9-3DCC626FB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9A2C6-A5C7-4A4D-9915-10150253D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F5C2D-14B9-471C-B029-900BE0F02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4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7"/>
          <p:cNvSpPr txBox="1">
            <a:spLocks noGrp="1"/>
          </p:cNvSpPr>
          <p:nvPr>
            <p:ph type="dt" idx="10"/>
          </p:nvPr>
        </p:nvSpPr>
        <p:spPr>
          <a:xfrm>
            <a:off x="8290490" y="6494127"/>
            <a:ext cx="601511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BR"/>
          </a:p>
        </p:txBody>
      </p:sp>
      <p:sp>
        <p:nvSpPr>
          <p:cNvPr id="11" name="Google Shape;11;p177"/>
          <p:cNvSpPr txBox="1">
            <a:spLocks noGrp="1"/>
          </p:cNvSpPr>
          <p:nvPr>
            <p:ph type="sldNum" idx="12"/>
          </p:nvPr>
        </p:nvSpPr>
        <p:spPr>
          <a:xfrm>
            <a:off x="7776155" y="6494127"/>
            <a:ext cx="470376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Google Shape;12;p177"/>
          <p:cNvSpPr txBox="1">
            <a:spLocks noGrp="1"/>
          </p:cNvSpPr>
          <p:nvPr>
            <p:ph type="ftr" idx="11"/>
          </p:nvPr>
        </p:nvSpPr>
        <p:spPr>
          <a:xfrm>
            <a:off x="4646096" y="6494067"/>
            <a:ext cx="3086100" cy="29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61310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6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21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E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8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1" indent="-171441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1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103269" y="1"/>
            <a:ext cx="2040793" cy="6857615"/>
          </a:xfrm>
          <a:custGeom>
            <a:avLst/>
            <a:gdLst/>
            <a:ahLst/>
            <a:cxnLst/>
            <a:rect l="l" t="t" r="r" b="b"/>
            <a:pathLst>
              <a:path w="4486909" h="11308715">
                <a:moveTo>
                  <a:pt x="4486774" y="0"/>
                </a:moveTo>
                <a:lnTo>
                  <a:pt x="0" y="0"/>
                </a:lnTo>
                <a:lnTo>
                  <a:pt x="0" y="11308556"/>
                </a:lnTo>
                <a:lnTo>
                  <a:pt x="4486774" y="11308556"/>
                </a:lnTo>
                <a:lnTo>
                  <a:pt x="4486774" y="0"/>
                </a:lnTo>
                <a:close/>
              </a:path>
            </a:pathLst>
          </a:custGeom>
          <a:solidFill>
            <a:srgbClr val="EFF0F1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17" name="bg object 17"/>
          <p:cNvSpPr/>
          <p:nvPr/>
        </p:nvSpPr>
        <p:spPr>
          <a:xfrm>
            <a:off x="8339444" y="676279"/>
            <a:ext cx="185999" cy="177130"/>
          </a:xfrm>
          <a:custGeom>
            <a:avLst/>
            <a:gdLst/>
            <a:ahLst/>
            <a:cxnLst/>
            <a:rect l="l" t="t" r="r" b="b"/>
            <a:pathLst>
              <a:path w="408940" h="292100">
                <a:moveTo>
                  <a:pt x="391589" y="162788"/>
                </a:moveTo>
                <a:lnTo>
                  <a:pt x="16020" y="162788"/>
                </a:lnTo>
                <a:lnTo>
                  <a:pt x="18282" y="164924"/>
                </a:lnTo>
                <a:lnTo>
                  <a:pt x="16763" y="172159"/>
                </a:lnTo>
                <a:lnTo>
                  <a:pt x="16187" y="179730"/>
                </a:lnTo>
                <a:lnTo>
                  <a:pt x="16261" y="187394"/>
                </a:lnTo>
                <a:lnTo>
                  <a:pt x="16334" y="264355"/>
                </a:lnTo>
                <a:lnTo>
                  <a:pt x="18675" y="275974"/>
                </a:lnTo>
                <a:lnTo>
                  <a:pt x="24822" y="284860"/>
                </a:lnTo>
                <a:lnTo>
                  <a:pt x="33696" y="290294"/>
                </a:lnTo>
                <a:lnTo>
                  <a:pt x="44218" y="291559"/>
                </a:lnTo>
                <a:lnTo>
                  <a:pt x="52480" y="290752"/>
                </a:lnTo>
                <a:lnTo>
                  <a:pt x="368236" y="290752"/>
                </a:lnTo>
                <a:lnTo>
                  <a:pt x="391155" y="250618"/>
                </a:lnTo>
                <a:lnTo>
                  <a:pt x="203894" y="250618"/>
                </a:lnTo>
                <a:lnTo>
                  <a:pt x="125755" y="250586"/>
                </a:lnTo>
                <a:lnTo>
                  <a:pt x="122777" y="248649"/>
                </a:lnTo>
                <a:lnTo>
                  <a:pt x="122712" y="246701"/>
                </a:lnTo>
                <a:lnTo>
                  <a:pt x="63021" y="246691"/>
                </a:lnTo>
                <a:lnTo>
                  <a:pt x="54833" y="245142"/>
                </a:lnTo>
                <a:lnTo>
                  <a:pt x="48145" y="240723"/>
                </a:lnTo>
                <a:lnTo>
                  <a:pt x="43663" y="234088"/>
                </a:lnTo>
                <a:lnTo>
                  <a:pt x="42075" y="226063"/>
                </a:lnTo>
                <a:lnTo>
                  <a:pt x="42140" y="225383"/>
                </a:lnTo>
                <a:lnTo>
                  <a:pt x="43626" y="217943"/>
                </a:lnTo>
                <a:lnTo>
                  <a:pt x="47927" y="211424"/>
                </a:lnTo>
                <a:lnTo>
                  <a:pt x="54329" y="206960"/>
                </a:lnTo>
                <a:lnTo>
                  <a:pt x="62218" y="205184"/>
                </a:lnTo>
                <a:lnTo>
                  <a:pt x="391278" y="205184"/>
                </a:lnTo>
                <a:lnTo>
                  <a:pt x="391164" y="187394"/>
                </a:lnTo>
                <a:lnTo>
                  <a:pt x="390786" y="164924"/>
                </a:lnTo>
                <a:lnTo>
                  <a:pt x="390819" y="163500"/>
                </a:lnTo>
                <a:lnTo>
                  <a:pt x="391589" y="162788"/>
                </a:lnTo>
                <a:close/>
              </a:path>
              <a:path w="408940" h="292100">
                <a:moveTo>
                  <a:pt x="368236" y="290752"/>
                </a:moveTo>
                <a:lnTo>
                  <a:pt x="52480" y="290752"/>
                </a:lnTo>
                <a:lnTo>
                  <a:pt x="60888" y="291433"/>
                </a:lnTo>
                <a:lnTo>
                  <a:pt x="365496" y="291245"/>
                </a:lnTo>
                <a:lnTo>
                  <a:pt x="368236" y="290752"/>
                </a:lnTo>
                <a:close/>
              </a:path>
              <a:path w="408940" h="292100">
                <a:moveTo>
                  <a:pt x="324800" y="237011"/>
                </a:moveTo>
                <a:lnTo>
                  <a:pt x="256571" y="237011"/>
                </a:lnTo>
                <a:lnTo>
                  <a:pt x="282085" y="237058"/>
                </a:lnTo>
                <a:lnTo>
                  <a:pt x="284923" y="238869"/>
                </a:lnTo>
                <a:lnTo>
                  <a:pt x="284975" y="248649"/>
                </a:lnTo>
                <a:lnTo>
                  <a:pt x="282054" y="250586"/>
                </a:lnTo>
                <a:lnTo>
                  <a:pt x="203894" y="250618"/>
                </a:lnTo>
                <a:lnTo>
                  <a:pt x="391155" y="250618"/>
                </a:lnTo>
                <a:lnTo>
                  <a:pt x="391188" y="246691"/>
                </a:lnTo>
                <a:lnTo>
                  <a:pt x="342366" y="246691"/>
                </a:lnTo>
                <a:lnTo>
                  <a:pt x="334120" y="245188"/>
                </a:lnTo>
                <a:lnTo>
                  <a:pt x="327418" y="240830"/>
                </a:lnTo>
                <a:lnTo>
                  <a:pt x="324800" y="237011"/>
                </a:lnTo>
                <a:close/>
              </a:path>
              <a:path w="408940" h="292100">
                <a:moveTo>
                  <a:pt x="341214" y="205184"/>
                </a:moveTo>
                <a:lnTo>
                  <a:pt x="62218" y="205184"/>
                </a:lnTo>
                <a:lnTo>
                  <a:pt x="70411" y="206645"/>
                </a:lnTo>
                <a:lnTo>
                  <a:pt x="77271" y="210994"/>
                </a:lnTo>
                <a:lnTo>
                  <a:pt x="82035" y="217525"/>
                </a:lnTo>
                <a:lnTo>
                  <a:pt x="83910" y="225383"/>
                </a:lnTo>
                <a:lnTo>
                  <a:pt x="83843" y="226063"/>
                </a:lnTo>
                <a:lnTo>
                  <a:pt x="82424" y="233552"/>
                </a:lnTo>
                <a:lnTo>
                  <a:pt x="77924" y="240278"/>
                </a:lnTo>
                <a:lnTo>
                  <a:pt x="71217" y="244922"/>
                </a:lnTo>
                <a:lnTo>
                  <a:pt x="63076" y="246701"/>
                </a:lnTo>
                <a:lnTo>
                  <a:pt x="122712" y="246701"/>
                </a:lnTo>
                <a:lnTo>
                  <a:pt x="122741" y="238869"/>
                </a:lnTo>
                <a:lnTo>
                  <a:pt x="125514" y="237058"/>
                </a:lnTo>
                <a:lnTo>
                  <a:pt x="324800" y="237011"/>
                </a:lnTo>
                <a:lnTo>
                  <a:pt x="322904" y="234246"/>
                </a:lnTo>
                <a:lnTo>
                  <a:pt x="321225" y="226063"/>
                </a:lnTo>
                <a:lnTo>
                  <a:pt x="321677" y="223781"/>
                </a:lnTo>
                <a:lnTo>
                  <a:pt x="122561" y="223781"/>
                </a:lnTo>
                <a:lnTo>
                  <a:pt x="116771" y="222493"/>
                </a:lnTo>
                <a:lnTo>
                  <a:pt x="114917" y="220221"/>
                </a:lnTo>
                <a:lnTo>
                  <a:pt x="114771" y="213216"/>
                </a:lnTo>
                <a:lnTo>
                  <a:pt x="116718" y="210954"/>
                </a:lnTo>
                <a:lnTo>
                  <a:pt x="122760" y="209572"/>
                </a:lnTo>
                <a:lnTo>
                  <a:pt x="282890" y="209551"/>
                </a:lnTo>
                <a:lnTo>
                  <a:pt x="285719" y="209216"/>
                </a:lnTo>
                <a:lnTo>
                  <a:pt x="330448" y="209216"/>
                </a:lnTo>
                <a:lnTo>
                  <a:pt x="333450" y="207060"/>
                </a:lnTo>
                <a:lnTo>
                  <a:pt x="341214" y="205184"/>
                </a:lnTo>
                <a:close/>
              </a:path>
              <a:path w="408940" h="292100">
                <a:moveTo>
                  <a:pt x="391278" y="205184"/>
                </a:moveTo>
                <a:lnTo>
                  <a:pt x="341214" y="205184"/>
                </a:lnTo>
                <a:lnTo>
                  <a:pt x="349476" y="206531"/>
                </a:lnTo>
                <a:lnTo>
                  <a:pt x="356269" y="210764"/>
                </a:lnTo>
                <a:lnTo>
                  <a:pt x="360922" y="217257"/>
                </a:lnTo>
                <a:lnTo>
                  <a:pt x="362763" y="225383"/>
                </a:lnTo>
                <a:lnTo>
                  <a:pt x="361348" y="233648"/>
                </a:lnTo>
                <a:lnTo>
                  <a:pt x="357068" y="240380"/>
                </a:lnTo>
                <a:lnTo>
                  <a:pt x="350537" y="244940"/>
                </a:lnTo>
                <a:lnTo>
                  <a:pt x="342366" y="246691"/>
                </a:lnTo>
                <a:lnTo>
                  <a:pt x="391188" y="246691"/>
                </a:lnTo>
                <a:lnTo>
                  <a:pt x="391311" y="220221"/>
                </a:lnTo>
                <a:lnTo>
                  <a:pt x="391278" y="205184"/>
                </a:lnTo>
                <a:close/>
              </a:path>
              <a:path w="408940" h="292100">
                <a:moveTo>
                  <a:pt x="125284" y="223749"/>
                </a:moveTo>
                <a:lnTo>
                  <a:pt x="122561" y="223781"/>
                </a:lnTo>
                <a:lnTo>
                  <a:pt x="321677" y="223781"/>
                </a:lnTo>
                <a:lnTo>
                  <a:pt x="125284" y="223749"/>
                </a:lnTo>
                <a:close/>
              </a:path>
              <a:path w="408940" h="292100">
                <a:moveTo>
                  <a:pt x="330448" y="209216"/>
                </a:moveTo>
                <a:lnTo>
                  <a:pt x="285719" y="209216"/>
                </a:lnTo>
                <a:lnTo>
                  <a:pt x="291834" y="211865"/>
                </a:lnTo>
                <a:lnTo>
                  <a:pt x="292975" y="214346"/>
                </a:lnTo>
                <a:lnTo>
                  <a:pt x="241890" y="223767"/>
                </a:lnTo>
                <a:lnTo>
                  <a:pt x="321680" y="223767"/>
                </a:lnTo>
                <a:lnTo>
                  <a:pt x="322782" y="218204"/>
                </a:lnTo>
                <a:lnTo>
                  <a:pt x="327081" y="211634"/>
                </a:lnTo>
                <a:lnTo>
                  <a:pt x="330448" y="209216"/>
                </a:lnTo>
                <a:close/>
              </a:path>
              <a:path w="408940" h="292100">
                <a:moveTo>
                  <a:pt x="282890" y="209551"/>
                </a:moveTo>
                <a:lnTo>
                  <a:pt x="204768" y="209551"/>
                </a:lnTo>
                <a:lnTo>
                  <a:pt x="282713" y="209572"/>
                </a:lnTo>
                <a:lnTo>
                  <a:pt x="282890" y="209551"/>
                </a:lnTo>
                <a:close/>
              </a:path>
              <a:path w="408940" h="292100">
                <a:moveTo>
                  <a:pt x="18805" y="136495"/>
                </a:moveTo>
                <a:lnTo>
                  <a:pt x="4659" y="137584"/>
                </a:lnTo>
                <a:lnTo>
                  <a:pt x="0" y="143061"/>
                </a:lnTo>
                <a:lnTo>
                  <a:pt x="18" y="157259"/>
                </a:lnTo>
                <a:lnTo>
                  <a:pt x="4083" y="161919"/>
                </a:lnTo>
                <a:lnTo>
                  <a:pt x="13517" y="163646"/>
                </a:lnTo>
                <a:lnTo>
                  <a:pt x="16020" y="162788"/>
                </a:lnTo>
                <a:lnTo>
                  <a:pt x="391600" y="162777"/>
                </a:lnTo>
                <a:lnTo>
                  <a:pt x="399334" y="162777"/>
                </a:lnTo>
                <a:lnTo>
                  <a:pt x="400815" y="162149"/>
                </a:lnTo>
                <a:lnTo>
                  <a:pt x="407055" y="157259"/>
                </a:lnTo>
                <a:lnTo>
                  <a:pt x="408783" y="151867"/>
                </a:lnTo>
                <a:lnTo>
                  <a:pt x="406748" y="144369"/>
                </a:lnTo>
                <a:lnTo>
                  <a:pt x="67903" y="144369"/>
                </a:lnTo>
                <a:lnTo>
                  <a:pt x="68199" y="137619"/>
                </a:lnTo>
                <a:lnTo>
                  <a:pt x="68299" y="136851"/>
                </a:lnTo>
                <a:lnTo>
                  <a:pt x="25507" y="136851"/>
                </a:lnTo>
                <a:lnTo>
                  <a:pt x="18805" y="136495"/>
                </a:lnTo>
                <a:close/>
              </a:path>
              <a:path w="408940" h="292100">
                <a:moveTo>
                  <a:pt x="399334" y="162777"/>
                </a:moveTo>
                <a:lnTo>
                  <a:pt x="391600" y="162777"/>
                </a:lnTo>
                <a:lnTo>
                  <a:pt x="394071" y="163500"/>
                </a:lnTo>
                <a:lnTo>
                  <a:pt x="398741" y="163029"/>
                </a:lnTo>
                <a:lnTo>
                  <a:pt x="399334" y="162777"/>
                </a:lnTo>
                <a:close/>
              </a:path>
              <a:path w="408940" h="292100">
                <a:moveTo>
                  <a:pt x="335613" y="24918"/>
                </a:moveTo>
                <a:lnTo>
                  <a:pt x="123504" y="24918"/>
                </a:lnTo>
                <a:lnTo>
                  <a:pt x="278776" y="25001"/>
                </a:lnTo>
                <a:lnTo>
                  <a:pt x="291485" y="26502"/>
                </a:lnTo>
                <a:lnTo>
                  <a:pt x="325540" y="52592"/>
                </a:lnTo>
                <a:lnTo>
                  <a:pt x="335195" y="107715"/>
                </a:lnTo>
                <a:lnTo>
                  <a:pt x="340146" y="144369"/>
                </a:lnTo>
                <a:lnTo>
                  <a:pt x="406748" y="144369"/>
                </a:lnTo>
                <a:lnTo>
                  <a:pt x="405830" y="140987"/>
                </a:lnTo>
                <a:lnTo>
                  <a:pt x="401118" y="137228"/>
                </a:lnTo>
                <a:lnTo>
                  <a:pt x="393801" y="136904"/>
                </a:lnTo>
                <a:lnTo>
                  <a:pt x="379841" y="136904"/>
                </a:lnTo>
                <a:lnTo>
                  <a:pt x="364784" y="136705"/>
                </a:lnTo>
                <a:lnTo>
                  <a:pt x="364575" y="136621"/>
                </a:lnTo>
                <a:lnTo>
                  <a:pt x="361398" y="114555"/>
                </a:lnTo>
                <a:lnTo>
                  <a:pt x="357212" y="84915"/>
                </a:lnTo>
                <a:lnTo>
                  <a:pt x="355088" y="70099"/>
                </a:lnTo>
                <a:lnTo>
                  <a:pt x="353731" y="60985"/>
                </a:lnTo>
                <a:lnTo>
                  <a:pt x="351912" y="52007"/>
                </a:lnTo>
                <a:lnTo>
                  <a:pt x="349026" y="43337"/>
                </a:lnTo>
                <a:lnTo>
                  <a:pt x="344471" y="35148"/>
                </a:lnTo>
                <a:lnTo>
                  <a:pt x="335613" y="24918"/>
                </a:lnTo>
                <a:close/>
              </a:path>
              <a:path w="408940" h="292100">
                <a:moveTo>
                  <a:pt x="387192" y="136611"/>
                </a:moveTo>
                <a:lnTo>
                  <a:pt x="379841" y="136904"/>
                </a:lnTo>
                <a:lnTo>
                  <a:pt x="393801" y="136904"/>
                </a:lnTo>
                <a:lnTo>
                  <a:pt x="387192" y="136611"/>
                </a:lnTo>
                <a:close/>
              </a:path>
              <a:path w="408940" h="292100">
                <a:moveTo>
                  <a:pt x="203852" y="0"/>
                </a:moveTo>
                <a:lnTo>
                  <a:pt x="127284" y="91"/>
                </a:lnTo>
                <a:lnTo>
                  <a:pt x="89597" y="10659"/>
                </a:lnTo>
                <a:lnTo>
                  <a:pt x="57758" y="45123"/>
                </a:lnTo>
                <a:lnTo>
                  <a:pt x="49330" y="91385"/>
                </a:lnTo>
                <a:lnTo>
                  <a:pt x="42961" y="136495"/>
                </a:lnTo>
                <a:lnTo>
                  <a:pt x="43014" y="136799"/>
                </a:lnTo>
                <a:lnTo>
                  <a:pt x="25507" y="136851"/>
                </a:lnTo>
                <a:lnTo>
                  <a:pt x="68299" y="136851"/>
                </a:lnTo>
                <a:lnTo>
                  <a:pt x="69056" y="130994"/>
                </a:lnTo>
                <a:lnTo>
                  <a:pt x="70143" y="124443"/>
                </a:lnTo>
                <a:lnTo>
                  <a:pt x="71128" y="117910"/>
                </a:lnTo>
                <a:lnTo>
                  <a:pt x="72881" y="105309"/>
                </a:lnTo>
                <a:lnTo>
                  <a:pt x="74809" y="92728"/>
                </a:lnTo>
                <a:lnTo>
                  <a:pt x="76697" y="80142"/>
                </a:lnTo>
                <a:lnTo>
                  <a:pt x="78332" y="67524"/>
                </a:lnTo>
                <a:lnTo>
                  <a:pt x="82284" y="53003"/>
                </a:lnTo>
                <a:lnTo>
                  <a:pt x="113860" y="27336"/>
                </a:lnTo>
                <a:lnTo>
                  <a:pt x="123504" y="24918"/>
                </a:lnTo>
                <a:lnTo>
                  <a:pt x="335613" y="24918"/>
                </a:lnTo>
                <a:lnTo>
                  <a:pt x="331690" y="20386"/>
                </a:lnTo>
                <a:lnTo>
                  <a:pt x="316808" y="9459"/>
                </a:lnTo>
                <a:lnTo>
                  <a:pt x="299744" y="2640"/>
                </a:lnTo>
                <a:lnTo>
                  <a:pt x="280420" y="206"/>
                </a:lnTo>
                <a:lnTo>
                  <a:pt x="203852" y="0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18" name="bg object 18"/>
          <p:cNvSpPr/>
          <p:nvPr/>
        </p:nvSpPr>
        <p:spPr>
          <a:xfrm>
            <a:off x="8554470" y="642832"/>
            <a:ext cx="170114" cy="177515"/>
          </a:xfrm>
          <a:custGeom>
            <a:avLst/>
            <a:gdLst/>
            <a:ahLst/>
            <a:cxnLst/>
            <a:rect l="l" t="t" r="r" b="b"/>
            <a:pathLst>
              <a:path w="374015" h="292734">
                <a:moveTo>
                  <a:pt x="185674" y="0"/>
                </a:moveTo>
                <a:lnTo>
                  <a:pt x="93536" y="74"/>
                </a:lnTo>
                <a:lnTo>
                  <a:pt x="56050" y="58627"/>
                </a:lnTo>
                <a:lnTo>
                  <a:pt x="45038" y="107958"/>
                </a:lnTo>
                <a:lnTo>
                  <a:pt x="37328" y="143431"/>
                </a:lnTo>
                <a:lnTo>
                  <a:pt x="34239" y="149693"/>
                </a:lnTo>
                <a:lnTo>
                  <a:pt x="10343" y="183213"/>
                </a:lnTo>
                <a:lnTo>
                  <a:pt x="0" y="203838"/>
                </a:lnTo>
                <a:lnTo>
                  <a:pt x="52" y="210120"/>
                </a:lnTo>
                <a:lnTo>
                  <a:pt x="167" y="291929"/>
                </a:lnTo>
                <a:lnTo>
                  <a:pt x="10627" y="292107"/>
                </a:lnTo>
                <a:lnTo>
                  <a:pt x="12292" y="292086"/>
                </a:lnTo>
                <a:lnTo>
                  <a:pt x="373590" y="292076"/>
                </a:lnTo>
                <a:lnTo>
                  <a:pt x="373627" y="269888"/>
                </a:lnTo>
                <a:lnTo>
                  <a:pt x="311142" y="269888"/>
                </a:lnTo>
                <a:lnTo>
                  <a:pt x="310376" y="269815"/>
                </a:lnTo>
                <a:lnTo>
                  <a:pt x="41768" y="269815"/>
                </a:lnTo>
                <a:lnTo>
                  <a:pt x="29957" y="269040"/>
                </a:lnTo>
                <a:lnTo>
                  <a:pt x="27276" y="266307"/>
                </a:lnTo>
                <a:lnTo>
                  <a:pt x="26754" y="252422"/>
                </a:lnTo>
                <a:lnTo>
                  <a:pt x="26831" y="242287"/>
                </a:lnTo>
                <a:lnTo>
                  <a:pt x="27287" y="230989"/>
                </a:lnTo>
                <a:lnTo>
                  <a:pt x="29831" y="228507"/>
                </a:lnTo>
                <a:lnTo>
                  <a:pt x="43988" y="228025"/>
                </a:lnTo>
                <a:lnTo>
                  <a:pt x="373636" y="228025"/>
                </a:lnTo>
                <a:lnTo>
                  <a:pt x="373758" y="213397"/>
                </a:lnTo>
                <a:lnTo>
                  <a:pt x="355837" y="172626"/>
                </a:lnTo>
                <a:lnTo>
                  <a:pt x="337738" y="148625"/>
                </a:lnTo>
                <a:lnTo>
                  <a:pt x="336911" y="146604"/>
                </a:lnTo>
                <a:lnTo>
                  <a:pt x="306922" y="146604"/>
                </a:lnTo>
                <a:lnTo>
                  <a:pt x="303777" y="145745"/>
                </a:lnTo>
                <a:lnTo>
                  <a:pt x="71181" y="145745"/>
                </a:lnTo>
                <a:lnTo>
                  <a:pt x="62333" y="145515"/>
                </a:lnTo>
                <a:lnTo>
                  <a:pt x="61820" y="145054"/>
                </a:lnTo>
                <a:lnTo>
                  <a:pt x="70791" y="104271"/>
                </a:lnTo>
                <a:lnTo>
                  <a:pt x="80906" y="63120"/>
                </a:lnTo>
                <a:lnTo>
                  <a:pt x="314617" y="54516"/>
                </a:lnTo>
                <a:lnTo>
                  <a:pt x="307425" y="24105"/>
                </a:lnTo>
                <a:lnTo>
                  <a:pt x="303468" y="13388"/>
                </a:lnTo>
                <a:lnTo>
                  <a:pt x="297350" y="5909"/>
                </a:lnTo>
                <a:lnTo>
                  <a:pt x="288867" y="1520"/>
                </a:lnTo>
                <a:lnTo>
                  <a:pt x="277813" y="74"/>
                </a:lnTo>
                <a:lnTo>
                  <a:pt x="185674" y="0"/>
                </a:lnTo>
                <a:close/>
              </a:path>
              <a:path w="374015" h="292734">
                <a:moveTo>
                  <a:pt x="321833" y="269480"/>
                </a:moveTo>
                <a:lnTo>
                  <a:pt x="316503" y="269480"/>
                </a:lnTo>
                <a:lnTo>
                  <a:pt x="311142" y="269888"/>
                </a:lnTo>
                <a:lnTo>
                  <a:pt x="373627" y="269888"/>
                </a:lnTo>
                <a:lnTo>
                  <a:pt x="373627" y="269605"/>
                </a:lnTo>
                <a:lnTo>
                  <a:pt x="336157" y="269605"/>
                </a:lnTo>
                <a:lnTo>
                  <a:pt x="335487" y="269574"/>
                </a:lnTo>
                <a:lnTo>
                  <a:pt x="321833" y="269574"/>
                </a:lnTo>
                <a:close/>
              </a:path>
              <a:path w="374015" h="292734">
                <a:moveTo>
                  <a:pt x="51788" y="269553"/>
                </a:moveTo>
                <a:lnTo>
                  <a:pt x="46783" y="269553"/>
                </a:lnTo>
                <a:lnTo>
                  <a:pt x="41768" y="269815"/>
                </a:lnTo>
                <a:lnTo>
                  <a:pt x="310376" y="269815"/>
                </a:lnTo>
                <a:lnTo>
                  <a:pt x="309282" y="269710"/>
                </a:lnTo>
                <a:lnTo>
                  <a:pt x="61129" y="269710"/>
                </a:lnTo>
                <a:lnTo>
                  <a:pt x="56448" y="269574"/>
                </a:lnTo>
                <a:lnTo>
                  <a:pt x="51788" y="269574"/>
                </a:lnTo>
                <a:close/>
              </a:path>
              <a:path w="374015" h="292734">
                <a:moveTo>
                  <a:pt x="309249" y="228078"/>
                </a:moveTo>
                <a:lnTo>
                  <a:pt x="64333" y="228078"/>
                </a:lnTo>
                <a:lnTo>
                  <a:pt x="67484" y="230015"/>
                </a:lnTo>
                <a:lnTo>
                  <a:pt x="71139" y="242287"/>
                </a:lnTo>
                <a:lnTo>
                  <a:pt x="73913" y="249449"/>
                </a:lnTo>
                <a:lnTo>
                  <a:pt x="78123" y="265364"/>
                </a:lnTo>
                <a:lnTo>
                  <a:pt x="74898" y="269218"/>
                </a:lnTo>
                <a:lnTo>
                  <a:pt x="61129" y="269710"/>
                </a:lnTo>
                <a:lnTo>
                  <a:pt x="309282" y="269710"/>
                </a:lnTo>
                <a:lnTo>
                  <a:pt x="308735" y="269658"/>
                </a:lnTo>
                <a:lnTo>
                  <a:pt x="249929" y="269658"/>
                </a:lnTo>
                <a:lnTo>
                  <a:pt x="245594" y="269584"/>
                </a:lnTo>
                <a:lnTo>
                  <a:pt x="110823" y="269563"/>
                </a:lnTo>
                <a:lnTo>
                  <a:pt x="109700" y="268694"/>
                </a:lnTo>
                <a:lnTo>
                  <a:pt x="104394" y="251731"/>
                </a:lnTo>
                <a:lnTo>
                  <a:pt x="102792" y="247355"/>
                </a:lnTo>
                <a:lnTo>
                  <a:pt x="98824" y="232810"/>
                </a:lnTo>
                <a:lnTo>
                  <a:pt x="102153" y="228298"/>
                </a:lnTo>
                <a:lnTo>
                  <a:pt x="309128" y="228181"/>
                </a:lnTo>
                <a:close/>
              </a:path>
              <a:path w="374015" h="292734">
                <a:moveTo>
                  <a:pt x="309113" y="228194"/>
                </a:moveTo>
                <a:lnTo>
                  <a:pt x="240771" y="228194"/>
                </a:lnTo>
                <a:lnTo>
                  <a:pt x="271279" y="228256"/>
                </a:lnTo>
                <a:lnTo>
                  <a:pt x="274400" y="232465"/>
                </a:lnTo>
                <a:lnTo>
                  <a:pt x="269049" y="249972"/>
                </a:lnTo>
                <a:lnTo>
                  <a:pt x="266965" y="255595"/>
                </a:lnTo>
                <a:lnTo>
                  <a:pt x="263740" y="267113"/>
                </a:lnTo>
                <a:lnTo>
                  <a:pt x="259814" y="269396"/>
                </a:lnTo>
                <a:lnTo>
                  <a:pt x="249929" y="269658"/>
                </a:lnTo>
                <a:lnTo>
                  <a:pt x="308735" y="269658"/>
                </a:lnTo>
                <a:lnTo>
                  <a:pt x="298671" y="268694"/>
                </a:lnTo>
                <a:lnTo>
                  <a:pt x="295896" y="264590"/>
                </a:lnTo>
                <a:lnTo>
                  <a:pt x="299781" y="250255"/>
                </a:lnTo>
                <a:lnTo>
                  <a:pt x="302315" y="243041"/>
                </a:lnTo>
                <a:lnTo>
                  <a:pt x="306179" y="230716"/>
                </a:lnTo>
                <a:lnTo>
                  <a:pt x="309113" y="228194"/>
                </a:lnTo>
                <a:close/>
              </a:path>
              <a:path w="374015" h="292734">
                <a:moveTo>
                  <a:pt x="373636" y="228046"/>
                </a:moveTo>
                <a:lnTo>
                  <a:pt x="329518" y="228046"/>
                </a:lnTo>
                <a:lnTo>
                  <a:pt x="343999" y="228465"/>
                </a:lnTo>
                <a:lnTo>
                  <a:pt x="346513" y="230831"/>
                </a:lnTo>
                <a:lnTo>
                  <a:pt x="346925" y="242287"/>
                </a:lnTo>
                <a:lnTo>
                  <a:pt x="346915" y="255595"/>
                </a:lnTo>
                <a:lnTo>
                  <a:pt x="346533" y="266485"/>
                </a:lnTo>
                <a:lnTo>
                  <a:pt x="343874" y="268883"/>
                </a:lnTo>
                <a:lnTo>
                  <a:pt x="336157" y="269605"/>
                </a:lnTo>
                <a:lnTo>
                  <a:pt x="373627" y="269605"/>
                </a:lnTo>
                <a:lnTo>
                  <a:pt x="373636" y="228046"/>
                </a:lnTo>
                <a:close/>
              </a:path>
              <a:path w="374015" h="292734">
                <a:moveTo>
                  <a:pt x="373636" y="228025"/>
                </a:moveTo>
                <a:lnTo>
                  <a:pt x="309309" y="228025"/>
                </a:lnTo>
                <a:lnTo>
                  <a:pt x="322189" y="228350"/>
                </a:lnTo>
                <a:lnTo>
                  <a:pt x="329518" y="228046"/>
                </a:lnTo>
                <a:lnTo>
                  <a:pt x="373636" y="228046"/>
                </a:lnTo>
                <a:close/>
              </a:path>
              <a:path w="374015" h="292734">
                <a:moveTo>
                  <a:pt x="309309" y="228025"/>
                </a:moveTo>
                <a:lnTo>
                  <a:pt x="43988" y="228025"/>
                </a:lnTo>
                <a:lnTo>
                  <a:pt x="51663" y="228329"/>
                </a:lnTo>
                <a:lnTo>
                  <a:pt x="64333" y="228078"/>
                </a:lnTo>
                <a:lnTo>
                  <a:pt x="309249" y="228078"/>
                </a:lnTo>
                <a:close/>
              </a:path>
              <a:path w="374015" h="292734">
                <a:moveTo>
                  <a:pt x="309128" y="228181"/>
                </a:moveTo>
                <a:lnTo>
                  <a:pt x="149679" y="228181"/>
                </a:lnTo>
                <a:lnTo>
                  <a:pt x="186716" y="228203"/>
                </a:lnTo>
                <a:lnTo>
                  <a:pt x="309113" y="228194"/>
                </a:lnTo>
                <a:close/>
              </a:path>
              <a:path w="374015" h="292734">
                <a:moveTo>
                  <a:pt x="314617" y="54516"/>
                </a:moveTo>
                <a:lnTo>
                  <a:pt x="185659" y="54516"/>
                </a:lnTo>
                <a:lnTo>
                  <a:pt x="284567" y="54586"/>
                </a:lnTo>
                <a:lnTo>
                  <a:pt x="290053" y="58627"/>
                </a:lnTo>
                <a:lnTo>
                  <a:pt x="292839" y="69852"/>
                </a:lnTo>
                <a:lnTo>
                  <a:pt x="297275" y="88015"/>
                </a:lnTo>
                <a:lnTo>
                  <a:pt x="301625" y="106199"/>
                </a:lnTo>
                <a:lnTo>
                  <a:pt x="310377" y="143180"/>
                </a:lnTo>
                <a:lnTo>
                  <a:pt x="310053" y="143881"/>
                </a:lnTo>
                <a:lnTo>
                  <a:pt x="309927" y="144614"/>
                </a:lnTo>
                <a:lnTo>
                  <a:pt x="306922" y="146604"/>
                </a:lnTo>
                <a:lnTo>
                  <a:pt x="336911" y="146604"/>
                </a:lnTo>
                <a:lnTo>
                  <a:pt x="335078" y="142122"/>
                </a:lnTo>
                <a:lnTo>
                  <a:pt x="326958" y="107186"/>
                </a:lnTo>
                <a:lnTo>
                  <a:pt x="320485" y="79481"/>
                </a:lnTo>
                <a:lnTo>
                  <a:pt x="314617" y="54516"/>
                </a:lnTo>
                <a:close/>
              </a:path>
              <a:path w="374015" h="292734">
                <a:moveTo>
                  <a:pt x="303509" y="145672"/>
                </a:moveTo>
                <a:lnTo>
                  <a:pt x="72175" y="145724"/>
                </a:lnTo>
                <a:lnTo>
                  <a:pt x="71181" y="145745"/>
                </a:lnTo>
                <a:lnTo>
                  <a:pt x="303777" y="145745"/>
                </a:lnTo>
                <a:lnTo>
                  <a:pt x="303509" y="145672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19" name="bg object 19"/>
          <p:cNvSpPr/>
          <p:nvPr/>
        </p:nvSpPr>
        <p:spPr>
          <a:xfrm>
            <a:off x="8130127" y="686266"/>
            <a:ext cx="185999" cy="166733"/>
          </a:xfrm>
          <a:custGeom>
            <a:avLst/>
            <a:gdLst/>
            <a:ahLst/>
            <a:cxnLst/>
            <a:rect l="l" t="t" r="r" b="b"/>
            <a:pathLst>
              <a:path w="408940" h="274955">
                <a:moveTo>
                  <a:pt x="335932" y="274707"/>
                </a:moveTo>
                <a:lnTo>
                  <a:pt x="90888" y="274707"/>
                </a:lnTo>
                <a:lnTo>
                  <a:pt x="231270" y="274800"/>
                </a:lnTo>
                <a:lnTo>
                  <a:pt x="335932" y="274707"/>
                </a:lnTo>
                <a:close/>
              </a:path>
              <a:path w="408940" h="274955">
                <a:moveTo>
                  <a:pt x="392385" y="146793"/>
                </a:moveTo>
                <a:lnTo>
                  <a:pt x="16470" y="146793"/>
                </a:lnTo>
                <a:lnTo>
                  <a:pt x="19235" y="146961"/>
                </a:lnTo>
                <a:lnTo>
                  <a:pt x="18638" y="151861"/>
                </a:lnTo>
                <a:lnTo>
                  <a:pt x="17748" y="155798"/>
                </a:lnTo>
                <a:lnTo>
                  <a:pt x="17632" y="254497"/>
                </a:lnTo>
                <a:lnTo>
                  <a:pt x="18596" y="258937"/>
                </a:lnTo>
                <a:lnTo>
                  <a:pt x="44092" y="274758"/>
                </a:lnTo>
                <a:lnTo>
                  <a:pt x="335932" y="274707"/>
                </a:lnTo>
                <a:lnTo>
                  <a:pt x="375657" y="272941"/>
                </a:lnTo>
                <a:lnTo>
                  <a:pt x="390934" y="234348"/>
                </a:lnTo>
                <a:lnTo>
                  <a:pt x="126388" y="234320"/>
                </a:lnTo>
                <a:lnTo>
                  <a:pt x="122268" y="231639"/>
                </a:lnTo>
                <a:lnTo>
                  <a:pt x="122348" y="230424"/>
                </a:lnTo>
                <a:lnTo>
                  <a:pt x="64060" y="230424"/>
                </a:lnTo>
                <a:lnTo>
                  <a:pt x="55550" y="228863"/>
                </a:lnTo>
                <a:lnTo>
                  <a:pt x="48583" y="224353"/>
                </a:lnTo>
                <a:lnTo>
                  <a:pt x="43892" y="217598"/>
                </a:lnTo>
                <a:lnTo>
                  <a:pt x="42235" y="209441"/>
                </a:lnTo>
                <a:lnTo>
                  <a:pt x="42252" y="209095"/>
                </a:lnTo>
                <a:lnTo>
                  <a:pt x="43920" y="201262"/>
                </a:lnTo>
                <a:lnTo>
                  <a:pt x="48474" y="194657"/>
                </a:lnTo>
                <a:lnTo>
                  <a:pt x="55183" y="190164"/>
                </a:lnTo>
                <a:lnTo>
                  <a:pt x="63348" y="188468"/>
                </a:lnTo>
                <a:lnTo>
                  <a:pt x="391127" y="188468"/>
                </a:lnTo>
                <a:lnTo>
                  <a:pt x="391003" y="173171"/>
                </a:lnTo>
                <a:lnTo>
                  <a:pt x="390019" y="147108"/>
                </a:lnTo>
                <a:lnTo>
                  <a:pt x="392385" y="146793"/>
                </a:lnTo>
                <a:close/>
              </a:path>
              <a:path w="408940" h="274955">
                <a:moveTo>
                  <a:pt x="324776" y="220307"/>
                </a:moveTo>
                <a:lnTo>
                  <a:pt x="256711" y="220307"/>
                </a:lnTo>
                <a:lnTo>
                  <a:pt x="282342" y="220362"/>
                </a:lnTo>
                <a:lnTo>
                  <a:pt x="286336" y="222959"/>
                </a:lnTo>
                <a:lnTo>
                  <a:pt x="285729" y="232089"/>
                </a:lnTo>
                <a:lnTo>
                  <a:pt x="282043" y="234320"/>
                </a:lnTo>
                <a:lnTo>
                  <a:pt x="239451" y="234348"/>
                </a:lnTo>
                <a:lnTo>
                  <a:pt x="390934" y="234348"/>
                </a:lnTo>
                <a:lnTo>
                  <a:pt x="390970" y="230424"/>
                </a:lnTo>
                <a:lnTo>
                  <a:pt x="342858" y="230424"/>
                </a:lnTo>
                <a:lnTo>
                  <a:pt x="334640" y="228897"/>
                </a:lnTo>
                <a:lnTo>
                  <a:pt x="327832" y="224544"/>
                </a:lnTo>
                <a:lnTo>
                  <a:pt x="324776" y="220307"/>
                </a:lnTo>
                <a:close/>
              </a:path>
              <a:path w="408940" h="274955">
                <a:moveTo>
                  <a:pt x="341842" y="188468"/>
                </a:moveTo>
                <a:lnTo>
                  <a:pt x="63348" y="188468"/>
                </a:lnTo>
                <a:lnTo>
                  <a:pt x="71672" y="189941"/>
                </a:lnTo>
                <a:lnTo>
                  <a:pt x="78252" y="194195"/>
                </a:lnTo>
                <a:lnTo>
                  <a:pt x="82601" y="200742"/>
                </a:lnTo>
                <a:lnTo>
                  <a:pt x="84227" y="209095"/>
                </a:lnTo>
                <a:lnTo>
                  <a:pt x="82830" y="217409"/>
                </a:lnTo>
                <a:lnTo>
                  <a:pt x="82781" y="217598"/>
                </a:lnTo>
                <a:lnTo>
                  <a:pt x="78652" y="224271"/>
                </a:lnTo>
                <a:lnTo>
                  <a:pt x="72244" y="228728"/>
                </a:lnTo>
                <a:lnTo>
                  <a:pt x="64060" y="230424"/>
                </a:lnTo>
                <a:lnTo>
                  <a:pt x="122348" y="230424"/>
                </a:lnTo>
                <a:lnTo>
                  <a:pt x="122865" y="222571"/>
                </a:lnTo>
                <a:lnTo>
                  <a:pt x="126540" y="220362"/>
                </a:lnTo>
                <a:lnTo>
                  <a:pt x="239205" y="220311"/>
                </a:lnTo>
                <a:lnTo>
                  <a:pt x="324776" y="220307"/>
                </a:lnTo>
                <a:lnTo>
                  <a:pt x="323121" y="218013"/>
                </a:lnTo>
                <a:lnTo>
                  <a:pt x="321194" y="209954"/>
                </a:lnTo>
                <a:lnTo>
                  <a:pt x="321597" y="207729"/>
                </a:lnTo>
                <a:lnTo>
                  <a:pt x="125064" y="207703"/>
                </a:lnTo>
                <a:lnTo>
                  <a:pt x="122676" y="207577"/>
                </a:lnTo>
                <a:lnTo>
                  <a:pt x="116907" y="206090"/>
                </a:lnTo>
                <a:lnTo>
                  <a:pt x="114446" y="203745"/>
                </a:lnTo>
                <a:lnTo>
                  <a:pt x="115012" y="196122"/>
                </a:lnTo>
                <a:lnTo>
                  <a:pt x="117525" y="193766"/>
                </a:lnTo>
                <a:lnTo>
                  <a:pt x="123703" y="192625"/>
                </a:lnTo>
                <a:lnTo>
                  <a:pt x="330597" y="192625"/>
                </a:lnTo>
                <a:lnTo>
                  <a:pt x="333745" y="190374"/>
                </a:lnTo>
                <a:lnTo>
                  <a:pt x="341842" y="188468"/>
                </a:lnTo>
                <a:close/>
              </a:path>
              <a:path w="408940" h="274955">
                <a:moveTo>
                  <a:pt x="391127" y="188468"/>
                </a:moveTo>
                <a:lnTo>
                  <a:pt x="341842" y="188468"/>
                </a:lnTo>
                <a:lnTo>
                  <a:pt x="350316" y="189997"/>
                </a:lnTo>
                <a:lnTo>
                  <a:pt x="357392" y="194521"/>
                </a:lnTo>
                <a:lnTo>
                  <a:pt x="362246" y="201265"/>
                </a:lnTo>
                <a:lnTo>
                  <a:pt x="363975" y="209095"/>
                </a:lnTo>
                <a:lnTo>
                  <a:pt x="363941" y="209954"/>
                </a:lnTo>
                <a:lnTo>
                  <a:pt x="362345" y="217409"/>
                </a:lnTo>
                <a:lnTo>
                  <a:pt x="357735" y="224067"/>
                </a:lnTo>
                <a:lnTo>
                  <a:pt x="350985" y="228658"/>
                </a:lnTo>
                <a:lnTo>
                  <a:pt x="342858" y="230424"/>
                </a:lnTo>
                <a:lnTo>
                  <a:pt x="390970" y="230424"/>
                </a:lnTo>
                <a:lnTo>
                  <a:pt x="391202" y="200742"/>
                </a:lnTo>
                <a:lnTo>
                  <a:pt x="391127" y="188468"/>
                </a:lnTo>
                <a:close/>
              </a:path>
              <a:path w="408940" h="274955">
                <a:moveTo>
                  <a:pt x="330374" y="192783"/>
                </a:moveTo>
                <a:lnTo>
                  <a:pt x="262041" y="192783"/>
                </a:lnTo>
                <a:lnTo>
                  <a:pt x="290148" y="192823"/>
                </a:lnTo>
                <a:lnTo>
                  <a:pt x="294210" y="195431"/>
                </a:lnTo>
                <a:lnTo>
                  <a:pt x="293666" y="205378"/>
                </a:lnTo>
                <a:lnTo>
                  <a:pt x="289834" y="207703"/>
                </a:lnTo>
                <a:lnTo>
                  <a:pt x="243044" y="207729"/>
                </a:lnTo>
                <a:lnTo>
                  <a:pt x="321597" y="207729"/>
                </a:lnTo>
                <a:lnTo>
                  <a:pt x="322647" y="201927"/>
                </a:lnTo>
                <a:lnTo>
                  <a:pt x="327089" y="195131"/>
                </a:lnTo>
                <a:lnTo>
                  <a:pt x="330374" y="192783"/>
                </a:lnTo>
                <a:close/>
              </a:path>
              <a:path w="408940" h="274955">
                <a:moveTo>
                  <a:pt x="330597" y="192625"/>
                </a:moveTo>
                <a:lnTo>
                  <a:pt x="123703" y="192625"/>
                </a:lnTo>
                <a:lnTo>
                  <a:pt x="126425" y="192803"/>
                </a:lnTo>
                <a:lnTo>
                  <a:pt x="330374" y="192783"/>
                </a:lnTo>
                <a:lnTo>
                  <a:pt x="330597" y="192625"/>
                </a:lnTo>
                <a:close/>
              </a:path>
              <a:path w="408940" h="274955">
                <a:moveTo>
                  <a:pt x="19748" y="120218"/>
                </a:moveTo>
                <a:lnTo>
                  <a:pt x="5884" y="121307"/>
                </a:lnTo>
                <a:lnTo>
                  <a:pt x="628" y="126983"/>
                </a:lnTo>
                <a:lnTo>
                  <a:pt x="0" y="139569"/>
                </a:lnTo>
                <a:lnTo>
                  <a:pt x="5308" y="145464"/>
                </a:lnTo>
                <a:lnTo>
                  <a:pt x="14491" y="146825"/>
                </a:lnTo>
                <a:lnTo>
                  <a:pt x="16470" y="146793"/>
                </a:lnTo>
                <a:lnTo>
                  <a:pt x="392385" y="146793"/>
                </a:lnTo>
                <a:lnTo>
                  <a:pt x="403254" y="145673"/>
                </a:lnTo>
                <a:lnTo>
                  <a:pt x="408657" y="140794"/>
                </a:lnTo>
                <a:lnTo>
                  <a:pt x="408115" y="128731"/>
                </a:lnTo>
                <a:lnTo>
                  <a:pt x="68636" y="128731"/>
                </a:lnTo>
                <a:lnTo>
                  <a:pt x="67679" y="126742"/>
                </a:lnTo>
                <a:lnTo>
                  <a:pt x="67682" y="125873"/>
                </a:lnTo>
                <a:lnTo>
                  <a:pt x="68629" y="120585"/>
                </a:lnTo>
                <a:lnTo>
                  <a:pt x="26784" y="120585"/>
                </a:lnTo>
                <a:lnTo>
                  <a:pt x="19748" y="120218"/>
                </a:lnTo>
                <a:close/>
              </a:path>
              <a:path w="408940" h="274955">
                <a:moveTo>
                  <a:pt x="75139" y="128438"/>
                </a:moveTo>
                <a:lnTo>
                  <a:pt x="68636" y="128731"/>
                </a:lnTo>
                <a:lnTo>
                  <a:pt x="408115" y="128731"/>
                </a:lnTo>
                <a:lnTo>
                  <a:pt x="408108" y="128564"/>
                </a:lnTo>
                <a:lnTo>
                  <a:pt x="338918" y="128553"/>
                </a:lnTo>
                <a:lnTo>
                  <a:pt x="77474" y="128553"/>
                </a:lnTo>
                <a:lnTo>
                  <a:pt x="75139" y="128438"/>
                </a:lnTo>
                <a:close/>
              </a:path>
              <a:path w="408940" h="274955">
                <a:moveTo>
                  <a:pt x="335590" y="24310"/>
                </a:moveTo>
                <a:lnTo>
                  <a:pt x="204213" y="24310"/>
                </a:lnTo>
                <a:lnTo>
                  <a:pt x="281300" y="24630"/>
                </a:lnTo>
                <a:lnTo>
                  <a:pt x="298895" y="27940"/>
                </a:lnTo>
                <a:lnTo>
                  <a:pt x="313578" y="36874"/>
                </a:lnTo>
                <a:lnTo>
                  <a:pt x="324406" y="50408"/>
                </a:lnTo>
                <a:lnTo>
                  <a:pt x="330440" y="67518"/>
                </a:lnTo>
                <a:lnTo>
                  <a:pt x="332708" y="80031"/>
                </a:lnTo>
                <a:lnTo>
                  <a:pt x="339975" y="119318"/>
                </a:lnTo>
                <a:lnTo>
                  <a:pt x="340209" y="121496"/>
                </a:lnTo>
                <a:lnTo>
                  <a:pt x="340848" y="126742"/>
                </a:lnTo>
                <a:lnTo>
                  <a:pt x="339602" y="128564"/>
                </a:lnTo>
                <a:lnTo>
                  <a:pt x="408108" y="128564"/>
                </a:lnTo>
                <a:lnTo>
                  <a:pt x="407987" y="125873"/>
                </a:lnTo>
                <a:lnTo>
                  <a:pt x="402002" y="120930"/>
                </a:lnTo>
                <a:lnTo>
                  <a:pt x="367119" y="120930"/>
                </a:lnTo>
                <a:lnTo>
                  <a:pt x="364690" y="119318"/>
                </a:lnTo>
                <a:lnTo>
                  <a:pt x="356502" y="73571"/>
                </a:lnTo>
                <a:lnTo>
                  <a:pt x="355303" y="66433"/>
                </a:lnTo>
                <a:lnTo>
                  <a:pt x="354193" y="59269"/>
                </a:lnTo>
                <a:lnTo>
                  <a:pt x="352635" y="52224"/>
                </a:lnTo>
                <a:lnTo>
                  <a:pt x="350094" y="45446"/>
                </a:lnTo>
                <a:lnTo>
                  <a:pt x="337923" y="26414"/>
                </a:lnTo>
                <a:lnTo>
                  <a:pt x="335590" y="24310"/>
                </a:lnTo>
                <a:close/>
              </a:path>
              <a:path w="408940" h="274955">
                <a:moveTo>
                  <a:pt x="333445" y="128469"/>
                </a:moveTo>
                <a:lnTo>
                  <a:pt x="330775" y="128553"/>
                </a:lnTo>
                <a:lnTo>
                  <a:pt x="338918" y="128553"/>
                </a:lnTo>
                <a:lnTo>
                  <a:pt x="333445" y="128469"/>
                </a:lnTo>
                <a:close/>
              </a:path>
              <a:path w="408940" h="274955">
                <a:moveTo>
                  <a:pt x="379035" y="120271"/>
                </a:moveTo>
                <a:lnTo>
                  <a:pt x="367119" y="120930"/>
                </a:lnTo>
                <a:lnTo>
                  <a:pt x="402002" y="120930"/>
                </a:lnTo>
                <a:lnTo>
                  <a:pt x="401736" y="120710"/>
                </a:lnTo>
                <a:lnTo>
                  <a:pt x="385716" y="120470"/>
                </a:lnTo>
                <a:lnTo>
                  <a:pt x="379035" y="120271"/>
                </a:lnTo>
                <a:close/>
              </a:path>
              <a:path w="408940" h="274955">
                <a:moveTo>
                  <a:pt x="204692" y="0"/>
                </a:moveTo>
                <a:lnTo>
                  <a:pt x="128111" y="149"/>
                </a:lnTo>
                <a:lnTo>
                  <a:pt x="83432" y="15335"/>
                </a:lnTo>
                <a:lnTo>
                  <a:pt x="54469" y="60293"/>
                </a:lnTo>
                <a:lnTo>
                  <a:pt x="47839" y="97856"/>
                </a:lnTo>
                <a:lnTo>
                  <a:pt x="44009" y="120501"/>
                </a:lnTo>
                <a:lnTo>
                  <a:pt x="26784" y="120585"/>
                </a:lnTo>
                <a:lnTo>
                  <a:pt x="68629" y="120585"/>
                </a:lnTo>
                <a:lnTo>
                  <a:pt x="72961" y="96376"/>
                </a:lnTo>
                <a:lnTo>
                  <a:pt x="75593" y="82154"/>
                </a:lnTo>
                <a:lnTo>
                  <a:pt x="76885" y="75040"/>
                </a:lnTo>
                <a:lnTo>
                  <a:pt x="78091" y="67916"/>
                </a:lnTo>
                <a:lnTo>
                  <a:pt x="83923" y="51002"/>
                </a:lnTo>
                <a:lnTo>
                  <a:pt x="94815" y="37315"/>
                </a:lnTo>
                <a:lnTo>
                  <a:pt x="109604" y="28113"/>
                </a:lnTo>
                <a:lnTo>
                  <a:pt x="127127" y="24651"/>
                </a:lnTo>
                <a:lnTo>
                  <a:pt x="335590" y="24310"/>
                </a:lnTo>
                <a:lnTo>
                  <a:pt x="322371" y="12388"/>
                </a:lnTo>
                <a:lnTo>
                  <a:pt x="303471" y="3629"/>
                </a:lnTo>
                <a:lnTo>
                  <a:pt x="281258" y="400"/>
                </a:lnTo>
                <a:lnTo>
                  <a:pt x="204692" y="0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0" name="bg object 20"/>
          <p:cNvSpPr/>
          <p:nvPr/>
        </p:nvSpPr>
        <p:spPr>
          <a:xfrm>
            <a:off x="7538977" y="961726"/>
            <a:ext cx="1190511" cy="13478"/>
          </a:xfrm>
          <a:custGeom>
            <a:avLst/>
            <a:gdLst/>
            <a:ahLst/>
            <a:cxnLst/>
            <a:rect l="l" t="t" r="r" b="b"/>
            <a:pathLst>
              <a:path w="2617469" h="22225">
                <a:moveTo>
                  <a:pt x="2617114" y="800"/>
                </a:moveTo>
                <a:lnTo>
                  <a:pt x="2615755" y="0"/>
                </a:lnTo>
                <a:lnTo>
                  <a:pt x="2615755" y="469"/>
                </a:lnTo>
                <a:lnTo>
                  <a:pt x="0" y="469"/>
                </a:lnTo>
                <a:lnTo>
                  <a:pt x="0" y="22059"/>
                </a:lnTo>
                <a:lnTo>
                  <a:pt x="2602179" y="22059"/>
                </a:lnTo>
                <a:lnTo>
                  <a:pt x="2604846" y="22110"/>
                </a:lnTo>
                <a:lnTo>
                  <a:pt x="2607195" y="22059"/>
                </a:lnTo>
                <a:lnTo>
                  <a:pt x="2615755" y="22059"/>
                </a:lnTo>
                <a:lnTo>
                  <a:pt x="2615755" y="800"/>
                </a:lnTo>
                <a:lnTo>
                  <a:pt x="2617114" y="800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40398" y="1037875"/>
            <a:ext cx="1183732" cy="180499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8554489" y="829596"/>
            <a:ext cx="170114" cy="23489"/>
          </a:xfrm>
          <a:custGeom>
            <a:avLst/>
            <a:gdLst/>
            <a:ahLst/>
            <a:cxnLst/>
            <a:rect l="l" t="t" r="r" b="b"/>
            <a:pathLst>
              <a:path w="374015" h="38734">
                <a:moveTo>
                  <a:pt x="364991" y="10"/>
                </a:moveTo>
                <a:lnTo>
                  <a:pt x="186703" y="0"/>
                </a:lnTo>
                <a:lnTo>
                  <a:pt x="2206" y="125"/>
                </a:lnTo>
                <a:lnTo>
                  <a:pt x="415" y="900"/>
                </a:lnTo>
                <a:lnTo>
                  <a:pt x="0" y="11438"/>
                </a:lnTo>
                <a:lnTo>
                  <a:pt x="862" y="19144"/>
                </a:lnTo>
                <a:lnTo>
                  <a:pt x="308238" y="38480"/>
                </a:lnTo>
                <a:lnTo>
                  <a:pt x="349295" y="38218"/>
                </a:lnTo>
                <a:lnTo>
                  <a:pt x="373828" y="17172"/>
                </a:lnTo>
                <a:lnTo>
                  <a:pt x="373608" y="13130"/>
                </a:lnTo>
                <a:lnTo>
                  <a:pt x="373524" y="167"/>
                </a:lnTo>
                <a:lnTo>
                  <a:pt x="364991" y="10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41085" y="595057"/>
            <a:ext cx="531632" cy="304878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8554470" y="683147"/>
            <a:ext cx="170114" cy="44283"/>
          </a:xfrm>
          <a:custGeom>
            <a:avLst/>
            <a:gdLst/>
            <a:ahLst/>
            <a:cxnLst/>
            <a:rect l="l" t="t" r="r" b="b"/>
            <a:pathLst>
              <a:path w="374015" h="73025">
                <a:moveTo>
                  <a:pt x="37033" y="101"/>
                </a:moveTo>
                <a:lnTo>
                  <a:pt x="647" y="14744"/>
                </a:lnTo>
                <a:lnTo>
                  <a:pt x="0" y="38658"/>
                </a:lnTo>
                <a:lnTo>
                  <a:pt x="76" y="46139"/>
                </a:lnTo>
                <a:lnTo>
                  <a:pt x="622" y="61861"/>
                </a:lnTo>
                <a:lnTo>
                  <a:pt x="6743" y="69164"/>
                </a:lnTo>
                <a:lnTo>
                  <a:pt x="19507" y="72898"/>
                </a:lnTo>
                <a:lnTo>
                  <a:pt x="21297" y="71932"/>
                </a:lnTo>
                <a:lnTo>
                  <a:pt x="37033" y="101"/>
                </a:lnTo>
                <a:close/>
              </a:path>
              <a:path w="374015" h="73025">
                <a:moveTo>
                  <a:pt x="373697" y="32639"/>
                </a:moveTo>
                <a:lnTo>
                  <a:pt x="373278" y="15227"/>
                </a:lnTo>
                <a:lnTo>
                  <a:pt x="368465" y="8801"/>
                </a:lnTo>
                <a:lnTo>
                  <a:pt x="351929" y="3505"/>
                </a:lnTo>
                <a:lnTo>
                  <a:pt x="345122" y="1943"/>
                </a:lnTo>
                <a:lnTo>
                  <a:pt x="337947" y="0"/>
                </a:lnTo>
                <a:lnTo>
                  <a:pt x="337312" y="1625"/>
                </a:lnTo>
                <a:lnTo>
                  <a:pt x="336778" y="2298"/>
                </a:lnTo>
                <a:lnTo>
                  <a:pt x="352450" y="71755"/>
                </a:lnTo>
                <a:lnTo>
                  <a:pt x="355193" y="72313"/>
                </a:lnTo>
                <a:lnTo>
                  <a:pt x="366293" y="69989"/>
                </a:lnTo>
                <a:lnTo>
                  <a:pt x="373024" y="62344"/>
                </a:lnTo>
                <a:lnTo>
                  <a:pt x="373659" y="46634"/>
                </a:lnTo>
                <a:lnTo>
                  <a:pt x="373697" y="32639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5" name="bg object 25"/>
          <p:cNvSpPr/>
          <p:nvPr/>
        </p:nvSpPr>
        <p:spPr>
          <a:xfrm>
            <a:off x="8355598" y="863718"/>
            <a:ext cx="24261" cy="19638"/>
          </a:xfrm>
          <a:custGeom>
            <a:avLst/>
            <a:gdLst/>
            <a:ahLst/>
            <a:cxnLst/>
            <a:rect l="l" t="t" r="r" b="b"/>
            <a:pathLst>
              <a:path w="53340" h="32384">
                <a:moveTo>
                  <a:pt x="38857" y="0"/>
                </a:moveTo>
                <a:lnTo>
                  <a:pt x="27538" y="62"/>
                </a:lnTo>
                <a:lnTo>
                  <a:pt x="27538" y="345"/>
                </a:lnTo>
                <a:lnTo>
                  <a:pt x="910" y="356"/>
                </a:lnTo>
                <a:lnTo>
                  <a:pt x="25004" y="32124"/>
                </a:lnTo>
                <a:lnTo>
                  <a:pt x="31025" y="32177"/>
                </a:lnTo>
                <a:lnTo>
                  <a:pt x="46532" y="31381"/>
                </a:lnTo>
                <a:lnTo>
                  <a:pt x="52323" y="25611"/>
                </a:lnTo>
                <a:lnTo>
                  <a:pt x="53307" y="13873"/>
                </a:lnTo>
                <a:lnTo>
                  <a:pt x="53202" y="11528"/>
                </a:lnTo>
                <a:lnTo>
                  <a:pt x="53066" y="209"/>
                </a:lnTo>
                <a:lnTo>
                  <a:pt x="38857" y="0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6" name="bg object 26"/>
          <p:cNvSpPr/>
          <p:nvPr/>
        </p:nvSpPr>
        <p:spPr>
          <a:xfrm>
            <a:off x="8690501" y="863857"/>
            <a:ext cx="23683" cy="19253"/>
          </a:xfrm>
          <a:custGeom>
            <a:avLst/>
            <a:gdLst/>
            <a:ahLst/>
            <a:cxnLst/>
            <a:rect l="l" t="t" r="r" b="b"/>
            <a:pathLst>
              <a:path w="52069" h="31750">
                <a:moveTo>
                  <a:pt x="50088" y="0"/>
                </a:moveTo>
                <a:lnTo>
                  <a:pt x="3001" y="198"/>
                </a:lnTo>
                <a:lnTo>
                  <a:pt x="1200" y="1403"/>
                </a:lnTo>
                <a:lnTo>
                  <a:pt x="540" y="4670"/>
                </a:lnTo>
                <a:lnTo>
                  <a:pt x="0" y="16156"/>
                </a:lnTo>
                <a:lnTo>
                  <a:pt x="3541" y="24554"/>
                </a:lnTo>
                <a:lnTo>
                  <a:pt x="11067" y="29716"/>
                </a:lnTo>
                <a:lnTo>
                  <a:pt x="22477" y="31496"/>
                </a:lnTo>
                <a:lnTo>
                  <a:pt x="26456" y="31496"/>
                </a:lnTo>
                <a:lnTo>
                  <a:pt x="31105" y="31559"/>
                </a:lnTo>
                <a:lnTo>
                  <a:pt x="51827" y="10795"/>
                </a:lnTo>
                <a:lnTo>
                  <a:pt x="51670" y="7811"/>
                </a:lnTo>
                <a:lnTo>
                  <a:pt x="51690" y="1560"/>
                </a:lnTo>
                <a:lnTo>
                  <a:pt x="50088" y="0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7" name="bg object 27"/>
          <p:cNvSpPr/>
          <p:nvPr/>
        </p:nvSpPr>
        <p:spPr>
          <a:xfrm>
            <a:off x="8483432" y="863747"/>
            <a:ext cx="23394" cy="19638"/>
          </a:xfrm>
          <a:custGeom>
            <a:avLst/>
            <a:gdLst/>
            <a:ahLst/>
            <a:cxnLst/>
            <a:rect l="l" t="t" r="r" b="b"/>
            <a:pathLst>
              <a:path w="51434" h="32384">
                <a:moveTo>
                  <a:pt x="49175" y="0"/>
                </a:moveTo>
                <a:lnTo>
                  <a:pt x="38756" y="94"/>
                </a:lnTo>
                <a:lnTo>
                  <a:pt x="25416" y="52"/>
                </a:lnTo>
                <a:lnTo>
                  <a:pt x="25416" y="293"/>
                </a:lnTo>
                <a:lnTo>
                  <a:pt x="18746" y="230"/>
                </a:lnTo>
                <a:lnTo>
                  <a:pt x="15406" y="303"/>
                </a:lnTo>
                <a:lnTo>
                  <a:pt x="5775" y="254"/>
                </a:lnTo>
                <a:lnTo>
                  <a:pt x="1258" y="1290"/>
                </a:lnTo>
                <a:lnTo>
                  <a:pt x="0" y="5943"/>
                </a:lnTo>
                <a:lnTo>
                  <a:pt x="265" y="25161"/>
                </a:lnTo>
                <a:lnTo>
                  <a:pt x="6097" y="30910"/>
                </a:lnTo>
                <a:lnTo>
                  <a:pt x="18547" y="32156"/>
                </a:lnTo>
                <a:lnTo>
                  <a:pt x="22589" y="31705"/>
                </a:lnTo>
                <a:lnTo>
                  <a:pt x="26589" y="31925"/>
                </a:lnTo>
                <a:lnTo>
                  <a:pt x="39164" y="31167"/>
                </a:lnTo>
                <a:lnTo>
                  <a:pt x="46880" y="26911"/>
                </a:lnTo>
                <a:lnTo>
                  <a:pt x="50503" y="18801"/>
                </a:lnTo>
                <a:lnTo>
                  <a:pt x="50798" y="6481"/>
                </a:lnTo>
                <a:lnTo>
                  <a:pt x="50986" y="1706"/>
                </a:lnTo>
                <a:lnTo>
                  <a:pt x="49175" y="0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8" name="bg object 28"/>
          <p:cNvSpPr/>
          <p:nvPr/>
        </p:nvSpPr>
        <p:spPr>
          <a:xfrm>
            <a:off x="8563785" y="863874"/>
            <a:ext cx="23106" cy="19253"/>
          </a:xfrm>
          <a:custGeom>
            <a:avLst/>
            <a:gdLst/>
            <a:ahLst/>
            <a:cxnLst/>
            <a:rect l="l" t="t" r="r" b="b"/>
            <a:pathLst>
              <a:path w="50800" h="31750">
                <a:moveTo>
                  <a:pt x="48800" y="0"/>
                </a:moveTo>
                <a:lnTo>
                  <a:pt x="26581" y="10"/>
                </a:lnTo>
                <a:lnTo>
                  <a:pt x="18581" y="31"/>
                </a:lnTo>
                <a:lnTo>
                  <a:pt x="14592" y="125"/>
                </a:lnTo>
                <a:lnTo>
                  <a:pt x="5575" y="30"/>
                </a:lnTo>
                <a:lnTo>
                  <a:pt x="1252" y="954"/>
                </a:lnTo>
                <a:lnTo>
                  <a:pt x="0" y="5507"/>
                </a:lnTo>
                <a:lnTo>
                  <a:pt x="414" y="25245"/>
                </a:lnTo>
                <a:lnTo>
                  <a:pt x="6529" y="30742"/>
                </a:lnTo>
                <a:lnTo>
                  <a:pt x="19335" y="31663"/>
                </a:lnTo>
                <a:lnTo>
                  <a:pt x="23021" y="31307"/>
                </a:lnTo>
                <a:lnTo>
                  <a:pt x="26675" y="31496"/>
                </a:lnTo>
                <a:lnTo>
                  <a:pt x="40032" y="30432"/>
                </a:lnTo>
                <a:lnTo>
                  <a:pt x="47434" y="25679"/>
                </a:lnTo>
                <a:lnTo>
                  <a:pt x="50414" y="17416"/>
                </a:lnTo>
                <a:lnTo>
                  <a:pt x="50517" y="1518"/>
                </a:lnTo>
                <a:close/>
              </a:path>
            </a:pathLst>
          </a:custGeom>
          <a:solidFill>
            <a:srgbClr val="8B4196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29" name="bg object 29"/>
          <p:cNvSpPr/>
          <p:nvPr/>
        </p:nvSpPr>
        <p:spPr>
          <a:xfrm>
            <a:off x="8147992" y="862679"/>
            <a:ext cx="150763" cy="19638"/>
          </a:xfrm>
          <a:custGeom>
            <a:avLst/>
            <a:gdLst/>
            <a:ahLst/>
            <a:cxnLst/>
            <a:rect l="l" t="t" r="r" b="b"/>
            <a:pathLst>
              <a:path w="331469" h="32384">
                <a:moveTo>
                  <a:pt x="51193" y="6515"/>
                </a:moveTo>
                <a:lnTo>
                  <a:pt x="50990" y="1727"/>
                </a:lnTo>
                <a:lnTo>
                  <a:pt x="49237" y="0"/>
                </a:lnTo>
                <a:lnTo>
                  <a:pt x="3238" y="1320"/>
                </a:lnTo>
                <a:lnTo>
                  <a:pt x="1409" y="1866"/>
                </a:lnTo>
                <a:lnTo>
                  <a:pt x="723" y="4864"/>
                </a:lnTo>
                <a:lnTo>
                  <a:pt x="0" y="16090"/>
                </a:lnTo>
                <a:lnTo>
                  <a:pt x="3378" y="24472"/>
                </a:lnTo>
                <a:lnTo>
                  <a:pt x="10655" y="29718"/>
                </a:lnTo>
                <a:lnTo>
                  <a:pt x="21653" y="31559"/>
                </a:lnTo>
                <a:lnTo>
                  <a:pt x="25641" y="31559"/>
                </a:lnTo>
                <a:lnTo>
                  <a:pt x="39865" y="30695"/>
                </a:lnTo>
                <a:lnTo>
                  <a:pt x="47701" y="26085"/>
                </a:lnTo>
                <a:lnTo>
                  <a:pt x="50888" y="17945"/>
                </a:lnTo>
                <a:lnTo>
                  <a:pt x="51193" y="6515"/>
                </a:lnTo>
                <a:close/>
              </a:path>
              <a:path w="331469" h="32384">
                <a:moveTo>
                  <a:pt x="330987" y="13741"/>
                </a:moveTo>
                <a:lnTo>
                  <a:pt x="330631" y="10033"/>
                </a:lnTo>
                <a:lnTo>
                  <a:pt x="330796" y="2641"/>
                </a:lnTo>
                <a:lnTo>
                  <a:pt x="328993" y="990"/>
                </a:lnTo>
                <a:lnTo>
                  <a:pt x="318604" y="1117"/>
                </a:lnTo>
                <a:lnTo>
                  <a:pt x="305308" y="1054"/>
                </a:lnTo>
                <a:lnTo>
                  <a:pt x="305308" y="1219"/>
                </a:lnTo>
                <a:lnTo>
                  <a:pt x="294665" y="1181"/>
                </a:lnTo>
                <a:lnTo>
                  <a:pt x="279527" y="1295"/>
                </a:lnTo>
                <a:lnTo>
                  <a:pt x="279565" y="11163"/>
                </a:lnTo>
                <a:lnTo>
                  <a:pt x="279463" y="14503"/>
                </a:lnTo>
                <a:lnTo>
                  <a:pt x="280746" y="25514"/>
                </a:lnTo>
                <a:lnTo>
                  <a:pt x="286651" y="31140"/>
                </a:lnTo>
                <a:lnTo>
                  <a:pt x="302412" y="31737"/>
                </a:lnTo>
                <a:lnTo>
                  <a:pt x="308737" y="31775"/>
                </a:lnTo>
                <a:lnTo>
                  <a:pt x="323532" y="31038"/>
                </a:lnTo>
                <a:lnTo>
                  <a:pt x="329311" y="25730"/>
                </a:lnTo>
                <a:lnTo>
                  <a:pt x="330987" y="13741"/>
                </a:lnTo>
                <a:close/>
              </a:path>
            </a:pathLst>
          </a:custGeom>
          <a:solidFill>
            <a:srgbClr val="F49522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sp>
        <p:nvSpPr>
          <p:cNvPr id="30" name="bg object 30"/>
          <p:cNvSpPr/>
          <p:nvPr/>
        </p:nvSpPr>
        <p:spPr>
          <a:xfrm>
            <a:off x="8401193" y="633813"/>
            <a:ext cx="61518" cy="35041"/>
          </a:xfrm>
          <a:custGeom>
            <a:avLst/>
            <a:gdLst/>
            <a:ahLst/>
            <a:cxnLst/>
            <a:rect l="l" t="t" r="r" b="b"/>
            <a:pathLst>
              <a:path w="135255" h="57784">
                <a:moveTo>
                  <a:pt x="31991" y="35255"/>
                </a:moveTo>
                <a:lnTo>
                  <a:pt x="24523" y="28994"/>
                </a:lnTo>
                <a:lnTo>
                  <a:pt x="19672" y="28600"/>
                </a:lnTo>
                <a:lnTo>
                  <a:pt x="17665" y="28714"/>
                </a:lnTo>
                <a:lnTo>
                  <a:pt x="15671" y="28702"/>
                </a:lnTo>
                <a:lnTo>
                  <a:pt x="4318" y="28689"/>
                </a:lnTo>
                <a:lnTo>
                  <a:pt x="1993" y="31051"/>
                </a:lnTo>
                <a:lnTo>
                  <a:pt x="1079" y="35128"/>
                </a:lnTo>
                <a:lnTo>
                  <a:pt x="0" y="45897"/>
                </a:lnTo>
                <a:lnTo>
                  <a:pt x="2616" y="52908"/>
                </a:lnTo>
                <a:lnTo>
                  <a:pt x="9156" y="56426"/>
                </a:lnTo>
                <a:lnTo>
                  <a:pt x="19850" y="56743"/>
                </a:lnTo>
                <a:lnTo>
                  <a:pt x="24650" y="56286"/>
                </a:lnTo>
                <a:lnTo>
                  <a:pt x="28943" y="54597"/>
                </a:lnTo>
                <a:lnTo>
                  <a:pt x="28536" y="42760"/>
                </a:lnTo>
                <a:lnTo>
                  <a:pt x="31991" y="35255"/>
                </a:lnTo>
                <a:close/>
              </a:path>
              <a:path w="135255" h="57784">
                <a:moveTo>
                  <a:pt x="56311" y="12725"/>
                </a:moveTo>
                <a:lnTo>
                  <a:pt x="54114" y="6172"/>
                </a:lnTo>
                <a:lnTo>
                  <a:pt x="48006" y="2984"/>
                </a:lnTo>
                <a:lnTo>
                  <a:pt x="37350" y="2438"/>
                </a:lnTo>
                <a:lnTo>
                  <a:pt x="36360" y="2476"/>
                </a:lnTo>
                <a:lnTo>
                  <a:pt x="35356" y="2451"/>
                </a:lnTo>
                <a:lnTo>
                  <a:pt x="30340" y="2806"/>
                </a:lnTo>
                <a:lnTo>
                  <a:pt x="28409" y="5143"/>
                </a:lnTo>
                <a:lnTo>
                  <a:pt x="28041" y="10985"/>
                </a:lnTo>
                <a:lnTo>
                  <a:pt x="28143" y="12992"/>
                </a:lnTo>
                <a:lnTo>
                  <a:pt x="28143" y="14998"/>
                </a:lnTo>
                <a:lnTo>
                  <a:pt x="28003" y="29273"/>
                </a:lnTo>
                <a:lnTo>
                  <a:pt x="28321" y="29591"/>
                </a:lnTo>
                <a:lnTo>
                  <a:pt x="42468" y="29502"/>
                </a:lnTo>
                <a:lnTo>
                  <a:pt x="47155" y="29540"/>
                </a:lnTo>
                <a:lnTo>
                  <a:pt x="52908" y="28892"/>
                </a:lnTo>
                <a:lnTo>
                  <a:pt x="54584" y="26733"/>
                </a:lnTo>
                <a:lnTo>
                  <a:pt x="55232" y="23380"/>
                </a:lnTo>
                <a:lnTo>
                  <a:pt x="56311" y="12725"/>
                </a:lnTo>
                <a:close/>
              </a:path>
              <a:path w="135255" h="57784">
                <a:moveTo>
                  <a:pt x="81737" y="38646"/>
                </a:moveTo>
                <a:lnTo>
                  <a:pt x="81254" y="30467"/>
                </a:lnTo>
                <a:lnTo>
                  <a:pt x="79870" y="29083"/>
                </a:lnTo>
                <a:lnTo>
                  <a:pt x="71031" y="28613"/>
                </a:lnTo>
                <a:lnTo>
                  <a:pt x="69354" y="28689"/>
                </a:lnTo>
                <a:lnTo>
                  <a:pt x="67691" y="28689"/>
                </a:lnTo>
                <a:lnTo>
                  <a:pt x="67678" y="28498"/>
                </a:lnTo>
                <a:lnTo>
                  <a:pt x="64693" y="28714"/>
                </a:lnTo>
                <a:lnTo>
                  <a:pt x="61226" y="28028"/>
                </a:lnTo>
                <a:lnTo>
                  <a:pt x="51054" y="33515"/>
                </a:lnTo>
                <a:lnTo>
                  <a:pt x="55448" y="41211"/>
                </a:lnTo>
                <a:lnTo>
                  <a:pt x="53835" y="51854"/>
                </a:lnTo>
                <a:lnTo>
                  <a:pt x="55727" y="55041"/>
                </a:lnTo>
                <a:lnTo>
                  <a:pt x="60426" y="56362"/>
                </a:lnTo>
                <a:lnTo>
                  <a:pt x="70053" y="57772"/>
                </a:lnTo>
                <a:lnTo>
                  <a:pt x="76708" y="55702"/>
                </a:lnTo>
                <a:lnTo>
                  <a:pt x="80543" y="50038"/>
                </a:lnTo>
                <a:lnTo>
                  <a:pt x="81711" y="40665"/>
                </a:lnTo>
                <a:lnTo>
                  <a:pt x="81737" y="38646"/>
                </a:lnTo>
                <a:close/>
              </a:path>
              <a:path w="135255" h="57784">
                <a:moveTo>
                  <a:pt x="110350" y="11645"/>
                </a:moveTo>
                <a:lnTo>
                  <a:pt x="104063" y="0"/>
                </a:lnTo>
                <a:lnTo>
                  <a:pt x="97675" y="3124"/>
                </a:lnTo>
                <a:lnTo>
                  <a:pt x="91020" y="2273"/>
                </a:lnTo>
                <a:lnTo>
                  <a:pt x="89344" y="2451"/>
                </a:lnTo>
                <a:lnTo>
                  <a:pt x="83235" y="2641"/>
                </a:lnTo>
                <a:lnTo>
                  <a:pt x="81051" y="5080"/>
                </a:lnTo>
                <a:lnTo>
                  <a:pt x="80759" y="11391"/>
                </a:lnTo>
                <a:lnTo>
                  <a:pt x="80822" y="13385"/>
                </a:lnTo>
                <a:lnTo>
                  <a:pt x="80822" y="15379"/>
                </a:lnTo>
                <a:lnTo>
                  <a:pt x="80746" y="29235"/>
                </a:lnTo>
                <a:lnTo>
                  <a:pt x="80987" y="29527"/>
                </a:lnTo>
                <a:lnTo>
                  <a:pt x="99872" y="29476"/>
                </a:lnTo>
                <a:lnTo>
                  <a:pt x="105575" y="29121"/>
                </a:lnTo>
                <a:lnTo>
                  <a:pt x="107607" y="27279"/>
                </a:lnTo>
                <a:lnTo>
                  <a:pt x="109093" y="18237"/>
                </a:lnTo>
                <a:lnTo>
                  <a:pt x="110350" y="11645"/>
                </a:lnTo>
                <a:close/>
              </a:path>
              <a:path w="135255" h="57784">
                <a:moveTo>
                  <a:pt x="135229" y="29159"/>
                </a:moveTo>
                <a:lnTo>
                  <a:pt x="134683" y="28651"/>
                </a:lnTo>
                <a:lnTo>
                  <a:pt x="107975" y="28689"/>
                </a:lnTo>
                <a:lnTo>
                  <a:pt x="107137" y="29514"/>
                </a:lnTo>
                <a:lnTo>
                  <a:pt x="107048" y="55156"/>
                </a:lnTo>
                <a:lnTo>
                  <a:pt x="108546" y="56730"/>
                </a:lnTo>
                <a:lnTo>
                  <a:pt x="133718" y="56756"/>
                </a:lnTo>
                <a:lnTo>
                  <a:pt x="135229" y="55219"/>
                </a:lnTo>
                <a:lnTo>
                  <a:pt x="135229" y="42341"/>
                </a:lnTo>
                <a:lnTo>
                  <a:pt x="135229" y="29159"/>
                </a:lnTo>
                <a:close/>
              </a:path>
            </a:pathLst>
          </a:custGeom>
          <a:solidFill>
            <a:srgbClr val="C01F4A"/>
          </a:solidFill>
        </p:spPr>
        <p:txBody>
          <a:bodyPr wrap="square" lIns="0" tIns="0" rIns="0" bIns="0" rtlCol="0"/>
          <a:lstStyle/>
          <a:p>
            <a:endParaRPr sz="675"/>
          </a:p>
        </p:txBody>
      </p:sp>
      <p:pic>
        <p:nvPicPr>
          <p:cNvPr id="31" name="bg 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6413342"/>
            <a:ext cx="8158881" cy="4441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9917" y="581431"/>
            <a:ext cx="5365096" cy="8848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1" i="0">
                <a:solidFill>
                  <a:schemeClr val="tx1"/>
                </a:solidFill>
                <a:latin typeface="Montserrat-Black"/>
                <a:cs typeface="Montserrat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5091" y="2015493"/>
            <a:ext cx="5891612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chemeClr val="tx1"/>
                </a:solidFill>
                <a:latin typeface="Montserrat-ExtraBold"/>
                <a:cs typeface="Montserrat-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3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10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2.xml"/><Relationship Id="rId5" Type="http://schemas.openxmlformats.org/officeDocument/2006/relationships/image" Target="../media/image112.jpeg"/><Relationship Id="rId10" Type="http://schemas.microsoft.com/office/2007/relationships/diagramDrawing" Target="../diagrams/drawing2.xml"/><Relationship Id="rId4" Type="http://schemas.openxmlformats.org/officeDocument/2006/relationships/image" Target="../media/image111.jpeg"/><Relationship Id="rId9" Type="http://schemas.openxmlformats.org/officeDocument/2006/relationships/diagramColors" Target="../diagrams/colors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statista.com/chart/18208/means-of-transportation-used-by-us-commuters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9476621.fs1.hubspotusercontent-na1.net/hubfs/9476621/Parking%20Structure%20Cost%20Outlook%20For%202022.pdf" TargetMode="External"/><Relationship Id="rId4" Type="http://schemas.openxmlformats.org/officeDocument/2006/relationships/hyperlink" Target="https://www.msn.com/en-us/news/us/this-little-known-rule-shapes-parking-in-america-cities-are-reversing-it/ar-AA1brcvl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2.pn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4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13" Type="http://schemas.openxmlformats.org/officeDocument/2006/relationships/image" Target="../media/image155.png"/><Relationship Id="rId18" Type="http://schemas.openxmlformats.org/officeDocument/2006/relationships/image" Target="../media/image160.sv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svg"/><Relationship Id="rId17" Type="http://schemas.openxmlformats.org/officeDocument/2006/relationships/image" Target="../media/image159.png"/><Relationship Id="rId2" Type="http://schemas.openxmlformats.org/officeDocument/2006/relationships/image" Target="../media/image144.jpeg"/><Relationship Id="rId16" Type="http://schemas.openxmlformats.org/officeDocument/2006/relationships/image" Target="../media/image158.sv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8.sv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image" Target="../media/image157.png"/><Relationship Id="rId10" Type="http://schemas.openxmlformats.org/officeDocument/2006/relationships/image" Target="../media/image152.svg"/><Relationship Id="rId19" Type="http://schemas.openxmlformats.org/officeDocument/2006/relationships/image" Target="../media/image143.png"/><Relationship Id="rId4" Type="http://schemas.openxmlformats.org/officeDocument/2006/relationships/image" Target="../media/image146.svg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svg"/><Relationship Id="rId7" Type="http://schemas.openxmlformats.org/officeDocument/2006/relationships/image" Target="../media/image167.sv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6.png"/><Relationship Id="rId5" Type="http://schemas.openxmlformats.org/officeDocument/2006/relationships/image" Target="../media/image165.svg"/><Relationship Id="rId10" Type="http://schemas.openxmlformats.org/officeDocument/2006/relationships/image" Target="../media/image143.png"/><Relationship Id="rId4" Type="http://schemas.openxmlformats.org/officeDocument/2006/relationships/image" Target="../media/image164.png"/><Relationship Id="rId9" Type="http://schemas.openxmlformats.org/officeDocument/2006/relationships/image" Target="../media/image169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73.svg"/><Relationship Id="rId4" Type="http://schemas.openxmlformats.org/officeDocument/2006/relationships/image" Target="../media/image17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4.svg"/><Relationship Id="rId18" Type="http://schemas.openxmlformats.org/officeDocument/2006/relationships/image" Target="../media/image189.png"/><Relationship Id="rId3" Type="http://schemas.openxmlformats.org/officeDocument/2006/relationships/image" Target="../media/image174.jpeg"/><Relationship Id="rId7" Type="http://schemas.openxmlformats.org/officeDocument/2006/relationships/image" Target="../media/image178.svg"/><Relationship Id="rId12" Type="http://schemas.openxmlformats.org/officeDocument/2006/relationships/image" Target="../media/image183.png"/><Relationship Id="rId17" Type="http://schemas.openxmlformats.org/officeDocument/2006/relationships/image" Target="../media/image188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87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7.png"/><Relationship Id="rId11" Type="http://schemas.openxmlformats.org/officeDocument/2006/relationships/image" Target="../media/image182.svg"/><Relationship Id="rId5" Type="http://schemas.openxmlformats.org/officeDocument/2006/relationships/image" Target="../media/image176.svg"/><Relationship Id="rId15" Type="http://schemas.openxmlformats.org/officeDocument/2006/relationships/image" Target="../media/image186.svg"/><Relationship Id="rId10" Type="http://schemas.openxmlformats.org/officeDocument/2006/relationships/image" Target="../media/image181.png"/><Relationship Id="rId19" Type="http://schemas.openxmlformats.org/officeDocument/2006/relationships/image" Target="../media/image190.svg"/><Relationship Id="rId4" Type="http://schemas.openxmlformats.org/officeDocument/2006/relationships/image" Target="../media/image175.png"/><Relationship Id="rId9" Type="http://schemas.openxmlformats.org/officeDocument/2006/relationships/image" Target="../media/image180.svg"/><Relationship Id="rId14" Type="http://schemas.openxmlformats.org/officeDocument/2006/relationships/image" Target="../media/image18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sv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5.svg"/><Relationship Id="rId5" Type="http://schemas.openxmlformats.org/officeDocument/2006/relationships/image" Target="../media/image194.png"/><Relationship Id="rId10" Type="http://schemas.openxmlformats.org/officeDocument/2006/relationships/image" Target="../media/image199.svg"/><Relationship Id="rId4" Type="http://schemas.openxmlformats.org/officeDocument/2006/relationships/image" Target="../media/image193.svg"/><Relationship Id="rId9" Type="http://schemas.openxmlformats.org/officeDocument/2006/relationships/image" Target="../media/image1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sv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sv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0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0.svg"/><Relationship Id="rId5" Type="http://schemas.openxmlformats.org/officeDocument/2006/relationships/image" Target="../media/image209.png"/><Relationship Id="rId4" Type="http://schemas.openxmlformats.org/officeDocument/2006/relationships/image" Target="../media/image208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sv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06.png"/><Relationship Id="rId4" Type="http://schemas.openxmlformats.org/officeDocument/2006/relationships/image" Target="../media/image2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jpeg"/><Relationship Id="rId3" Type="http://schemas.openxmlformats.org/officeDocument/2006/relationships/image" Target="../media/image173.sv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5" Type="http://schemas.openxmlformats.org/officeDocument/2006/relationships/image" Target="../media/image171.svg"/><Relationship Id="rId10" Type="http://schemas.openxmlformats.org/officeDocument/2006/relationships/image" Target="../media/image216.png"/><Relationship Id="rId4" Type="http://schemas.openxmlformats.org/officeDocument/2006/relationships/image" Target="../media/image170.png"/><Relationship Id="rId9" Type="http://schemas.openxmlformats.org/officeDocument/2006/relationships/image" Target="../media/image21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143.png"/><Relationship Id="rId3" Type="http://schemas.openxmlformats.org/officeDocument/2006/relationships/image" Target="../media/image221.svg"/><Relationship Id="rId7" Type="http://schemas.openxmlformats.org/officeDocument/2006/relationships/image" Target="../media/image225.svg"/><Relationship Id="rId12" Type="http://schemas.openxmlformats.org/officeDocument/2006/relationships/image" Target="../media/image230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4.png"/><Relationship Id="rId11" Type="http://schemas.openxmlformats.org/officeDocument/2006/relationships/image" Target="../media/image229.svg"/><Relationship Id="rId5" Type="http://schemas.openxmlformats.org/officeDocument/2006/relationships/image" Target="../media/image223.svg"/><Relationship Id="rId15" Type="http://schemas.openxmlformats.org/officeDocument/2006/relationships/image" Target="../media/image139.sv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svg"/><Relationship Id="rId14" Type="http://schemas.openxmlformats.org/officeDocument/2006/relationships/image" Target="../media/image1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1.png"/><Relationship Id="rId5" Type="http://schemas.openxmlformats.org/officeDocument/2006/relationships/image" Target="../media/image173.svg"/><Relationship Id="rId4" Type="http://schemas.openxmlformats.org/officeDocument/2006/relationships/image" Target="../media/image17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sv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3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38.jpg"/><Relationship Id="rId4" Type="http://schemas.openxmlformats.org/officeDocument/2006/relationships/image" Target="../media/image23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sv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6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4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sv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5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5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2CDA7-C52D-2991-DEA0-946CE8B4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B040E-10CF-AD45-438E-6D9F1B606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116" y="1363956"/>
            <a:ext cx="4467501" cy="2612535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Transportation </a:t>
            </a:r>
            <a:r>
              <a:rPr lang="en-US" sz="5400" b="1" dirty="0">
                <a:solidFill>
                  <a:schemeClr val="accent1"/>
                </a:solidFill>
                <a:latin typeface="Freestyle Script" panose="030804020302050B0404" pitchFamily="66" charset="0"/>
              </a:rPr>
              <a:t>Solutions Symposium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AA4D6-AB39-005A-CDA6-57E0B2935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0"/>
          <a:stretch/>
        </p:blipFill>
        <p:spPr>
          <a:xfrm>
            <a:off x="4719991" y="902677"/>
            <a:ext cx="1471939" cy="701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8210EE-AA54-E7CD-FD50-CCA8310DA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30" y="902677"/>
            <a:ext cx="15335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57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C5C55-AE79-B42C-F5F8-AEC1911F3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0C5D8C-81C8-3307-752A-0CE9E9994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B8DA00-D778-DBE3-EBD2-A733EE6BB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Childcare Capacity &amp; Cost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96F8C-F187-5252-E0E3-8162008C92B9}"/>
              </a:ext>
            </a:extLst>
          </p:cNvPr>
          <p:cNvSpPr txBox="1"/>
          <p:nvPr/>
        </p:nvSpPr>
        <p:spPr>
          <a:xfrm>
            <a:off x="6410746" y="6439743"/>
            <a:ext cx="30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DWD Washington County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BE581-CD21-8ECE-1A4A-DCEF2E9187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2104"/>
          <a:stretch/>
        </p:blipFill>
        <p:spPr>
          <a:xfrm>
            <a:off x="3167641" y="1454509"/>
            <a:ext cx="5519157" cy="1827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A8AEE-55EE-4F34-7F47-86087C6BCB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176"/>
          <a:stretch/>
        </p:blipFill>
        <p:spPr>
          <a:xfrm>
            <a:off x="3167642" y="3563007"/>
            <a:ext cx="5519157" cy="25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5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A311C-F61B-2033-A405-6437097B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808CFD-14CE-7E3F-5FC5-3EE4159D0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12080-6B0F-015D-7848-523B73A6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Transportation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5A9FE-8824-DBE0-5329-7DF937E48848}"/>
              </a:ext>
            </a:extLst>
          </p:cNvPr>
          <p:cNvSpPr txBox="1"/>
          <p:nvPr/>
        </p:nvSpPr>
        <p:spPr>
          <a:xfrm>
            <a:off x="6410746" y="6439743"/>
            <a:ext cx="30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DWD Washington County Profile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706249-4050-4700-12FC-51A98B1ED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410759"/>
              </p:ext>
            </p:extLst>
          </p:nvPr>
        </p:nvGraphicFramePr>
        <p:xfrm>
          <a:off x="2835796" y="1507066"/>
          <a:ext cx="6043253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894">
                  <a:extLst>
                    <a:ext uri="{9D8B030D-6E8A-4147-A177-3AD203B41FA5}">
                      <a16:colId xmlns:a16="http://schemas.microsoft.com/office/drawing/2014/main" val="2734946904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3969413573"/>
                    </a:ext>
                  </a:extLst>
                </a:gridCol>
                <a:gridCol w="1387365">
                  <a:extLst>
                    <a:ext uri="{9D8B030D-6E8A-4147-A177-3AD203B41FA5}">
                      <a16:colId xmlns:a16="http://schemas.microsoft.com/office/drawing/2014/main" val="2477759760"/>
                    </a:ext>
                  </a:extLst>
                </a:gridCol>
                <a:gridCol w="1174475">
                  <a:extLst>
                    <a:ext uri="{9D8B030D-6E8A-4147-A177-3AD203B41FA5}">
                      <a16:colId xmlns:a16="http://schemas.microsoft.com/office/drawing/2014/main" val="1835354622"/>
                    </a:ext>
                  </a:extLst>
                </a:gridCol>
                <a:gridCol w="1240712">
                  <a:extLst>
                    <a:ext uri="{9D8B030D-6E8A-4147-A177-3AD203B41FA5}">
                      <a16:colId xmlns:a16="http://schemas.microsoft.com/office/drawing/2014/main" val="1935261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Washington 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Ozaukee 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Waukesha 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42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% Residents to other Counties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353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% Workers from other Counties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7451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Mean Commute </a:t>
                      </a:r>
                      <a:r>
                        <a:rPr lang="en-US" i="1" dirty="0"/>
                        <a:t>Residents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 Min.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 </a:t>
                      </a:r>
                    </a:p>
                    <a:p>
                      <a:pPr algn="ctr"/>
                      <a:r>
                        <a:rPr lang="en-US" dirty="0"/>
                        <a:t>Min.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  <a:p>
                      <a:pPr algn="ctr"/>
                      <a:r>
                        <a:rPr lang="en-US" dirty="0"/>
                        <a:t>Min.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  <a:p>
                      <a:pPr algn="ctr"/>
                      <a:r>
                        <a:rPr lang="en-US" dirty="0"/>
                        <a:t>Min.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838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Mean Commute </a:t>
                      </a:r>
                      <a:r>
                        <a:rPr lang="en-US" i="1" dirty="0"/>
                        <a:t>Workers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 Min.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 </a:t>
                      </a:r>
                    </a:p>
                    <a:p>
                      <a:pPr algn="ctr"/>
                      <a:r>
                        <a:rPr lang="en-US" dirty="0"/>
                        <a:t>Min.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  <a:p>
                      <a:pPr algn="ctr"/>
                      <a:r>
                        <a:rPr lang="en-US" dirty="0"/>
                        <a:t>Min.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 </a:t>
                      </a:r>
                    </a:p>
                    <a:p>
                      <a:pPr algn="ctr"/>
                      <a:r>
                        <a:rPr lang="en-US" dirty="0"/>
                        <a:t>Min.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99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B1190-60DE-CBEB-7855-5F5F10DDC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AEBE05-6C2A-4F20-EDAC-F8B11A5B0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FCE04-5026-1224-1B12-5DED2779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Transportation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96A2A-F668-DDEF-7825-F37D6064AD4D}"/>
              </a:ext>
            </a:extLst>
          </p:cNvPr>
          <p:cNvSpPr txBox="1"/>
          <p:nvPr/>
        </p:nvSpPr>
        <p:spPr>
          <a:xfrm>
            <a:off x="7009836" y="6421456"/>
            <a:ext cx="30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100" b="1" dirty="0" err="1">
                <a:solidFill>
                  <a:schemeClr val="bg1">
                    <a:lumMod val="75000"/>
                  </a:schemeClr>
                </a:solidFill>
              </a:rPr>
              <a:t>Smappen</a:t>
            </a:r>
            <a:endParaRPr lang="en-US" sz="11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04FCA-B64A-7241-7DB0-822C32C34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471" y="1126380"/>
            <a:ext cx="4719652" cy="52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9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72574-74EA-03B0-E956-25B5ED7D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D14900-011B-ACC9-844A-22AA4B94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205930-CB26-EB37-9C56-C332DCB91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Transportation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BE0343-6871-D012-567A-92EB6ADE9DDF}"/>
              </a:ext>
            </a:extLst>
          </p:cNvPr>
          <p:cNvSpPr txBox="1"/>
          <p:nvPr/>
        </p:nvSpPr>
        <p:spPr>
          <a:xfrm>
            <a:off x="6552636" y="6520940"/>
            <a:ext cx="30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100" b="1" dirty="0" err="1">
                <a:solidFill>
                  <a:schemeClr val="bg1">
                    <a:lumMod val="75000"/>
                  </a:schemeClr>
                </a:solidFill>
              </a:rPr>
              <a:t>Smappen</a:t>
            </a:r>
            <a:endParaRPr lang="en-US" sz="11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815B9-537F-E4ED-DA66-C41A7D4B9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39" y="1128593"/>
            <a:ext cx="3909316" cy="537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00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F99E4-7DD3-8070-5B6C-3C1E343D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C347-45EB-E3D2-FB0C-71D656EE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93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Where people are coming from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268CA-70BA-4E71-F6E9-419090047B47}"/>
              </a:ext>
            </a:extLst>
          </p:cNvPr>
          <p:cNvSpPr txBox="1"/>
          <p:nvPr/>
        </p:nvSpPr>
        <p:spPr>
          <a:xfrm>
            <a:off x="7215067" y="6482758"/>
            <a:ext cx="30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100" b="1" dirty="0" err="1">
                <a:solidFill>
                  <a:schemeClr val="bg1">
                    <a:lumMod val="75000"/>
                  </a:schemeClr>
                </a:solidFill>
              </a:rPr>
              <a:t>Lightcast</a:t>
            </a:r>
            <a:endParaRPr lang="en-US" sz="11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1283E-9DE9-356B-D3C3-CD4E6281C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1109426"/>
            <a:ext cx="75628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42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0564E-6D43-6C6D-7373-016BE0E6F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4FC366-607A-F845-7DE2-46081C7DD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83FDD-6A58-911D-55F2-62E17213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Transportation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AD870-D184-3DFB-46AF-0A0B9DA6F4A3}"/>
              </a:ext>
            </a:extLst>
          </p:cNvPr>
          <p:cNvSpPr txBox="1"/>
          <p:nvPr/>
        </p:nvSpPr>
        <p:spPr>
          <a:xfrm>
            <a:off x="6552636" y="6520940"/>
            <a:ext cx="30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100" b="1" dirty="0" err="1">
                <a:solidFill>
                  <a:schemeClr val="bg1">
                    <a:lumMod val="75000"/>
                  </a:schemeClr>
                </a:solidFill>
              </a:rPr>
              <a:t>Smappen</a:t>
            </a:r>
            <a:endParaRPr lang="en-US" sz="11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5586A-DE7B-F2A7-3749-6496BAED4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39" y="1128593"/>
            <a:ext cx="3909316" cy="537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72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B76D0-5162-3574-C281-4C7897321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0C68C6-A63C-5571-FD64-CFE0F446B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CA616-3D0A-4039-01D6-860FBF71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Business Size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7B573-657D-7D63-8EDD-64DE9850A5AD}"/>
              </a:ext>
            </a:extLst>
          </p:cNvPr>
          <p:cNvSpPr txBox="1"/>
          <p:nvPr/>
        </p:nvSpPr>
        <p:spPr>
          <a:xfrm>
            <a:off x="7610354" y="6596390"/>
            <a:ext cx="30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100" b="1" dirty="0" err="1">
                <a:solidFill>
                  <a:schemeClr val="bg1">
                    <a:lumMod val="75000"/>
                  </a:schemeClr>
                </a:solidFill>
              </a:rPr>
              <a:t>Lightcast</a:t>
            </a:r>
            <a:endParaRPr lang="en-US" sz="11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FBC335-B28F-9F5D-1AD0-5CE2BB6C29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154"/>
          <a:stretch/>
        </p:blipFill>
        <p:spPr>
          <a:xfrm>
            <a:off x="6076708" y="1317934"/>
            <a:ext cx="3067292" cy="3375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A5BEB-9810-FB90-2EAE-B287455F2C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79"/>
          <a:stretch/>
        </p:blipFill>
        <p:spPr>
          <a:xfrm>
            <a:off x="3067293" y="1317933"/>
            <a:ext cx="4388831" cy="337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90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62888-07CD-40A8-0D5C-792BFB00A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2DABF5-AD2B-A1E7-40BD-69449F818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E0CCA-C7FB-3F5F-CEB8-FD42087FE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044322F7-B0DC-0613-DF8D-51EC7906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C1C21F-4447-EF58-405F-4E2145B81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A7B5A-B582-D5D1-EE78-985F69D8D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116" y="2470652"/>
            <a:ext cx="4467501" cy="1086964"/>
          </a:xfrm>
        </p:spPr>
        <p:txBody>
          <a:bodyPr anchor="b"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Solutions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837F3-9F6D-2067-8F98-AB735B0AAD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0"/>
          <a:stretch/>
        </p:blipFill>
        <p:spPr>
          <a:xfrm>
            <a:off x="4719991" y="902677"/>
            <a:ext cx="1471939" cy="701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A7228A-2BDA-F2B2-4039-F6132752E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30" y="902677"/>
            <a:ext cx="15335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C9CBC-CBEC-17EA-EBA9-C035ECDF8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B64613-9A1A-6025-E978-EB003013C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EB8D3-646D-3396-C6C7-D9C6DBE8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6B72D44-B88D-B48E-1483-860B6D794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BAF72F-B383-6B6F-9C23-3B6C4E74E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6FD49A-F3F2-2A99-5D26-2235C1DFD3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0"/>
          <a:stretch/>
        </p:blipFill>
        <p:spPr>
          <a:xfrm>
            <a:off x="4719991" y="902677"/>
            <a:ext cx="1471939" cy="701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74EE0-C642-6298-A18C-25EF55D77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30" y="902677"/>
            <a:ext cx="1533525" cy="819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F2373-3B92-3CD4-65FF-2486FB1E0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540" y="3302247"/>
            <a:ext cx="1633820" cy="163382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E223E0CA-828C-4D23-7D66-3C8DC607D5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" t="32566" r="-233" b="35850"/>
          <a:stretch/>
        </p:blipFill>
        <p:spPr>
          <a:xfrm>
            <a:off x="5037749" y="1987966"/>
            <a:ext cx="2468880" cy="846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9D6F9A-6831-A9F4-0209-FD159AF999E5}"/>
              </a:ext>
            </a:extLst>
          </p:cNvPr>
          <p:cNvSpPr txBox="1"/>
          <p:nvPr/>
        </p:nvSpPr>
        <p:spPr>
          <a:xfrm>
            <a:off x="5653849" y="3107416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Service Of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61D8B-EA5D-CFD7-020D-9B98F9B5C546}"/>
              </a:ext>
            </a:extLst>
          </p:cNvPr>
          <p:cNvSpPr txBox="1"/>
          <p:nvPr/>
        </p:nvSpPr>
        <p:spPr>
          <a:xfrm>
            <a:off x="3995349" y="4846785"/>
            <a:ext cx="4690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Dave Steele</a:t>
            </a: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Executive Director</a:t>
            </a:r>
          </a:p>
        </p:txBody>
      </p:sp>
    </p:spTree>
    <p:extLst>
      <p:ext uri="{BB962C8B-B14F-4D97-AF65-F5344CB8AC3E}">
        <p14:creationId xmlns:p14="http://schemas.microsoft.com/office/powerpoint/2010/main" val="1474851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27270-78F4-EC46-8D41-036B6D461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92" y="955623"/>
            <a:ext cx="3035108" cy="965800"/>
          </a:xfrm>
        </p:spPr>
        <p:txBody>
          <a:bodyPr>
            <a:noAutofit/>
          </a:bodyPr>
          <a:lstStyle/>
          <a:p>
            <a:r>
              <a:rPr lang="en-US" sz="3300" dirty="0"/>
              <a:t>About </a:t>
            </a:r>
            <a:r>
              <a:rPr lang="en-US" sz="3300" dirty="0" err="1"/>
              <a:t>MobiliSE</a:t>
            </a:r>
            <a:endParaRPr lang="en-US" sz="33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06ED6-0F87-DD45-94A2-5FA96DADF538}"/>
              </a:ext>
            </a:extLst>
          </p:cNvPr>
          <p:cNvSpPr/>
          <p:nvPr/>
        </p:nvSpPr>
        <p:spPr>
          <a:xfrm>
            <a:off x="0" y="6189345"/>
            <a:ext cx="9144000" cy="668655"/>
          </a:xfrm>
          <a:prstGeom prst="rect">
            <a:avLst/>
          </a:prstGeom>
          <a:solidFill>
            <a:srgbClr val="365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B564EC-287B-9E46-8B9E-033CD6C542FA}"/>
              </a:ext>
            </a:extLst>
          </p:cNvPr>
          <p:cNvSpPr txBox="1"/>
          <p:nvPr/>
        </p:nvSpPr>
        <p:spPr>
          <a:xfrm>
            <a:off x="4772428" y="2167110"/>
            <a:ext cx="4215380" cy="31470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000" dirty="0"/>
              <a:t>501c3 Nonprofit Organization </a:t>
            </a:r>
          </a:p>
          <a:p>
            <a:endParaRPr lang="en-US" sz="2000" dirty="0"/>
          </a:p>
          <a:p>
            <a:r>
              <a:rPr lang="en-US" sz="2000" dirty="0"/>
              <a:t>Board made up of regional civic and business leaders </a:t>
            </a:r>
          </a:p>
          <a:p>
            <a:endParaRPr lang="en-US" sz="2000" dirty="0"/>
          </a:p>
          <a:p>
            <a:r>
              <a:rPr lang="en-US" sz="2000" dirty="0"/>
              <a:t>Convene regional leaders and advocate for transportation improvements </a:t>
            </a:r>
          </a:p>
          <a:p>
            <a:endParaRPr lang="en-US" sz="2000" dirty="0"/>
          </a:p>
          <a:p>
            <a:r>
              <a:rPr lang="en-US" sz="2000" dirty="0"/>
              <a:t>Launched and oversees FlexRide Milwaukee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65F81-60FF-6148-90F9-36AB9D7C7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951" y="4914605"/>
            <a:ext cx="3218136" cy="3218136"/>
          </a:xfrm>
          <a:prstGeom prst="rect">
            <a:avLst/>
          </a:prstGeom>
        </p:spPr>
      </p:pic>
      <p:pic>
        <p:nvPicPr>
          <p:cNvPr id="7" name="Picture 6" descr="A group of people cutting a red ribbon&#10;&#10;Description automatically generated">
            <a:extLst>
              <a:ext uri="{FF2B5EF4-FFF2-40B4-BE49-F238E27FC236}">
                <a16:creationId xmlns:a16="http://schemas.microsoft.com/office/drawing/2014/main" id="{72F96B1A-F619-9202-4C50-BEB1B679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92" y="2167110"/>
            <a:ext cx="4415808" cy="29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5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52F0D-ABE8-5E7C-C9B5-7182EB50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FC0ED4-1A99-1744-97B0-211BA287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9D720-7E5D-5112-775B-8B3DA8D9D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F7C389FE-9047-5A02-A5B6-CF56935CD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A5626-0C04-7D8B-2B27-C06A2298A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353D8-A973-1F3F-9E1C-035C28B46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116" y="1741173"/>
            <a:ext cx="4467501" cy="2612535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Welcome </a:t>
            </a:r>
            <a:r>
              <a:rPr lang="en-US" sz="5400" b="1" dirty="0">
                <a:solidFill>
                  <a:schemeClr val="accent1"/>
                </a:solidFill>
                <a:latin typeface="Freestyle Script" panose="030804020302050B0404" pitchFamily="66" charset="0"/>
              </a:rPr>
              <a:t>Washington County</a:t>
            </a:r>
            <a:br>
              <a:rPr lang="en-US" sz="5400" b="1" dirty="0">
                <a:solidFill>
                  <a:schemeClr val="accent1"/>
                </a:solidFill>
                <a:latin typeface="Freestyle Script" panose="030804020302050B0404" pitchFamily="66" charset="0"/>
              </a:rPr>
            </a:br>
            <a:r>
              <a:rPr lang="en-US" sz="5400" b="1" dirty="0">
                <a:solidFill>
                  <a:schemeClr val="accent1"/>
                </a:solidFill>
                <a:latin typeface="Freestyle Script" panose="030804020302050B0404" pitchFamily="66" charset="0"/>
              </a:rPr>
              <a:t>Charlie </a:t>
            </a:r>
            <a:r>
              <a:rPr lang="en-US" sz="5400" b="1" dirty="0" err="1">
                <a:solidFill>
                  <a:schemeClr val="accent1"/>
                </a:solidFill>
                <a:latin typeface="Freestyle Script" panose="030804020302050B0404" pitchFamily="66" charset="0"/>
              </a:rPr>
              <a:t>Cofta</a:t>
            </a:r>
            <a:endParaRPr lang="en-US" sz="5400" b="1" dirty="0">
              <a:solidFill>
                <a:schemeClr val="accent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7C450-A2A8-117B-2EE8-4E1892DF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0"/>
          <a:stretch/>
        </p:blipFill>
        <p:spPr>
          <a:xfrm>
            <a:off x="4719991" y="902677"/>
            <a:ext cx="1471939" cy="701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64114-1DB7-2810-D100-97E712E4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30" y="902677"/>
            <a:ext cx="15335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70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06ED6-0F87-DD45-94A2-5FA96DADF538}"/>
              </a:ext>
            </a:extLst>
          </p:cNvPr>
          <p:cNvSpPr/>
          <p:nvPr/>
        </p:nvSpPr>
        <p:spPr>
          <a:xfrm>
            <a:off x="0" y="6189345"/>
            <a:ext cx="9144000" cy="668655"/>
          </a:xfrm>
          <a:prstGeom prst="rect">
            <a:avLst/>
          </a:prstGeom>
          <a:solidFill>
            <a:srgbClr val="365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BF205-D0FA-0D43-846B-FEDE78BE6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951" y="4914605"/>
            <a:ext cx="3218136" cy="32181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5B0DEC-FCC3-7640-9434-854538896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92" y="955623"/>
            <a:ext cx="4178108" cy="965800"/>
          </a:xfrm>
        </p:spPr>
        <p:txBody>
          <a:bodyPr>
            <a:noAutofit/>
          </a:bodyPr>
          <a:lstStyle/>
          <a:p>
            <a:r>
              <a:rPr lang="en-US" sz="3300"/>
              <a:t>The Story of FlexRide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5B7F1F-FF7C-C147-ABDD-D087203953B7}"/>
              </a:ext>
            </a:extLst>
          </p:cNvPr>
          <p:cNvGrpSpPr/>
          <p:nvPr/>
        </p:nvGrpSpPr>
        <p:grpSpPr>
          <a:xfrm>
            <a:off x="406628" y="2179841"/>
            <a:ext cx="575799" cy="985555"/>
            <a:chOff x="647304" y="2171700"/>
            <a:chExt cx="767732" cy="1314073"/>
          </a:xfrm>
          <a:solidFill>
            <a:srgbClr val="0070C0"/>
          </a:solidFill>
        </p:grpSpPr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9BD943DB-9021-9D42-AF2E-498693E377F5}"/>
                </a:ext>
              </a:extLst>
            </p:cNvPr>
            <p:cNvSpPr/>
            <p:nvPr/>
          </p:nvSpPr>
          <p:spPr>
            <a:xfrm>
              <a:off x="757238" y="2171700"/>
              <a:ext cx="485775" cy="471488"/>
            </a:xfrm>
            <a:prstGeom prst="donu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1B0CDC-AD21-6747-8325-DAFF949B539B}"/>
                </a:ext>
              </a:extLst>
            </p:cNvPr>
            <p:cNvSpPr txBox="1"/>
            <p:nvPr/>
          </p:nvSpPr>
          <p:spPr>
            <a:xfrm>
              <a:off x="647304" y="2808665"/>
              <a:ext cx="767732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2015</a:t>
              </a:r>
              <a:r>
                <a:rPr lang="en-US" sz="1350" dirty="0"/>
                <a:t> </a:t>
              </a:r>
            </a:p>
            <a:p>
              <a:endParaRPr lang="en-US" sz="135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B55722-4BF6-9E4F-BE1C-F76E82C60590}"/>
              </a:ext>
            </a:extLst>
          </p:cNvPr>
          <p:cNvSpPr txBox="1"/>
          <p:nvPr/>
        </p:nvSpPr>
        <p:spPr>
          <a:xfrm>
            <a:off x="3149443" y="2842632"/>
            <a:ext cx="9004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2021</a:t>
            </a:r>
            <a:r>
              <a:rPr lang="en-US" sz="1350"/>
              <a:t> </a:t>
            </a:r>
          </a:p>
          <a:p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01F62-085A-EF45-8833-942E9B180668}"/>
              </a:ext>
            </a:extLst>
          </p:cNvPr>
          <p:cNvSpPr txBox="1"/>
          <p:nvPr/>
        </p:nvSpPr>
        <p:spPr>
          <a:xfrm>
            <a:off x="4880494" y="2923697"/>
            <a:ext cx="9004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March 2022 </a:t>
            </a:r>
          </a:p>
          <a:p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9D2FA6-D81E-9A44-BC03-25A313F7948B}"/>
              </a:ext>
            </a:extLst>
          </p:cNvPr>
          <p:cNvSpPr txBox="1"/>
          <p:nvPr/>
        </p:nvSpPr>
        <p:spPr>
          <a:xfrm>
            <a:off x="6514459" y="2947473"/>
            <a:ext cx="9004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June</a:t>
            </a:r>
          </a:p>
          <a:p>
            <a:r>
              <a:rPr lang="en-US" sz="1350" b="1"/>
              <a:t>2022 </a:t>
            </a:r>
          </a:p>
          <a:p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5578B8-0711-B74F-90BF-277BBCD8E597}"/>
              </a:ext>
            </a:extLst>
          </p:cNvPr>
          <p:cNvSpPr txBox="1"/>
          <p:nvPr/>
        </p:nvSpPr>
        <p:spPr>
          <a:xfrm>
            <a:off x="179818" y="3384385"/>
            <a:ext cx="1240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Regional Transit </a:t>
            </a:r>
          </a:p>
          <a:p>
            <a:r>
              <a:rPr lang="en-US" sz="1200" b="1"/>
              <a:t>Leadership </a:t>
            </a:r>
          </a:p>
          <a:p>
            <a:r>
              <a:rPr lang="en-US" sz="1200" b="1"/>
              <a:t>Council</a:t>
            </a:r>
          </a:p>
          <a:p>
            <a:r>
              <a:rPr lang="en-US" sz="1200" b="1"/>
              <a:t>Formed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972E16-DD13-C947-A44F-4D745ABBCD2B}"/>
              </a:ext>
            </a:extLst>
          </p:cNvPr>
          <p:cNvSpPr txBox="1"/>
          <p:nvPr/>
        </p:nvSpPr>
        <p:spPr>
          <a:xfrm>
            <a:off x="1641543" y="3397755"/>
            <a:ext cx="947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National Science Foundation Planning Grant Secured</a:t>
            </a:r>
          </a:p>
          <a:p>
            <a:endParaRPr lang="en-US" sz="12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35B959-F1FC-B74B-90F2-7C2FCE26DC5F}"/>
              </a:ext>
            </a:extLst>
          </p:cNvPr>
          <p:cNvSpPr txBox="1"/>
          <p:nvPr/>
        </p:nvSpPr>
        <p:spPr>
          <a:xfrm>
            <a:off x="3000311" y="3507981"/>
            <a:ext cx="1420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NSF $1M implementation Grant secured </a:t>
            </a:r>
          </a:p>
          <a:p>
            <a:endParaRPr lang="en-US" sz="12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825244-0938-CA41-8E64-BA4349A9F53D}"/>
              </a:ext>
            </a:extLst>
          </p:cNvPr>
          <p:cNvSpPr txBox="1"/>
          <p:nvPr/>
        </p:nvSpPr>
        <p:spPr>
          <a:xfrm>
            <a:off x="4723192" y="3611992"/>
            <a:ext cx="14204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Pilot Launched</a:t>
            </a:r>
          </a:p>
          <a:p>
            <a:endParaRPr lang="en-US" sz="135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4155F9-BB2A-154B-B684-DD6344305882}"/>
              </a:ext>
            </a:extLst>
          </p:cNvPr>
          <p:cNvSpPr txBox="1"/>
          <p:nvPr/>
        </p:nvSpPr>
        <p:spPr>
          <a:xfrm>
            <a:off x="6342953" y="3631626"/>
            <a:ext cx="1183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$4.2 million State grant awarded for Expansion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1BBD5-7D86-764F-9B83-82F8FB50275B}"/>
              </a:ext>
            </a:extLst>
          </p:cNvPr>
          <p:cNvSpPr txBox="1"/>
          <p:nvPr/>
        </p:nvSpPr>
        <p:spPr>
          <a:xfrm>
            <a:off x="7726149" y="3631625"/>
            <a:ext cx="13307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Launch ”FlexRide 2.0”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78C3DC-A6E6-BA46-8D7B-245350364C45}"/>
              </a:ext>
            </a:extLst>
          </p:cNvPr>
          <p:cNvGrpSpPr/>
          <p:nvPr/>
        </p:nvGrpSpPr>
        <p:grpSpPr>
          <a:xfrm>
            <a:off x="8059470" y="2523455"/>
            <a:ext cx="900410" cy="1177058"/>
            <a:chOff x="6440048" y="2239702"/>
            <a:chExt cx="1200546" cy="1569411"/>
          </a:xfrm>
        </p:grpSpPr>
        <p:sp>
          <p:nvSpPr>
            <p:cNvPr id="33" name="Donut 32">
              <a:extLst>
                <a:ext uri="{FF2B5EF4-FFF2-40B4-BE49-F238E27FC236}">
                  <a16:creationId xmlns:a16="http://schemas.microsoft.com/office/drawing/2014/main" id="{A81CED0E-4B27-F54A-B412-2CB3B44B8492}"/>
                </a:ext>
              </a:extLst>
            </p:cNvPr>
            <p:cNvSpPr/>
            <p:nvPr/>
          </p:nvSpPr>
          <p:spPr>
            <a:xfrm>
              <a:off x="6483293" y="2239702"/>
              <a:ext cx="485775" cy="471488"/>
            </a:xfrm>
            <a:prstGeom prst="donu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7E0728-4E4E-AE4D-92B0-172522985C84}"/>
                </a:ext>
              </a:extLst>
            </p:cNvPr>
            <p:cNvSpPr txBox="1"/>
            <p:nvPr/>
          </p:nvSpPr>
          <p:spPr>
            <a:xfrm>
              <a:off x="6440048" y="2855005"/>
              <a:ext cx="1200546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/>
                <a:t>April </a:t>
              </a:r>
            </a:p>
            <a:p>
              <a:r>
                <a:rPr lang="en-US" sz="1350" b="1"/>
                <a:t>2023</a:t>
              </a:r>
            </a:p>
            <a:p>
              <a:endParaRPr lang="en-US" sz="1350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C5214B7-659C-3844-9F16-18BB19FC1EE5}"/>
              </a:ext>
            </a:extLst>
          </p:cNvPr>
          <p:cNvCxnSpPr>
            <a:stCxn id="5" idx="6"/>
            <a:endCxn id="33" idx="2"/>
          </p:cNvCxnSpPr>
          <p:nvPr/>
        </p:nvCxnSpPr>
        <p:spPr>
          <a:xfrm>
            <a:off x="853409" y="2356649"/>
            <a:ext cx="7238495" cy="343614"/>
          </a:xfrm>
          <a:prstGeom prst="line">
            <a:avLst/>
          </a:prstGeom>
          <a:ln w="1111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F31F9F-3FF9-8E4E-B282-D423AF03BEE8}"/>
              </a:ext>
            </a:extLst>
          </p:cNvPr>
          <p:cNvSpPr txBox="1"/>
          <p:nvPr/>
        </p:nvSpPr>
        <p:spPr>
          <a:xfrm>
            <a:off x="1665068" y="2692863"/>
            <a:ext cx="9004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2020</a:t>
            </a:r>
            <a:r>
              <a:rPr lang="en-US" sz="1350"/>
              <a:t> </a:t>
            </a:r>
          </a:p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4792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EF4ED-BB4B-820B-7CC9-60F5D9CB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8" y="1200150"/>
            <a:ext cx="2143217" cy="1200150"/>
          </a:xfrm>
        </p:spPr>
        <p:txBody>
          <a:bodyPr/>
          <a:lstStyle/>
          <a:p>
            <a:r>
              <a:rPr lang="en-US" b="1">
                <a:ea typeface="Calibri Light"/>
                <a:cs typeface="Calibri Light"/>
              </a:rPr>
              <a:t>Where Does FlexRide</a:t>
            </a:r>
            <a:br>
              <a:rPr lang="en-US" b="1">
                <a:ea typeface="Calibri Light"/>
                <a:cs typeface="Calibri Light"/>
              </a:rPr>
            </a:br>
            <a:r>
              <a:rPr lang="en-US" b="1">
                <a:ea typeface="Calibri Light"/>
                <a:cs typeface="Calibri Light"/>
              </a:rPr>
              <a:t>Go?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1F36AE-8505-090A-9D94-962C91670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68" y="2400300"/>
            <a:ext cx="1666967" cy="2434904"/>
          </a:xfrm>
        </p:spPr>
        <p:txBody>
          <a:bodyPr vert="horz" lIns="68580" tIns="34290" rIns="68580" bIns="34290" rtlCol="0" anchor="t">
            <a:noAutofit/>
          </a:bodyPr>
          <a:lstStyle/>
          <a:p>
            <a:endParaRPr lang="en-US" sz="1350"/>
          </a:p>
          <a:p>
            <a:endParaRPr lang="en-US" sz="1350"/>
          </a:p>
          <a:p>
            <a:endParaRPr lang="en-US" sz="1350"/>
          </a:p>
          <a:p>
            <a:endParaRPr lang="en-US" sz="1350"/>
          </a:p>
          <a:p>
            <a:pPr marL="257175" indent="-257175">
              <a:buFont typeface="+mj-lt"/>
              <a:buAutoNum type="arabicPeriod"/>
            </a:pPr>
            <a:endParaRPr lang="en-US" sz="1350"/>
          </a:p>
          <a:p>
            <a:r>
              <a:rPr lang="en-US" sz="1350"/>
              <a:t> </a:t>
            </a:r>
          </a:p>
        </p:txBody>
      </p:sp>
      <p:pic>
        <p:nvPicPr>
          <p:cNvPr id="4" name="Picture 3" descr="A picture containing text, map, atlas, diagram&#10;&#10;Description automatically generated">
            <a:extLst>
              <a:ext uri="{FF2B5EF4-FFF2-40B4-BE49-F238E27FC236}">
                <a16:creationId xmlns:a16="http://schemas.microsoft.com/office/drawing/2014/main" id="{6A1BEF6E-D373-CEF2-52BA-628C521F9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154" y="1416610"/>
            <a:ext cx="3485627" cy="4510811"/>
          </a:xfrm>
          <a:prstGeom prst="rect">
            <a:avLst/>
          </a:prstGeom>
        </p:spPr>
      </p:pic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6C7F066E-2688-E09A-652F-CCAC4FBFC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941" y="4911909"/>
            <a:ext cx="685800" cy="685800"/>
          </a:xfrm>
          <a:prstGeom prst="rect">
            <a:avLst/>
          </a:prstGeom>
        </p:spPr>
      </p:pic>
      <p:pic>
        <p:nvPicPr>
          <p:cNvPr id="5" name="Picture 4" descr="A map of a city">
            <a:extLst>
              <a:ext uri="{FF2B5EF4-FFF2-40B4-BE49-F238E27FC236}">
                <a16:creationId xmlns:a16="http://schemas.microsoft.com/office/drawing/2014/main" id="{30BEF2D0-054D-A999-F6DA-6751F2046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072" y="857250"/>
            <a:ext cx="70013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31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3681A-EF41-F668-ED97-162B3F7A7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4E99B7-E5E8-96AE-08AE-E626BC2C0CE4}"/>
              </a:ext>
            </a:extLst>
          </p:cNvPr>
          <p:cNvSpPr/>
          <p:nvPr/>
        </p:nvSpPr>
        <p:spPr>
          <a:xfrm>
            <a:off x="15766" y="6199207"/>
            <a:ext cx="9144000" cy="668655"/>
          </a:xfrm>
          <a:prstGeom prst="rect">
            <a:avLst/>
          </a:prstGeom>
          <a:solidFill>
            <a:srgbClr val="365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C7E41-30BC-7653-EBC2-F3F4D4FC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" y="5136947"/>
            <a:ext cx="2793175" cy="2785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03F137-8767-4C3E-0F21-58D175087CB1}"/>
              </a:ext>
            </a:extLst>
          </p:cNvPr>
          <p:cNvSpPr txBox="1"/>
          <p:nvPr/>
        </p:nvSpPr>
        <p:spPr>
          <a:xfrm>
            <a:off x="5173340" y="4913926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7099D-B70D-2410-94A1-8462B949065D}"/>
              </a:ext>
            </a:extLst>
          </p:cNvPr>
          <p:cNvSpPr txBox="1"/>
          <p:nvPr/>
        </p:nvSpPr>
        <p:spPr>
          <a:xfrm>
            <a:off x="1025239" y="491737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23026-BA2D-31CE-D817-DBC934E59292}"/>
              </a:ext>
            </a:extLst>
          </p:cNvPr>
          <p:cNvSpPr txBox="1"/>
          <p:nvPr/>
        </p:nvSpPr>
        <p:spPr>
          <a:xfrm>
            <a:off x="3127569" y="4916596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65843E-9B5D-B080-0B92-18757EDEF7EB}"/>
              </a:ext>
            </a:extLst>
          </p:cNvPr>
          <p:cNvSpPr txBox="1"/>
          <p:nvPr/>
        </p:nvSpPr>
        <p:spPr>
          <a:xfrm>
            <a:off x="2940019" y="1181937"/>
            <a:ext cx="191399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21F0D6E-603F-762A-E231-07E2EF5C9AE8}"/>
              </a:ext>
              <a:ext uri="{147F2762-F138-4A5C-976F-8EAC2B608ADB}">
                <a16:predDERef xmlns:a16="http://schemas.microsoft.com/office/drawing/2014/main" pred="{C889972D-31A8-54BD-BAA9-3DF8CF45E792}"/>
              </a:ext>
            </a:extLst>
          </p:cNvPr>
          <p:cNvGraphicFramePr>
            <a:graphicFrameLocks/>
          </p:cNvGraphicFramePr>
          <p:nvPr/>
        </p:nvGraphicFramePr>
        <p:xfrm>
          <a:off x="824004" y="863479"/>
          <a:ext cx="7291204" cy="412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B14B77E-1A8F-0AA1-4CA9-9B95E19CF1D7}"/>
              </a:ext>
            </a:extLst>
          </p:cNvPr>
          <p:cNvSpPr txBox="1"/>
          <p:nvPr/>
        </p:nvSpPr>
        <p:spPr>
          <a:xfrm>
            <a:off x="7140820" y="4913435"/>
            <a:ext cx="65063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>
                <a:ea typeface="Calibri"/>
                <a:cs typeface="Calibri"/>
              </a:rPr>
              <a:t>2025</a:t>
            </a: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88282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06ED6-0F87-DD45-94A2-5FA96DADF538}"/>
              </a:ext>
            </a:extLst>
          </p:cNvPr>
          <p:cNvSpPr/>
          <p:nvPr/>
        </p:nvSpPr>
        <p:spPr>
          <a:xfrm>
            <a:off x="0" y="6199207"/>
            <a:ext cx="9144000" cy="668655"/>
          </a:xfrm>
          <a:prstGeom prst="rect">
            <a:avLst/>
          </a:prstGeom>
          <a:solidFill>
            <a:srgbClr val="365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BF205-D0FA-0D43-846B-FEDE78BE6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951" y="4924467"/>
            <a:ext cx="3218136" cy="321813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51F7DA7-C373-3BFF-7F3F-BD29BD166F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716366"/>
              </p:ext>
            </p:extLst>
          </p:nvPr>
        </p:nvGraphicFramePr>
        <p:xfrm>
          <a:off x="566185" y="1303818"/>
          <a:ext cx="6618767" cy="3891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F63C37-B503-C012-7B81-4E97BEF44E90}"/>
              </a:ext>
            </a:extLst>
          </p:cNvPr>
          <p:cNvSpPr txBox="1"/>
          <p:nvPr/>
        </p:nvSpPr>
        <p:spPr>
          <a:xfrm>
            <a:off x="7495954" y="3628604"/>
            <a:ext cx="580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1,842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F397A-A6D8-FCFD-35D7-BAE7DF067C62}"/>
              </a:ext>
            </a:extLst>
          </p:cNvPr>
          <p:cNvSpPr txBox="1"/>
          <p:nvPr/>
        </p:nvSpPr>
        <p:spPr>
          <a:xfrm>
            <a:off x="7451870" y="1699093"/>
            <a:ext cx="6687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46,724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04CB7-565C-E026-6A55-BBFB1A8837E8}"/>
              </a:ext>
            </a:extLst>
          </p:cNvPr>
          <p:cNvSpPr txBox="1"/>
          <p:nvPr/>
        </p:nvSpPr>
        <p:spPr>
          <a:xfrm>
            <a:off x="7504824" y="2949494"/>
            <a:ext cx="580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6,999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9B79D-6BDC-0DF4-8819-4AB12A917DAC}"/>
              </a:ext>
            </a:extLst>
          </p:cNvPr>
          <p:cNvSpPr txBox="1"/>
          <p:nvPr/>
        </p:nvSpPr>
        <p:spPr>
          <a:xfrm>
            <a:off x="7495954" y="2323665"/>
            <a:ext cx="580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1,846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7463A-B316-1D3B-32F3-A262AB64B526}"/>
              </a:ext>
            </a:extLst>
          </p:cNvPr>
          <p:cNvSpPr txBox="1"/>
          <p:nvPr/>
        </p:nvSpPr>
        <p:spPr>
          <a:xfrm>
            <a:off x="7495954" y="4254794"/>
            <a:ext cx="580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1,956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78ACBA-D09C-B493-B409-FE5DFCC63A46}"/>
              </a:ext>
            </a:extLst>
          </p:cNvPr>
          <p:cNvSpPr txBox="1"/>
          <p:nvPr/>
        </p:nvSpPr>
        <p:spPr>
          <a:xfrm>
            <a:off x="6586601" y="5259726"/>
            <a:ext cx="2109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Total Rides 59,367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BD9184-2079-2C2F-7891-5A51408E1B7D}"/>
              </a:ext>
            </a:extLst>
          </p:cNvPr>
          <p:cNvSpPr txBox="1"/>
          <p:nvPr/>
        </p:nvSpPr>
        <p:spPr>
          <a:xfrm>
            <a:off x="4189855" y="928889"/>
            <a:ext cx="4793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Rides by Employment Location 2024</a:t>
            </a:r>
          </a:p>
        </p:txBody>
      </p:sp>
    </p:spTree>
    <p:extLst>
      <p:ext uri="{BB962C8B-B14F-4D97-AF65-F5344CB8AC3E}">
        <p14:creationId xmlns:p14="http://schemas.microsoft.com/office/powerpoint/2010/main" val="626973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06ED6-0F87-DD45-94A2-5FA96DADF538}"/>
              </a:ext>
            </a:extLst>
          </p:cNvPr>
          <p:cNvSpPr/>
          <p:nvPr/>
        </p:nvSpPr>
        <p:spPr>
          <a:xfrm>
            <a:off x="0" y="6189345"/>
            <a:ext cx="9144000" cy="668655"/>
          </a:xfrm>
          <a:prstGeom prst="rect">
            <a:avLst/>
          </a:prstGeom>
          <a:solidFill>
            <a:srgbClr val="365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BF205-D0FA-0D43-846B-FEDE78BE6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951" y="4914604"/>
            <a:ext cx="3218136" cy="3218136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FC92DFA-0823-4BB1-B723-C3CCC65059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691718"/>
              </p:ext>
            </p:extLst>
          </p:nvPr>
        </p:nvGraphicFramePr>
        <p:xfrm>
          <a:off x="315310" y="378372"/>
          <a:ext cx="7490355" cy="511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413D84C-752E-BA35-9E7D-A227809D1A7B}"/>
              </a:ext>
            </a:extLst>
          </p:cNvPr>
          <p:cNvSpPr txBox="1"/>
          <p:nvPr/>
        </p:nvSpPr>
        <p:spPr>
          <a:xfrm>
            <a:off x="7805665" y="4205357"/>
            <a:ext cx="1271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27% of all rides go to/from FedEx</a:t>
            </a:r>
          </a:p>
        </p:txBody>
      </p:sp>
    </p:spTree>
    <p:extLst>
      <p:ext uri="{BB962C8B-B14F-4D97-AF65-F5344CB8AC3E}">
        <p14:creationId xmlns:p14="http://schemas.microsoft.com/office/powerpoint/2010/main" val="1116355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21792-4F1B-E781-5BD7-34C71616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EBA1FC-2D1D-6A93-E0B7-95CDCE8D20EA}"/>
              </a:ext>
            </a:extLst>
          </p:cNvPr>
          <p:cNvSpPr/>
          <p:nvPr/>
        </p:nvSpPr>
        <p:spPr>
          <a:xfrm>
            <a:off x="0" y="6202815"/>
            <a:ext cx="9144000" cy="668655"/>
          </a:xfrm>
          <a:prstGeom prst="rect">
            <a:avLst/>
          </a:prstGeom>
          <a:solidFill>
            <a:srgbClr val="365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FA3B4-D0B9-91C1-30FB-914608D1E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951" y="4928075"/>
            <a:ext cx="3218136" cy="32181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3E0DB2-0EE5-A4EC-E40F-848C5D69B1F7}"/>
              </a:ext>
            </a:extLst>
          </p:cNvPr>
          <p:cNvSpPr txBox="1">
            <a:spLocks/>
          </p:cNvSpPr>
          <p:nvPr/>
        </p:nvSpPr>
        <p:spPr>
          <a:xfrm>
            <a:off x="4346195" y="2237182"/>
            <a:ext cx="3814209" cy="418150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75" lvl="1" indent="-257175" algn="l">
              <a:lnSpc>
                <a:spcPct val="100000"/>
              </a:lnSpc>
              <a:buClr>
                <a:srgbClr val="0D358F"/>
              </a:buClr>
              <a:buFont typeface="Arial" panose="020B0604020202020204" pitchFamily="34" charset="0"/>
              <a:buChar char="•"/>
            </a:pPr>
            <a:endParaRPr lang="en-US" sz="150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E3AB095-4075-957A-D36D-3AFEFFB0C427}"/>
              </a:ext>
            </a:extLst>
          </p:cNvPr>
          <p:cNvGraphicFramePr>
            <a:graphicFrameLocks/>
          </p:cNvGraphicFramePr>
          <p:nvPr/>
        </p:nvGraphicFramePr>
        <p:xfrm>
          <a:off x="925883" y="945356"/>
          <a:ext cx="4618435" cy="327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351ACAE-4522-BA91-0994-57AC112D76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368951"/>
              </p:ext>
            </p:extLst>
          </p:nvPr>
        </p:nvGraphicFramePr>
        <p:xfrm>
          <a:off x="157655" y="1255572"/>
          <a:ext cx="7606433" cy="4494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EE27E5-4325-378D-0572-B0C79E643338}"/>
              </a:ext>
            </a:extLst>
          </p:cNvPr>
          <p:cNvSpPr txBox="1"/>
          <p:nvPr/>
        </p:nvSpPr>
        <p:spPr>
          <a:xfrm>
            <a:off x="7759417" y="1847364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$</a:t>
            </a:r>
            <a:r>
              <a:rPr lang="en-US" sz="1600" dirty="0"/>
              <a:t>1,150,000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5FCD0-9289-72C3-C8F0-7B1676A6C7A6}"/>
              </a:ext>
            </a:extLst>
          </p:cNvPr>
          <p:cNvSpPr txBox="1"/>
          <p:nvPr/>
        </p:nvSpPr>
        <p:spPr>
          <a:xfrm>
            <a:off x="7744814" y="2434336"/>
            <a:ext cx="96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$500,000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25DE4-8E7D-19DF-C5BE-EAFB419D8943}"/>
              </a:ext>
            </a:extLst>
          </p:cNvPr>
          <p:cNvSpPr txBox="1"/>
          <p:nvPr/>
        </p:nvSpPr>
        <p:spPr>
          <a:xfrm>
            <a:off x="7759417" y="2959379"/>
            <a:ext cx="96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$125,000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0A24C-7269-2880-4E04-50B1EBA2A590}"/>
              </a:ext>
            </a:extLst>
          </p:cNvPr>
          <p:cNvSpPr txBox="1"/>
          <p:nvPr/>
        </p:nvSpPr>
        <p:spPr>
          <a:xfrm>
            <a:off x="7747550" y="3541481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$</a:t>
            </a:r>
            <a:r>
              <a:rPr lang="en-US" sz="1600" dirty="0"/>
              <a:t>320,000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ADD76-05C2-F3E8-4F08-7CF96664E4FF}"/>
              </a:ext>
            </a:extLst>
          </p:cNvPr>
          <p:cNvSpPr txBox="1"/>
          <p:nvPr/>
        </p:nvSpPr>
        <p:spPr>
          <a:xfrm>
            <a:off x="7827057" y="4131344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$25,000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83B75-5B81-4273-F94A-362D368C90F1}"/>
              </a:ext>
            </a:extLst>
          </p:cNvPr>
          <p:cNvSpPr txBox="1"/>
          <p:nvPr/>
        </p:nvSpPr>
        <p:spPr>
          <a:xfrm>
            <a:off x="6711005" y="5302346"/>
            <a:ext cx="2067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TOTAL $2,234,000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B8A248-7D62-E39D-5543-E1C25CDB64D6}"/>
              </a:ext>
            </a:extLst>
          </p:cNvPr>
          <p:cNvSpPr txBox="1"/>
          <p:nvPr/>
        </p:nvSpPr>
        <p:spPr>
          <a:xfrm>
            <a:off x="7851746" y="4720244"/>
            <a:ext cx="96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$108,000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B2640F-9A9F-44AF-DA5C-AEEFC8B515CE}"/>
              </a:ext>
            </a:extLst>
          </p:cNvPr>
          <p:cNvSpPr txBox="1"/>
          <p:nvPr/>
        </p:nvSpPr>
        <p:spPr>
          <a:xfrm>
            <a:off x="4849191" y="962441"/>
            <a:ext cx="2977866" cy="85408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2400" b="1" dirty="0"/>
              <a:t>2025 Funding Sources </a:t>
            </a:r>
          </a:p>
          <a:p>
            <a:br>
              <a:rPr lang="en-US" sz="1350" dirty="0"/>
            </a:b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5424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9117B-3893-1FB9-8D58-65DDD0D44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37DBE9-7DE3-C92C-B632-95860A3E43CB}"/>
              </a:ext>
            </a:extLst>
          </p:cNvPr>
          <p:cNvSpPr/>
          <p:nvPr/>
        </p:nvSpPr>
        <p:spPr>
          <a:xfrm>
            <a:off x="0" y="6189345"/>
            <a:ext cx="9144000" cy="668655"/>
          </a:xfrm>
          <a:prstGeom prst="rect">
            <a:avLst/>
          </a:prstGeom>
          <a:solidFill>
            <a:srgbClr val="365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34A3A-018D-D981-79D2-8382ABEB8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951" y="4914605"/>
            <a:ext cx="3218136" cy="32181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525C5D-B99D-DC4F-7603-0A4D98FBC3D3}"/>
              </a:ext>
            </a:extLst>
          </p:cNvPr>
          <p:cNvSpPr txBox="1">
            <a:spLocks/>
          </p:cNvSpPr>
          <p:nvPr/>
        </p:nvSpPr>
        <p:spPr>
          <a:xfrm>
            <a:off x="4346195" y="2237182"/>
            <a:ext cx="3814209" cy="418150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75" lvl="1" indent="-257175" algn="l">
              <a:lnSpc>
                <a:spcPct val="100000"/>
              </a:lnSpc>
              <a:buClr>
                <a:srgbClr val="0D358F"/>
              </a:buClr>
              <a:buFont typeface="Arial" panose="020B0604020202020204" pitchFamily="34" charset="0"/>
              <a:buChar char="•"/>
            </a:pPr>
            <a:endParaRPr lang="en-US" sz="150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8215E-16F9-8F1C-A610-70343BE5BC90}"/>
              </a:ext>
            </a:extLst>
          </p:cNvPr>
          <p:cNvSpPr txBox="1"/>
          <p:nvPr/>
        </p:nvSpPr>
        <p:spPr>
          <a:xfrm>
            <a:off x="734582" y="2146607"/>
            <a:ext cx="7833788" cy="58169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dirty="0"/>
              <a:t>State and Federal sources – Workforce Development, Transportation</a:t>
            </a:r>
          </a:p>
          <a:p>
            <a:endParaRPr lang="en-US" dirty="0"/>
          </a:p>
          <a:p>
            <a:r>
              <a:rPr lang="en-US" dirty="0"/>
              <a:t>Federal Earmarks  </a:t>
            </a:r>
          </a:p>
          <a:p>
            <a:endParaRPr lang="en-US" dirty="0"/>
          </a:p>
          <a:p>
            <a:r>
              <a:rPr lang="en-US" dirty="0"/>
              <a:t>Milwaukee County – potential collaboration on FlexRide with MCTS 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Private Charitable Funding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Business Input – 10% of operating costs</a:t>
            </a: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endParaRPr lang="en-US" sz="1350" dirty="0">
              <a:ea typeface="Calibri" panose="020F0502020204030204"/>
              <a:cs typeface="Calibri" panose="020F0502020204030204"/>
            </a:endParaRPr>
          </a:p>
          <a:p>
            <a:br>
              <a:rPr lang="en-US" sz="1350" dirty="0"/>
            </a:br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5514B-68EA-6B70-380F-9001DBFBEA41}"/>
              </a:ext>
            </a:extLst>
          </p:cNvPr>
          <p:cNvSpPr txBox="1"/>
          <p:nvPr/>
        </p:nvSpPr>
        <p:spPr>
          <a:xfrm>
            <a:off x="734583" y="1289947"/>
            <a:ext cx="5165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Long Term Revenue – 2026 and beyond</a:t>
            </a:r>
          </a:p>
        </p:txBody>
      </p:sp>
    </p:spTree>
    <p:extLst>
      <p:ext uri="{BB962C8B-B14F-4D97-AF65-F5344CB8AC3E}">
        <p14:creationId xmlns:p14="http://schemas.microsoft.com/office/powerpoint/2010/main" val="3687252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E92503-F588-96E8-1624-45C3B8E7F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011DC30-A2FC-715F-7715-11F7B0396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1AF9B-9142-A952-FA3F-9D159164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E40647E-21F3-01E7-D57D-3F11C8959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FA42C8-22C2-974C-522F-69CB9085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FF497-11FF-7CAB-97C3-A37B3E9F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0"/>
          <a:stretch/>
        </p:blipFill>
        <p:spPr>
          <a:xfrm>
            <a:off x="4719991" y="902677"/>
            <a:ext cx="1471939" cy="701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C67931-7BD8-A8EE-AE9C-B5B708360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30" y="902677"/>
            <a:ext cx="1533525" cy="819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D83C7E-40EB-C67D-EFE3-8BEA46BB4B98}"/>
              </a:ext>
            </a:extLst>
          </p:cNvPr>
          <p:cNvSpPr txBox="1"/>
          <p:nvPr/>
        </p:nvSpPr>
        <p:spPr>
          <a:xfrm>
            <a:off x="3995349" y="3835272"/>
            <a:ext cx="46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Orlando Owens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253E13-703A-E83B-E114-08270A436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397" y="2013240"/>
            <a:ext cx="4329339" cy="166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7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A3DEF2-EEC9-487A-B034-4A4DD4E4E5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9485" y="4502612"/>
            <a:ext cx="5965031" cy="471488"/>
          </a:xfrm>
        </p:spPr>
        <p:txBody>
          <a:bodyPr/>
          <a:lstStyle/>
          <a:p>
            <a:r>
              <a:rPr lang="en-US" dirty="0"/>
              <a:t>Changing Lives One Person at a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1" y="4243150"/>
            <a:ext cx="1600042" cy="937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434" y="4208557"/>
            <a:ext cx="1148171" cy="9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35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2605"/>
            <a:ext cx="7886700" cy="692331"/>
          </a:xfrm>
        </p:spPr>
        <p:txBody>
          <a:bodyPr>
            <a:normAutofit fontScale="90000"/>
          </a:bodyPr>
          <a:lstStyle/>
          <a:p>
            <a:r>
              <a:rPr lang="en-US" dirty="0"/>
              <a:t>Value Proposition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238" y="1530347"/>
            <a:ext cx="7201524" cy="2789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417" y="3664299"/>
            <a:ext cx="1823933" cy="129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3153"/>
          <a:stretch/>
        </p:blipFill>
        <p:spPr>
          <a:xfrm>
            <a:off x="2410183" y="3664299"/>
            <a:ext cx="1165890" cy="154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157" y="3670228"/>
            <a:ext cx="1225403" cy="1540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932" y="3670228"/>
            <a:ext cx="1728366" cy="129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58" y="3670228"/>
            <a:ext cx="1728366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56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9A7832-FAB1-EF7E-59DD-988CD00A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664E4A-1998-98EA-9031-8A19664B8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28F15-E55E-E7FB-2D60-DACD45341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CE194EE-9DCA-8B99-B16B-75F0A9DF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A2B47B-4DEE-4885-0B2B-310A1405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1730D-02C3-912F-35B4-0123C1068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6209" y="1821884"/>
            <a:ext cx="4467501" cy="2612535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Welcome </a:t>
            </a:r>
            <a:br>
              <a:rPr lang="en-US" sz="5400" b="1" dirty="0">
                <a:solidFill>
                  <a:schemeClr val="accent1"/>
                </a:solidFill>
              </a:rPr>
            </a:br>
            <a:r>
              <a:rPr lang="en-US" sz="5400" b="1" dirty="0">
                <a:solidFill>
                  <a:schemeClr val="accent1"/>
                </a:solidFill>
                <a:latin typeface="Freestyle Script" panose="030804020302050B0404" pitchFamily="66" charset="0"/>
              </a:rPr>
              <a:t>DWD</a:t>
            </a:r>
            <a:br>
              <a:rPr lang="en-US" sz="5400" b="1" dirty="0">
                <a:solidFill>
                  <a:schemeClr val="accent1"/>
                </a:solidFill>
                <a:latin typeface="Freestyle Script" panose="030804020302050B0404" pitchFamily="66" charset="0"/>
              </a:rPr>
            </a:br>
            <a:r>
              <a:rPr lang="en-US" sz="5400" b="1" dirty="0">
                <a:solidFill>
                  <a:schemeClr val="accent1"/>
                </a:solidFill>
                <a:latin typeface="Freestyle Script" panose="030804020302050B0404" pitchFamily="66" charset="0"/>
              </a:rPr>
              <a:t>Michele Carter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5CD81-DF2F-CF79-82E4-F5D116B2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0"/>
          <a:stretch/>
        </p:blipFill>
        <p:spPr>
          <a:xfrm>
            <a:off x="4719991" y="902677"/>
            <a:ext cx="1471939" cy="701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9C6B85-7124-2BF4-58E4-710D67466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30" y="902677"/>
            <a:ext cx="15335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89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Joseph Project Mission Statement</a:t>
            </a:r>
            <a:br>
              <a:rPr lang="en-US" dirty="0"/>
            </a:b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93680" y="2534506"/>
            <a:ext cx="6466262" cy="2813334"/>
            <a:chOff x="1805524" y="2301095"/>
            <a:chExt cx="8621683" cy="37511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2B7F46-E6B4-3E47-8C82-120E4D2B7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29" y="2301095"/>
              <a:ext cx="2402077" cy="2665531"/>
            </a:xfrm>
            <a:prstGeom prst="rect">
              <a:avLst/>
            </a:prstGeom>
          </p:spPr>
        </p:pic>
        <p:pic>
          <p:nvPicPr>
            <p:cNvPr id="10" name="Picture 9" descr="A few people holding a certificate&#10;&#10;Description automatically generated with medium confidence">
              <a:extLst>
                <a:ext uri="{FF2B5EF4-FFF2-40B4-BE49-F238E27FC236}">
                  <a16:creationId xmlns:a16="http://schemas.microsoft.com/office/drawing/2014/main" id="{827408E6-07C5-AC47-8A7F-A76B3613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524" y="4121519"/>
              <a:ext cx="2617117" cy="1930688"/>
            </a:xfrm>
            <a:prstGeom prst="rect">
              <a:avLst/>
            </a:prstGeom>
          </p:spPr>
        </p:pic>
        <p:pic>
          <p:nvPicPr>
            <p:cNvPr id="5" name="Content Placeholder 4">
              <a:extLst>
                <a:ext uri="{FF2B5EF4-FFF2-40B4-BE49-F238E27FC236}">
                  <a16:creationId xmlns:a16="http://schemas.microsoft.com/office/drawing/2014/main" id="{7D6A9957-DC06-EE4C-A6F5-AAD959D07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8"/>
            <a:stretch/>
          </p:blipFill>
          <p:spPr>
            <a:xfrm>
              <a:off x="1805524" y="2307478"/>
              <a:ext cx="2559040" cy="18044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8A7CE4-CE93-204F-9ED0-D986AD48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859" y="2307478"/>
              <a:ext cx="3665977" cy="21623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7E600F-AF72-2E45-8AF4-3102862EC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858" y="3904173"/>
              <a:ext cx="3665977" cy="21480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16289B-C9C3-A443-986F-68D059D3D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30" y="4250649"/>
              <a:ext cx="2402077" cy="1801558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D877EB-20E2-4C4A-99DD-BEBCB354C976}"/>
              </a:ext>
            </a:extLst>
          </p:cNvPr>
          <p:cNvSpPr txBox="1">
            <a:spLocks/>
          </p:cNvSpPr>
          <p:nvPr/>
        </p:nvSpPr>
        <p:spPr>
          <a:xfrm>
            <a:off x="1397729" y="1689254"/>
            <a:ext cx="6175883" cy="64302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r>
              <a:rPr lang="en-US" sz="255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“Connect those genuinely seeking opportunity with opportunities that already exist.”</a:t>
            </a:r>
          </a:p>
        </p:txBody>
      </p:sp>
    </p:spTree>
    <p:extLst>
      <p:ext uri="{BB962C8B-B14F-4D97-AF65-F5344CB8AC3E}">
        <p14:creationId xmlns:p14="http://schemas.microsoft.com/office/powerpoint/2010/main" val="2959868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10EE44-C957-9144-95F0-CD2211B54D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131096"/>
            <a:ext cx="7886700" cy="56970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Who We Are…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84566" y="1697422"/>
            <a:ext cx="3730588" cy="3718129"/>
            <a:chOff x="5257800" y="889602"/>
            <a:chExt cx="4974117" cy="49575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AC7B1B-DF76-2A42-8B5D-4E0E69433A6D}"/>
                </a:ext>
              </a:extLst>
            </p:cNvPr>
            <p:cNvGrpSpPr/>
            <p:nvPr/>
          </p:nvGrpSpPr>
          <p:grpSpPr>
            <a:xfrm>
              <a:off x="5257800" y="889602"/>
              <a:ext cx="4974116" cy="4953000"/>
              <a:chOff x="4129595" y="1066800"/>
              <a:chExt cx="4893866" cy="4815042"/>
            </a:xfrm>
          </p:grpSpPr>
          <p:pic>
            <p:nvPicPr>
              <p:cNvPr id="9" name="Content Placeholder 7">
                <a:extLst>
                  <a:ext uri="{FF2B5EF4-FFF2-40B4-BE49-F238E27FC236}">
                    <a16:creationId xmlns:a16="http://schemas.microsoft.com/office/drawing/2014/main" id="{4F3C90CB-70CC-CE4F-AC45-CACDF3890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1"/>
              <a:stretch/>
            </p:blipFill>
            <p:spPr>
              <a:xfrm>
                <a:off x="4129595" y="4153070"/>
                <a:ext cx="2464451" cy="1728772"/>
              </a:xfrm>
              <a:prstGeom prst="rect">
                <a:avLst/>
              </a:prstGeom>
            </p:spPr>
          </p:pic>
          <p:pic>
            <p:nvPicPr>
              <p:cNvPr id="10" name="Content Placeholder 4">
                <a:extLst>
                  <a:ext uri="{FF2B5EF4-FFF2-40B4-BE49-F238E27FC236}">
                    <a16:creationId xmlns:a16="http://schemas.microsoft.com/office/drawing/2014/main" id="{04A52FAD-4788-A04F-A527-E0AB419D7E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8"/>
              <a:stretch/>
            </p:blipFill>
            <p:spPr>
              <a:xfrm>
                <a:off x="4129595" y="1066800"/>
                <a:ext cx="4893866" cy="310994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71AEE1-804A-0B47-A8B5-8445B23CA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664" y="4084910"/>
              <a:ext cx="2469253" cy="1762197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DE4E34-0E60-F443-AB5A-A5CAC6AB3A0D}"/>
              </a:ext>
            </a:extLst>
          </p:cNvPr>
          <p:cNvSpPr txBox="1">
            <a:spLocks/>
          </p:cNvSpPr>
          <p:nvPr/>
        </p:nvSpPr>
        <p:spPr>
          <a:xfrm>
            <a:off x="1255665" y="1700801"/>
            <a:ext cx="2628900" cy="405765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spcAft>
                <a:spcPts val="900"/>
              </a:spcAft>
            </a:pPr>
            <a:r>
              <a:rPr lang="en-US" sz="3375" dirty="0">
                <a:solidFill>
                  <a:prstClr val="black"/>
                </a:solidFill>
                <a:latin typeface="Calibri" panose="020F0502020204030204"/>
              </a:rPr>
              <a:t>A </a:t>
            </a:r>
            <a:r>
              <a:rPr lang="en-US" sz="3375" b="1" i="1" dirty="0">
                <a:solidFill>
                  <a:prstClr val="black"/>
                </a:solidFill>
                <a:latin typeface="Calibri" panose="020F0502020204030204"/>
              </a:rPr>
              <a:t>partnership</a:t>
            </a:r>
            <a:r>
              <a:rPr lang="en-US" sz="3375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75" dirty="0">
                <a:solidFill>
                  <a:prstClr val="black"/>
                </a:solidFill>
                <a:latin typeface="Calibri" panose="020F0502020204030204"/>
              </a:rPr>
              <a:t>between the faith, human service and business communities</a:t>
            </a:r>
          </a:p>
          <a:p>
            <a:pPr marL="171450" indent="-171450" defTabSz="685800">
              <a:spcBef>
                <a:spcPts val="750"/>
              </a:spcBef>
              <a:spcAft>
                <a:spcPts val="900"/>
              </a:spcAft>
            </a:pPr>
            <a:r>
              <a:rPr lang="en-US" sz="3375" dirty="0">
                <a:solidFill>
                  <a:prstClr val="black"/>
                </a:solidFill>
                <a:latin typeface="Calibri" panose="020F0502020204030204"/>
              </a:rPr>
              <a:t>We remove the obstacles to good paying jobs</a:t>
            </a:r>
          </a:p>
          <a:p>
            <a:pPr marL="171450" indent="-171450" defTabSz="685800">
              <a:spcBef>
                <a:spcPts val="750"/>
              </a:spcBef>
              <a:spcAft>
                <a:spcPts val="900"/>
              </a:spcAft>
            </a:pPr>
            <a:r>
              <a:rPr lang="en-US" sz="3375" dirty="0">
                <a:solidFill>
                  <a:prstClr val="black"/>
                </a:solidFill>
                <a:latin typeface="Calibri" panose="020F0502020204030204"/>
              </a:rPr>
              <a:t>Volunteers </a:t>
            </a:r>
          </a:p>
          <a:p>
            <a:pPr marL="171450" indent="-171450" defTabSz="685800">
              <a:spcBef>
                <a:spcPts val="750"/>
              </a:spcBef>
              <a:spcAft>
                <a:spcPts val="900"/>
              </a:spcAft>
            </a:pPr>
            <a:r>
              <a:rPr lang="en-US" sz="3375" dirty="0">
                <a:solidFill>
                  <a:prstClr val="black"/>
                </a:solidFill>
                <a:latin typeface="Calibri" panose="020F0502020204030204"/>
              </a:rPr>
              <a:t>We accept </a:t>
            </a:r>
            <a:r>
              <a:rPr lang="en-US" sz="3375" b="1" dirty="0">
                <a:solidFill>
                  <a:prstClr val="black"/>
                </a:solidFill>
                <a:latin typeface="Calibri" panose="020F0502020204030204"/>
              </a:rPr>
              <a:t>NO</a:t>
            </a:r>
            <a:r>
              <a:rPr lang="en-US" sz="3375" dirty="0">
                <a:solidFill>
                  <a:prstClr val="black"/>
                </a:solidFill>
                <a:latin typeface="Calibri" panose="020F0502020204030204"/>
              </a:rPr>
              <a:t>   federal or state        tax dollars</a:t>
            </a:r>
          </a:p>
          <a:p>
            <a:pPr marL="257175" lvl="1" indent="0" defTabSz="685800">
              <a:spcBef>
                <a:spcPts val="375"/>
              </a:spcBef>
              <a:buNone/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4802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Joseph Project…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3588"/>
            <a:ext cx="7886700" cy="3052030"/>
          </a:xfrm>
        </p:spPr>
        <p:txBody>
          <a:bodyPr/>
          <a:lstStyle/>
          <a:p>
            <a:r>
              <a:rPr lang="en-US" dirty="0"/>
              <a:t>Self contained, comprehensive path to employment</a:t>
            </a:r>
          </a:p>
          <a:p>
            <a:r>
              <a:rPr lang="en-US" dirty="0"/>
              <a:t>Complete end to end in one week with Mentoring and Case Management aftercare</a:t>
            </a:r>
          </a:p>
          <a:p>
            <a:r>
              <a:rPr lang="en-US" dirty="0"/>
              <a:t>Standardized process for employers and candidates</a:t>
            </a:r>
          </a:p>
          <a:p>
            <a:r>
              <a:rPr lang="en-US" dirty="0"/>
              <a:t>Market tested critical path that works</a:t>
            </a:r>
          </a:p>
          <a:p>
            <a:r>
              <a:rPr lang="en-US" dirty="0"/>
              <a:t>Over nine years experience in training essential employability skills</a:t>
            </a:r>
          </a:p>
          <a:p>
            <a:r>
              <a:rPr lang="en-US" dirty="0"/>
              <a:t>Scalable model which has been employed across the state  </a:t>
            </a:r>
          </a:p>
        </p:txBody>
      </p:sp>
    </p:spTree>
    <p:extLst>
      <p:ext uri="{BB962C8B-B14F-4D97-AF65-F5344CB8AC3E}">
        <p14:creationId xmlns:p14="http://schemas.microsoft.com/office/powerpoint/2010/main" val="4062419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Impact…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67594"/>
            <a:ext cx="7886700" cy="331090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/>
              <a:t>Since 2015, Joseph Project has conducted over </a:t>
            </a:r>
            <a:r>
              <a:rPr lang="en-US" sz="1800" b="1" dirty="0"/>
              <a:t>170</a:t>
            </a:r>
            <a:r>
              <a:rPr lang="en-US" sz="1800" dirty="0"/>
              <a:t> workshops providing essential skills training for nearly 1,100 people in Wisconsin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/>
              <a:t>Joseph Project graduates who successfully complete the training are offered an opportunity to interview for a direct-hire career-potential manufacturing job with full benefits. Over </a:t>
            </a:r>
            <a:r>
              <a:rPr lang="en-US" sz="1800" b="1" dirty="0"/>
              <a:t>70%</a:t>
            </a:r>
            <a:r>
              <a:rPr lang="en-US" sz="1800" dirty="0"/>
              <a:t> are hired.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/>
              <a:t>The cost of the essential skills workshop is </a:t>
            </a:r>
            <a:r>
              <a:rPr lang="en-US" sz="1800" b="1" dirty="0"/>
              <a:t>less than $225 per person</a:t>
            </a:r>
            <a:r>
              <a:rPr lang="en-US" sz="1800" dirty="0"/>
              <a:t>. </a:t>
            </a:r>
            <a:r>
              <a:rPr lang="en-US" sz="1800" b="1" dirty="0"/>
              <a:t>[No taxpayer $$$]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/>
              <a:t>Since 2015 the Joseph Project has provided over </a:t>
            </a:r>
            <a:r>
              <a:rPr lang="en-US" sz="1800" b="1" dirty="0"/>
              <a:t>$135 Million</a:t>
            </a:r>
            <a:r>
              <a:rPr lang="en-US" sz="1800" dirty="0"/>
              <a:t> dollars of positive economic impact to the State of Wisconsin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Each person that earns their independence and leaves government assistance roles saves taxpayers </a:t>
            </a:r>
            <a:r>
              <a:rPr lang="en-US" b="1" dirty="0"/>
              <a:t>$50,000 per year</a:t>
            </a:r>
            <a:endParaRPr lang="en-US" dirty="0"/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Joseph Project alumni have earned over </a:t>
            </a:r>
            <a:r>
              <a:rPr lang="en-US" b="1" dirty="0"/>
              <a:t>$53 Million </a:t>
            </a:r>
            <a:r>
              <a:rPr lang="en-US" dirty="0"/>
              <a:t>in wages  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The average starting wage for our graduates is </a:t>
            </a:r>
            <a:r>
              <a:rPr lang="en-US" b="1" dirty="0"/>
              <a:t>$18 per hour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22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do…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8A22E5-5D1A-E640-9989-F97FB80284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16532"/>
            <a:ext cx="4890407" cy="35956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dirty="0"/>
              <a:t>Find, vet potential applicants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dirty="0"/>
              <a:t>Essential skills workshop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dirty="0"/>
              <a:t>Interviews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dirty="0"/>
              <a:t>Transportation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dirty="0"/>
              <a:t>Mentorship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dirty="0"/>
              <a:t>Advocacy </a:t>
            </a:r>
          </a:p>
          <a:p>
            <a:pPr marL="257175" lvl="1" indent="0">
              <a:buNone/>
            </a:pPr>
            <a:endParaRPr lang="en-US" dirty="0"/>
          </a:p>
        </p:txBody>
      </p:sp>
      <p:pic>
        <p:nvPicPr>
          <p:cNvPr id="7" name="Picture 6" descr="A picture containing indoor, wall, table, person&#10;&#10;Description automatically generated">
            <a:extLst>
              <a:ext uri="{FF2B5EF4-FFF2-40B4-BE49-F238E27FC236}">
                <a16:creationId xmlns:a16="http://schemas.microsoft.com/office/drawing/2014/main" id="{4CD2D531-B0AE-B346-A995-214F8100D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17" y="1680995"/>
            <a:ext cx="1993613" cy="1434486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D82B00E-B3A5-A949-9EB8-18F280E50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45" y="4000068"/>
            <a:ext cx="1656151" cy="14047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365379" y="3122860"/>
            <a:ext cx="3462095" cy="2281973"/>
            <a:chOff x="5820504" y="3020813"/>
            <a:chExt cx="4616126" cy="3042631"/>
          </a:xfrm>
        </p:grpSpPr>
        <p:pic>
          <p:nvPicPr>
            <p:cNvPr id="6" name="Picture 5" descr=" the ">
              <a:extLst>
                <a:ext uri="{FF2B5EF4-FFF2-40B4-BE49-F238E27FC236}">
                  <a16:creationId xmlns:a16="http://schemas.microsoft.com/office/drawing/2014/main" id="{39D3B049-1B3A-4740-96E7-CA9BCE6E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594" y="3020813"/>
              <a:ext cx="4247533" cy="30426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0504" y="5501541"/>
              <a:ext cx="4523624" cy="53649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6186572" y="3214777"/>
              <a:ext cx="4250058" cy="2460031"/>
              <a:chOff x="5360594" y="1949311"/>
              <a:chExt cx="4250058" cy="24600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09DA3B-819B-B84F-94B8-DE6B724D3EA6}"/>
                  </a:ext>
                </a:extLst>
              </p:cNvPr>
              <p:cNvGrpSpPr/>
              <p:nvPr/>
            </p:nvGrpSpPr>
            <p:grpSpPr>
              <a:xfrm>
                <a:off x="5360594" y="1949311"/>
                <a:ext cx="2832673" cy="2059101"/>
                <a:chOff x="5431766" y="5474104"/>
                <a:chExt cx="2038144" cy="1045021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26D03B3-E8CA-8741-93BB-DFFCFDA4A6C6}"/>
                    </a:ext>
                  </a:extLst>
                </p:cNvPr>
                <p:cNvSpPr txBox="1"/>
                <p:nvPr/>
              </p:nvSpPr>
              <p:spPr>
                <a:xfrm rot="16200000">
                  <a:off x="5078955" y="5826915"/>
                  <a:ext cx="993506" cy="287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/>
                  <a:r>
                    <a:rPr lang="en-US" sz="1350" dirty="0">
                      <a:solidFill>
                        <a:prstClr val="white">
                          <a:lumMod val="65000"/>
                        </a:prst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Trebuchet MS" panose="020B0703020202090204" pitchFamily="34" charset="0"/>
                    </a:rPr>
                    <a:t>the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04AA384-5DAB-D44E-871E-314322C21EB7}"/>
                    </a:ext>
                  </a:extLst>
                </p:cNvPr>
                <p:cNvSpPr txBox="1"/>
                <p:nvPr/>
              </p:nvSpPr>
              <p:spPr>
                <a:xfrm>
                  <a:off x="5627506" y="6175484"/>
                  <a:ext cx="1842404" cy="3436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/>
                  <a:r>
                    <a:rPr lang="en-US" sz="2700" dirty="0">
                      <a:solidFill>
                        <a:prstClr val="white">
                          <a:lumMod val="65000"/>
                        </a:prstClr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Trebuchet MS" panose="020B0703020202090204" pitchFamily="34" charset="0"/>
                    </a:rPr>
                    <a:t>JOSEPH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206E4F-7DEE-1A4D-A506-0BDA7C775469}"/>
                  </a:ext>
                </a:extLst>
              </p:cNvPr>
              <p:cNvSpPr txBox="1"/>
              <p:nvPr/>
            </p:nvSpPr>
            <p:spPr>
              <a:xfrm>
                <a:off x="5375985" y="3732234"/>
                <a:ext cx="423466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700" dirty="0">
                    <a:solidFill>
                      <a:prstClr val="white">
                        <a:lumMod val="65000"/>
                      </a:prstClr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703020202090204" pitchFamily="34" charset="0"/>
                  </a:rPr>
                  <a:t>P</a:t>
                </a:r>
                <a:r>
                  <a:rPr lang="en-US" sz="150" dirty="0">
                    <a:solidFill>
                      <a:prstClr val="white">
                        <a:lumMod val="65000"/>
                      </a:prstClr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703020202090204" pitchFamily="34" charset="0"/>
                  </a:rPr>
                  <a:t> </a:t>
                </a:r>
                <a:r>
                  <a:rPr lang="en-US" sz="2700" dirty="0">
                    <a:solidFill>
                      <a:prstClr val="white">
                        <a:lumMod val="65000"/>
                      </a:prstClr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703020202090204" pitchFamily="34" charset="0"/>
                  </a:rPr>
                  <a:t>RO</a:t>
                </a:r>
                <a:r>
                  <a:rPr lang="en-US" sz="150" dirty="0">
                    <a:solidFill>
                      <a:prstClr val="white">
                        <a:lumMod val="65000"/>
                      </a:prstClr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703020202090204" pitchFamily="34" charset="0"/>
                  </a:rPr>
                  <a:t> </a:t>
                </a:r>
                <a:r>
                  <a:rPr lang="en-US" sz="2700" dirty="0">
                    <a:solidFill>
                      <a:prstClr val="white">
                        <a:lumMod val="65000"/>
                      </a:prstClr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703020202090204" pitchFamily="34" charset="0"/>
                  </a:rPr>
                  <a:t>J</a:t>
                </a:r>
                <a:r>
                  <a:rPr lang="en-US" sz="150" dirty="0">
                    <a:solidFill>
                      <a:prstClr val="white">
                        <a:lumMod val="65000"/>
                      </a:prstClr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703020202090204" pitchFamily="34" charset="0"/>
                  </a:rPr>
                  <a:t> </a:t>
                </a:r>
                <a:r>
                  <a:rPr lang="en-US" sz="2700" dirty="0">
                    <a:solidFill>
                      <a:prstClr val="white">
                        <a:lumMod val="65000"/>
                      </a:prstClr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703020202090204" pitchFamily="34" charset="0"/>
                  </a:rPr>
                  <a:t>ECT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4328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Do It…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0486"/>
            <a:ext cx="7886700" cy="3052030"/>
          </a:xfrm>
        </p:spPr>
        <p:txBody>
          <a:bodyPr>
            <a:noAutofit/>
          </a:bodyPr>
          <a:lstStyle/>
          <a:p>
            <a:pPr marL="176213" indent="-176213"/>
            <a:r>
              <a:rPr lang="en-US" sz="1800" dirty="0"/>
              <a:t>We Create Sufficient Key Touches to Influence Candidates</a:t>
            </a:r>
          </a:p>
          <a:p>
            <a:r>
              <a:rPr lang="en-US" sz="1800" dirty="0"/>
              <a:t>Recruiting, Interviews &amp; Intake </a:t>
            </a:r>
          </a:p>
          <a:p>
            <a:r>
              <a:rPr lang="en-US" sz="1800" dirty="0"/>
              <a:t>Introduction &amp; Orientation</a:t>
            </a:r>
          </a:p>
          <a:p>
            <a:r>
              <a:rPr lang="en-US" sz="1800" dirty="0"/>
              <a:t>Essential Skills Workshop focused on three areas:</a:t>
            </a:r>
          </a:p>
          <a:p>
            <a:pPr lvl="1"/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Interview performance</a:t>
            </a:r>
          </a:p>
          <a:p>
            <a:pPr lvl="1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Dealing with change/success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Joining a new team and keeping the job</a:t>
            </a:r>
          </a:p>
          <a:p>
            <a:r>
              <a:rPr lang="en-US" sz="1800" dirty="0"/>
              <a:t>Mock Interviews to prepare</a:t>
            </a:r>
          </a:p>
          <a:p>
            <a:r>
              <a:rPr lang="en-US" sz="1800" dirty="0"/>
              <a:t>Manufacturing Employer Interviews</a:t>
            </a:r>
          </a:p>
          <a:p>
            <a:r>
              <a:rPr lang="en-US" sz="1800" dirty="0"/>
              <a:t>After Care - Mentorship, Case Management </a:t>
            </a:r>
          </a:p>
          <a:p>
            <a:r>
              <a:rPr lang="en-US" sz="1800" dirty="0"/>
              <a:t>Building Stronger Communities</a:t>
            </a:r>
          </a:p>
        </p:txBody>
      </p:sp>
    </p:spTree>
    <p:extLst>
      <p:ext uri="{BB962C8B-B14F-4D97-AF65-F5344CB8AC3E}">
        <p14:creationId xmlns:p14="http://schemas.microsoft.com/office/powerpoint/2010/main" val="212388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Build Communities…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7E25C6A6-67F2-AA47-B610-2607358F6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96" y="1888859"/>
            <a:ext cx="2219217" cy="1664413"/>
          </a:xfrm>
          <a:prstGeom prst="rect">
            <a:avLst/>
          </a:prstGeom>
        </p:spPr>
      </p:pic>
      <p:pic>
        <p:nvPicPr>
          <p:cNvPr id="7" name="Picture 6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88C60311-EF2C-AB45-BDF6-12277A716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3" y="1823544"/>
            <a:ext cx="1825050" cy="1368788"/>
          </a:xfrm>
          <a:prstGeom prst="rect">
            <a:avLst/>
          </a:prstGeom>
        </p:spPr>
      </p:pic>
      <p:pic>
        <p:nvPicPr>
          <p:cNvPr id="8" name="Picture 7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612B8157-56DE-7546-ABA3-EDD260A81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50" y="3553271"/>
            <a:ext cx="2002963" cy="1545618"/>
          </a:xfrm>
          <a:prstGeom prst="rect">
            <a:avLst/>
          </a:prstGeom>
        </p:spPr>
      </p:pic>
      <p:pic>
        <p:nvPicPr>
          <p:cNvPr id="9" name="Picture 8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E81DDC8D-375F-C14B-9C63-060166CF0E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3" y="3192332"/>
            <a:ext cx="2565970" cy="192447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29EC9A6-BC60-2B49-BC25-5E38156DAD6D}"/>
              </a:ext>
            </a:extLst>
          </p:cNvPr>
          <p:cNvGraphicFramePr/>
          <p:nvPr/>
        </p:nvGraphicFramePr>
        <p:xfrm>
          <a:off x="3036777" y="1995392"/>
          <a:ext cx="3065221" cy="3115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938729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E8FEA20C-33A6-F743-8D84-5B94D243B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612515"/>
            <a:ext cx="3009356" cy="3816736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</a:rPr>
              <a:t>Milwaukee</a:t>
            </a:r>
          </a:p>
          <a:p>
            <a:pPr lvl="1"/>
            <a:r>
              <a:rPr lang="en-US" i="1" dirty="0">
                <a:solidFill>
                  <a:srgbClr val="00B050"/>
                </a:solidFill>
              </a:rPr>
              <a:t>Greater Praise COGIC</a:t>
            </a:r>
          </a:p>
          <a:p>
            <a:pPr lvl="1"/>
            <a:r>
              <a:rPr lang="en-US" i="1" dirty="0">
                <a:solidFill>
                  <a:srgbClr val="00B050"/>
                </a:solidFill>
              </a:rPr>
              <a:t>Community Reintegration Center (HOC)</a:t>
            </a:r>
          </a:p>
          <a:p>
            <a:r>
              <a:rPr lang="en-US" dirty="0"/>
              <a:t>Appleton</a:t>
            </a:r>
          </a:p>
          <a:p>
            <a:pPr lvl="1"/>
            <a:r>
              <a:rPr lang="en-US" i="1" dirty="0"/>
              <a:t>Family First Ministries</a:t>
            </a:r>
          </a:p>
          <a:p>
            <a:r>
              <a:rPr lang="en-US" dirty="0"/>
              <a:t>Sheboygan</a:t>
            </a:r>
          </a:p>
          <a:p>
            <a:pPr lvl="1"/>
            <a:r>
              <a:rPr lang="en-US" i="1" dirty="0"/>
              <a:t>POSC &amp; Ebenezer UCC</a:t>
            </a:r>
          </a:p>
          <a:p>
            <a:r>
              <a:rPr lang="en-US" dirty="0"/>
              <a:t>Madison</a:t>
            </a:r>
          </a:p>
          <a:p>
            <a:pPr lvl="1"/>
            <a:r>
              <a:rPr lang="en-US" i="1" dirty="0"/>
              <a:t>Capital City Sanctuary</a:t>
            </a:r>
          </a:p>
          <a:p>
            <a:r>
              <a:rPr lang="en-US" b="1" dirty="0">
                <a:solidFill>
                  <a:srgbClr val="00B050"/>
                </a:solidFill>
              </a:rPr>
              <a:t>Wausau</a:t>
            </a:r>
          </a:p>
          <a:p>
            <a:pPr lvl="1"/>
            <a:r>
              <a:rPr lang="en-US" i="1" dirty="0">
                <a:solidFill>
                  <a:srgbClr val="00B050"/>
                </a:solidFill>
              </a:rPr>
              <a:t>The Cross Church</a:t>
            </a:r>
          </a:p>
          <a:p>
            <a:r>
              <a:rPr lang="en-US" b="1" dirty="0">
                <a:solidFill>
                  <a:srgbClr val="00B050"/>
                </a:solidFill>
              </a:rPr>
              <a:t>Green Bay</a:t>
            </a:r>
            <a:r>
              <a:rPr lang="en-US" dirty="0">
                <a:solidFill>
                  <a:srgbClr val="00B050"/>
                </a:solidFill>
              </a:rPr>
              <a:t>	</a:t>
            </a:r>
          </a:p>
          <a:p>
            <a:pPr lvl="1"/>
            <a:r>
              <a:rPr lang="en-US" i="1" dirty="0">
                <a:solidFill>
                  <a:srgbClr val="00B050"/>
                </a:solidFill>
              </a:rPr>
              <a:t>Gateway Collective</a:t>
            </a:r>
          </a:p>
          <a:p>
            <a:r>
              <a:rPr lang="en-US" dirty="0"/>
              <a:t>Chippewa Falls</a:t>
            </a:r>
          </a:p>
          <a:p>
            <a:pPr lvl="1"/>
            <a:r>
              <a:rPr lang="en-US" i="1" dirty="0"/>
              <a:t>Northern Wisconsin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CAF22-EA78-064E-AF83-69C01FE4B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032" y="1548454"/>
            <a:ext cx="3723926" cy="38807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6BD703-7B98-194E-B482-E056EA1E3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131096"/>
            <a:ext cx="7886700" cy="4173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Where We </a:t>
            </a:r>
            <a:r>
              <a:rPr lang="en-US" b="1" dirty="0">
                <a:solidFill>
                  <a:srgbClr val="00B050"/>
                </a:solidFill>
              </a:rPr>
              <a:t>Are</a:t>
            </a:r>
            <a:r>
              <a:rPr lang="en-US" b="1" dirty="0"/>
              <a:t>/Were/</a:t>
            </a:r>
            <a:r>
              <a:rPr lang="en-US" b="1" i="1" dirty="0"/>
              <a:t>Going…</a:t>
            </a:r>
          </a:p>
        </p:txBody>
      </p:sp>
    </p:spTree>
    <p:extLst>
      <p:ext uri="{BB962C8B-B14F-4D97-AF65-F5344CB8AC3E}">
        <p14:creationId xmlns:p14="http://schemas.microsoft.com/office/powerpoint/2010/main" val="2876751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6"/>
            <a:ext cx="7886700" cy="797309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Impacts…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370" y="1595301"/>
            <a:ext cx="3682093" cy="38535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Celebrating the dignity of work and living a purposeful life</a:t>
            </a:r>
          </a:p>
          <a:p>
            <a:r>
              <a:rPr lang="en-US" dirty="0"/>
              <a:t>Graduates setting positive examples for young people</a:t>
            </a:r>
          </a:p>
          <a:p>
            <a:r>
              <a:rPr lang="en-US" dirty="0"/>
              <a:t>Rebuilding families</a:t>
            </a:r>
          </a:p>
          <a:p>
            <a:r>
              <a:rPr lang="en-US" dirty="0"/>
              <a:t>Escaping dependency</a:t>
            </a:r>
          </a:p>
          <a:p>
            <a:r>
              <a:rPr lang="en-US" dirty="0"/>
              <a:t>Combatting recidivism</a:t>
            </a:r>
          </a:p>
          <a:p>
            <a:r>
              <a:rPr lang="en-US" dirty="0"/>
              <a:t>Keeping the door open for others to follow</a:t>
            </a:r>
          </a:p>
          <a:p>
            <a:r>
              <a:rPr lang="en-US" dirty="0"/>
              <a:t>People paying their bills, strengthening the community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E01E4-0C71-404A-9794-07632F2BE5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r="35391" b="-1"/>
          <a:stretch/>
        </p:blipFill>
        <p:spPr>
          <a:xfrm>
            <a:off x="4281389" y="1131095"/>
            <a:ext cx="3346153" cy="41997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0498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BB533-E202-37EC-E7C5-90277FC80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97D992-6376-A94C-17AE-317840969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0A65C-43FE-F8E1-753C-BCF83A8AD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9F42A8D-35A3-8C3C-B283-21CD4A63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F650E9-B995-3C58-8FD6-458F3A9B6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7425E-ED6E-B2D6-3100-FC372AFF9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0"/>
          <a:stretch/>
        </p:blipFill>
        <p:spPr>
          <a:xfrm>
            <a:off x="4719991" y="902677"/>
            <a:ext cx="1471939" cy="701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EC6B6-ED36-7301-8260-F2188C74C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30" y="902677"/>
            <a:ext cx="1533525" cy="819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6CC02-C5F7-3594-AD3C-A286D8044DC2}"/>
              </a:ext>
            </a:extLst>
          </p:cNvPr>
          <p:cNvSpPr txBox="1"/>
          <p:nvPr/>
        </p:nvSpPr>
        <p:spPr>
          <a:xfrm>
            <a:off x="3871470" y="3962791"/>
            <a:ext cx="46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Valerie Hoff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7C76A-92C7-2F2E-1DD3-01ED4DB1C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349" y="2103547"/>
            <a:ext cx="4376141" cy="18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6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D3720C-2C81-6095-2999-D9614203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C597105-3A8C-5770-BB76-BD4CBE6CE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41FC7-89DA-D886-B0FA-7F361B00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15EF0D9-ECC2-F3C5-CE6A-D1955F4D6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1E1463-2CD5-3DB1-E1C0-6D127334C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9114F-9975-3837-39B2-F59DA36A1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116" y="1363956"/>
            <a:ext cx="4467501" cy="2612535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Workforce Data </a:t>
            </a:r>
            <a:endParaRPr lang="en-US" sz="5400" b="1" dirty="0">
              <a:solidFill>
                <a:schemeClr val="accent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8EDBB3-0156-CCF9-968A-6D69327156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0"/>
          <a:stretch/>
        </p:blipFill>
        <p:spPr>
          <a:xfrm>
            <a:off x="4719991" y="902677"/>
            <a:ext cx="1471939" cy="701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093623-4878-F384-EE9B-307D1AD2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30" y="902677"/>
            <a:ext cx="15335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0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A74727E-4AC9-17FC-B01E-A54668DA09C6}"/>
              </a:ext>
            </a:extLst>
          </p:cNvPr>
          <p:cNvGrpSpPr/>
          <p:nvPr/>
        </p:nvGrpSpPr>
        <p:grpSpPr>
          <a:xfrm>
            <a:off x="0" y="857250"/>
            <a:ext cx="9144000" cy="5143500"/>
            <a:chOff x="180774" y="205986"/>
            <a:chExt cx="11830452" cy="64460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3AAD78-2A61-0DD2-30F4-983038501359}"/>
                </a:ext>
              </a:extLst>
            </p:cNvPr>
            <p:cNvSpPr/>
            <p:nvPr/>
          </p:nvSpPr>
          <p:spPr>
            <a:xfrm>
              <a:off x="180774" y="205986"/>
              <a:ext cx="11830452" cy="644602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6" name="Picture 15" descr="A black and white logo&#10;&#10;Description automatically generated">
              <a:extLst>
                <a:ext uri="{FF2B5EF4-FFF2-40B4-BE49-F238E27FC236}">
                  <a16:creationId xmlns:a16="http://schemas.microsoft.com/office/drawing/2014/main" id="{06C83F8B-6497-F329-942C-AC59E4E13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3257" y="3153808"/>
              <a:ext cx="2724763" cy="835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5563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72A37-46ED-E3BB-5974-05E8552FD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01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92FA14AE-8D98-1D04-8E92-2041AB3F49D5}"/>
              </a:ext>
            </a:extLst>
          </p:cNvPr>
          <p:cNvSpPr/>
          <p:nvPr/>
        </p:nvSpPr>
        <p:spPr>
          <a:xfrm>
            <a:off x="4723000" y="2031178"/>
            <a:ext cx="813887" cy="813887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FE3DE7F4-1C85-B199-01C2-A544831F060B}"/>
              </a:ext>
            </a:extLst>
          </p:cNvPr>
          <p:cNvSpPr/>
          <p:nvPr/>
        </p:nvSpPr>
        <p:spPr>
          <a:xfrm>
            <a:off x="4736001" y="3889037"/>
            <a:ext cx="814720" cy="81472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D62DD907-3369-D8C9-D901-591C407D1F66}"/>
              </a:ext>
            </a:extLst>
          </p:cNvPr>
          <p:cNvSpPr/>
          <p:nvPr/>
        </p:nvSpPr>
        <p:spPr>
          <a:xfrm>
            <a:off x="2926104" y="3913492"/>
            <a:ext cx="814720" cy="81472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2BFAA83-51F7-2DAF-4EA1-6A130C2C9BEA}"/>
              </a:ext>
            </a:extLst>
          </p:cNvPr>
          <p:cNvSpPr/>
          <p:nvPr/>
        </p:nvSpPr>
        <p:spPr>
          <a:xfrm>
            <a:off x="2893318" y="2038213"/>
            <a:ext cx="791387" cy="791387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0ABC421D-7485-C287-8017-C1855036C4D8}"/>
              </a:ext>
            </a:extLst>
          </p:cNvPr>
          <p:cNvSpPr/>
          <p:nvPr/>
        </p:nvSpPr>
        <p:spPr>
          <a:xfrm>
            <a:off x="890904" y="2038213"/>
            <a:ext cx="813887" cy="813887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3A6CA827-58B4-3D4C-D433-38DE15D5727B}"/>
              </a:ext>
            </a:extLst>
          </p:cNvPr>
          <p:cNvSpPr/>
          <p:nvPr/>
        </p:nvSpPr>
        <p:spPr>
          <a:xfrm>
            <a:off x="895456" y="3916503"/>
            <a:ext cx="814720" cy="814720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794B9BBB-EDAE-2717-2D2D-C8CE70017236}"/>
              </a:ext>
            </a:extLst>
          </p:cNvPr>
          <p:cNvGrpSpPr/>
          <p:nvPr/>
        </p:nvGrpSpPr>
        <p:grpSpPr>
          <a:xfrm>
            <a:off x="6421582" y="857250"/>
            <a:ext cx="2722418" cy="5143500"/>
            <a:chOff x="1428124" y="0"/>
            <a:chExt cx="7259781" cy="13716000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886B3AAA-CF33-7786-650B-5D28C536B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8124" y="0"/>
              <a:ext cx="7259781" cy="13716000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E18EC1-B845-4D85-1786-642DFB046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43" y="1047706"/>
            <a:ext cx="6162894" cy="1646564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Commuting Impact by the Numbers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64F81E-7E28-9326-0961-8690F8A218F3}"/>
              </a:ext>
            </a:extLst>
          </p:cNvPr>
          <p:cNvSpPr txBox="1"/>
          <p:nvPr/>
        </p:nvSpPr>
        <p:spPr>
          <a:xfrm>
            <a:off x="596457" y="5596793"/>
            <a:ext cx="5152115" cy="4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75" kern="0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  <a:sym typeface="Arial"/>
              </a:rPr>
              <a:t>1. US Department of Transportation 2022 (Transportation definition includes personal vehicles). Gallup Economy and Personal Finance Poll 2024, 2. </a:t>
            </a:r>
            <a:r>
              <a:rPr lang="en-US" sz="375" kern="0" dirty="0">
                <a:solidFill>
                  <a:srgbClr val="FFFFFF">
                    <a:lumMod val="65000"/>
                  </a:srgbClr>
                </a:solidFill>
                <a:latin typeface="Arial"/>
                <a:ea typeface="Lato" panose="020F0502020204030203" pitchFamily="34" charset="0"/>
                <a:cs typeface="Calibri" panose="020F0502020204030204" pitchFamily="34" charset="0"/>
                <a:sym typeface="Helvetica Neue"/>
              </a:rPr>
              <a:t>US Department of Transportation 2022 (Transportation definition includes personal vehicles). Gallup Economy and Personal Finance Poll 2024. </a:t>
            </a:r>
          </a:p>
          <a:p>
            <a:pPr defTabSz="685800">
              <a:buClr>
                <a:srgbClr val="000000"/>
              </a:buClr>
            </a:pPr>
            <a:r>
              <a:rPr lang="en-US" sz="375" kern="0" dirty="0">
                <a:solidFill>
                  <a:srgbClr val="FFFFFF">
                    <a:lumMod val="65000"/>
                  </a:srgbClr>
                </a:solidFill>
                <a:latin typeface="Arial"/>
                <a:ea typeface="Lato" panose="020F0502020204030203" pitchFamily="34" charset="0"/>
                <a:cs typeface="Calibri" panose="020F0502020204030204" pitchFamily="34" charset="0"/>
                <a:sym typeface="Helvetica Neue"/>
              </a:rPr>
              <a:t>3</a:t>
            </a:r>
            <a:r>
              <a:rPr lang="en-US" sz="375" kern="0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  <a:sym typeface="Arial"/>
              </a:rPr>
              <a:t>. https://www.census.gov/newsroom/press-releases/2021/one-way-travel-time-to-work-rises.html 4. https://www.apta.com/news-publications/public-transportation-facts/ , 5.</a:t>
            </a:r>
            <a:r>
              <a:rPr lang="en-US" sz="375" kern="0" dirty="0">
                <a:solidFill>
                  <a:srgbClr val="FFFFFF">
                    <a:lumMod val="65000"/>
                  </a:srgbClr>
                </a:solidFill>
                <a:latin typeface="Arial"/>
                <a:ea typeface="Lato" panose="020F0502020204030203" pitchFamily="34" charset="0"/>
                <a:cs typeface="Calibri" panose="020F0502020204030204" pitchFamily="34" charset="0"/>
                <a:sym typeface="Helvetica Neue"/>
              </a:rPr>
              <a:t> Source: </a:t>
            </a:r>
            <a:r>
              <a:rPr lang="en-US" sz="375" kern="0" dirty="0">
                <a:solidFill>
                  <a:srgbClr val="FFFFFF">
                    <a:lumMod val="65000"/>
                  </a:srgbClr>
                </a:solidFill>
                <a:latin typeface="Arial"/>
                <a:ea typeface="Lato" panose="020F0502020204030203" pitchFamily="34" charset="0"/>
                <a:cs typeface="Calibri" panose="020F0502020204030204" pitchFamily="34" charset="0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Statista Consumer Insights 2023</a:t>
            </a:r>
            <a:r>
              <a:rPr lang="en-US" sz="375" kern="0" dirty="0">
                <a:solidFill>
                  <a:srgbClr val="FFFFFF">
                    <a:lumMod val="65000"/>
                  </a:srgbClr>
                </a:solidFill>
                <a:latin typeface="Arial"/>
                <a:ea typeface="Lato" panose="020F0502020204030203" pitchFamily="34" charset="0"/>
                <a:cs typeface="Calibri" panose="020F0502020204030204" pitchFamily="34" charset="0"/>
                <a:sym typeface="Helvetica Neue"/>
              </a:rPr>
              <a:t>, S&amp;P Global Mobility, IPSOS Global Business Travel Survey.  </a:t>
            </a:r>
          </a:p>
          <a:p>
            <a:pPr defTabSz="685800">
              <a:buClr>
                <a:srgbClr val="000000"/>
              </a:buClr>
            </a:pPr>
            <a:endParaRPr lang="en-US" sz="6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4EB3C-FF17-B190-3D28-65D9C4E041B3}"/>
              </a:ext>
            </a:extLst>
          </p:cNvPr>
          <p:cNvSpPr txBox="1"/>
          <p:nvPr/>
        </p:nvSpPr>
        <p:spPr>
          <a:xfrm>
            <a:off x="2993928" y="2317896"/>
            <a:ext cx="644344" cy="23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19%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E44332AE-BCF6-A153-E8B6-9A0E64AA0450}"/>
              </a:ext>
            </a:extLst>
          </p:cNvPr>
          <p:cNvSpPr txBox="1"/>
          <p:nvPr/>
        </p:nvSpPr>
        <p:spPr>
          <a:xfrm>
            <a:off x="2537195" y="3016002"/>
            <a:ext cx="1483971" cy="484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05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Amount of employee salary spent on commute anually</a:t>
            </a:r>
            <a:r>
              <a:rPr lang="en-US" sz="1050" baseline="3000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DD65C56-F81B-6D1C-DF2A-91BAB280798D}"/>
              </a:ext>
            </a:extLst>
          </p:cNvPr>
          <p:cNvSpPr txBox="1"/>
          <p:nvPr/>
        </p:nvSpPr>
        <p:spPr>
          <a:xfrm>
            <a:off x="965078" y="4216829"/>
            <a:ext cx="644344" cy="23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55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C1574609-C26A-0A11-4114-6C46BCD0492A}"/>
              </a:ext>
            </a:extLst>
          </p:cNvPr>
          <p:cNvSpPr txBox="1"/>
          <p:nvPr/>
        </p:nvSpPr>
        <p:spPr>
          <a:xfrm>
            <a:off x="596457" y="4926157"/>
            <a:ext cx="1402781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05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Minutes of the day spent commuting </a:t>
            </a:r>
            <a:r>
              <a:rPr lang="en-US" sz="1050" baseline="3000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  <a:r>
              <a:rPr lang="en-US" sz="105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1F8C343-F57C-5C33-AFFE-ED690EB51949}"/>
              </a:ext>
            </a:extLst>
          </p:cNvPr>
          <p:cNvSpPr txBox="1"/>
          <p:nvPr/>
        </p:nvSpPr>
        <p:spPr>
          <a:xfrm>
            <a:off x="4821189" y="4216828"/>
            <a:ext cx="644344" cy="23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13.1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0BAF28CE-59E7-7B56-F549-8A6D2317FE9F}"/>
              </a:ext>
            </a:extLst>
          </p:cNvPr>
          <p:cNvSpPr txBox="1"/>
          <p:nvPr/>
        </p:nvSpPr>
        <p:spPr>
          <a:xfrm>
            <a:off x="4566367" y="4910127"/>
            <a:ext cx="1287000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05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Average age of vehicle in years </a:t>
            </a:r>
            <a:r>
              <a:rPr lang="en-US" sz="1050" baseline="3000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</a:t>
            </a:r>
            <a:r>
              <a:rPr lang="en-US" sz="105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17CB554F-A63F-CF4E-D2B5-34174ACD28C2}"/>
              </a:ext>
            </a:extLst>
          </p:cNvPr>
          <p:cNvSpPr txBox="1"/>
          <p:nvPr/>
        </p:nvSpPr>
        <p:spPr>
          <a:xfrm>
            <a:off x="967440" y="2317918"/>
            <a:ext cx="644344" cy="23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55%</a:t>
            </a: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FD36BBAF-AADB-1287-48D6-A058D30578DA}"/>
              </a:ext>
            </a:extLst>
          </p:cNvPr>
          <p:cNvSpPr txBox="1"/>
          <p:nvPr/>
        </p:nvSpPr>
        <p:spPr>
          <a:xfrm>
            <a:off x="578466" y="3023104"/>
            <a:ext cx="1609725" cy="484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05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Americans concerned about maintaining cost of living</a:t>
            </a:r>
            <a:r>
              <a:rPr lang="en-US" sz="1050" baseline="3000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  <a:endParaRPr lang="en-US" sz="1050">
              <a:solidFill>
                <a:srgbClr val="130C0E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2BD22324-D8D5-8120-3D87-314949F22F86}"/>
              </a:ext>
            </a:extLst>
          </p:cNvPr>
          <p:cNvSpPr txBox="1"/>
          <p:nvPr/>
        </p:nvSpPr>
        <p:spPr>
          <a:xfrm>
            <a:off x="3025749" y="4216829"/>
            <a:ext cx="644344" cy="23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45%</a:t>
            </a: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3D8A32ED-BB64-4BA7-4059-C1EEDBFC513A}"/>
              </a:ext>
            </a:extLst>
          </p:cNvPr>
          <p:cNvSpPr txBox="1"/>
          <p:nvPr/>
        </p:nvSpPr>
        <p:spPr>
          <a:xfrm>
            <a:off x="2502730" y="4914615"/>
            <a:ext cx="175812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05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Americans without access to public trans</a:t>
            </a:r>
            <a:r>
              <a:rPr lang="en-US" sz="1050" baseline="3000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  <a:r>
              <a:rPr lang="en-US" sz="120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A2CE57-7064-18E8-AC4B-BF6FBE66D0D1}"/>
              </a:ext>
            </a:extLst>
          </p:cNvPr>
          <p:cNvSpPr txBox="1"/>
          <p:nvPr/>
        </p:nvSpPr>
        <p:spPr>
          <a:xfrm>
            <a:off x="4826129" y="2317896"/>
            <a:ext cx="644344" cy="23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$0.56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76034909-8B0E-8290-F137-D3AD144C146F}"/>
              </a:ext>
            </a:extLst>
          </p:cNvPr>
          <p:cNvSpPr txBox="1"/>
          <p:nvPr/>
        </p:nvSpPr>
        <p:spPr>
          <a:xfrm>
            <a:off x="4369396" y="3016002"/>
            <a:ext cx="1483971" cy="484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05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Cost per mile to own/operate a vehicle in 2023</a:t>
            </a:r>
            <a:r>
              <a:rPr lang="en-US" sz="1050" baseline="30000">
                <a:solidFill>
                  <a:srgbClr val="130C0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2919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FB66DA-3C9B-0C10-0E0A-EE169ADE9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1" t="16796" r="53494" b="12006"/>
          <a:stretch/>
        </p:blipFill>
        <p:spPr>
          <a:xfrm>
            <a:off x="0" y="895535"/>
            <a:ext cx="9004196" cy="5066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43444E-6526-7584-4000-43CFCFEECC25}"/>
              </a:ext>
            </a:extLst>
          </p:cNvPr>
          <p:cNvSpPr txBox="1"/>
          <p:nvPr/>
        </p:nvSpPr>
        <p:spPr>
          <a:xfrm>
            <a:off x="362885" y="1150212"/>
            <a:ext cx="4139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1206855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>
            <a:extLst>
              <a:ext uri="{FF2B5EF4-FFF2-40B4-BE49-F238E27FC236}">
                <a16:creationId xmlns:a16="http://schemas.microsoft.com/office/drawing/2014/main" id="{35A2CFE7-FCBC-375B-4649-0135E7EB3158}"/>
              </a:ext>
            </a:extLst>
          </p:cNvPr>
          <p:cNvGrpSpPr/>
          <p:nvPr/>
        </p:nvGrpSpPr>
        <p:grpSpPr>
          <a:xfrm>
            <a:off x="-55580" y="4071937"/>
            <a:ext cx="9199580" cy="1928813"/>
            <a:chOff x="-2696981" y="67477"/>
            <a:chExt cx="32512000" cy="6858000"/>
          </a:xfrm>
        </p:grpSpPr>
        <p:pic>
          <p:nvPicPr>
            <p:cNvPr id="22" name="Picture 5" descr="Businessman using tablet in conference room">
              <a:extLst>
                <a:ext uri="{FF2B5EF4-FFF2-40B4-BE49-F238E27FC236}">
                  <a16:creationId xmlns:a16="http://schemas.microsoft.com/office/drawing/2014/main" id="{C830C265-E037-44A0-00BB-EF1612D77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89"/>
            <a:stretch/>
          </p:blipFill>
          <p:spPr>
            <a:xfrm>
              <a:off x="-2696981" y="67477"/>
              <a:ext cx="32512000" cy="6858000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969945D-C335-61F3-1349-E29159C13D33}"/>
              </a:ext>
            </a:extLst>
          </p:cNvPr>
          <p:cNvSpPr/>
          <p:nvPr/>
        </p:nvSpPr>
        <p:spPr>
          <a:xfrm>
            <a:off x="0" y="5343525"/>
            <a:ext cx="9144000" cy="6572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5DE69A-B48F-7263-4EC3-64D65918FDF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95543" y="1703428"/>
            <a:ext cx="7915634" cy="78479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Employers are also experiencing the impact of the evolving commuter landscape.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C43FA-C5F9-4A66-A080-896258B3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Employer Impact</a:t>
            </a:r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BE309D01-35BD-0FF8-DB3E-516813CD9D1E}"/>
              </a:ext>
            </a:extLst>
          </p:cNvPr>
          <p:cNvSpPr/>
          <p:nvPr/>
        </p:nvSpPr>
        <p:spPr>
          <a:xfrm>
            <a:off x="674236" y="3233252"/>
            <a:ext cx="949782" cy="949782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D57FFA57-81B1-3A02-79C0-3E49B83D0A56}"/>
              </a:ext>
            </a:extLst>
          </p:cNvPr>
          <p:cNvGrpSpPr/>
          <p:nvPr/>
        </p:nvGrpSpPr>
        <p:grpSpPr>
          <a:xfrm>
            <a:off x="2436664" y="3253798"/>
            <a:ext cx="949782" cy="949782"/>
            <a:chOff x="0" y="0"/>
            <a:chExt cx="1913890" cy="19138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E561486-9639-1D3D-FDAA-E9FA9A131FA3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8580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81C062C4-85E8-8B66-167B-5133B9AD2D6B}"/>
              </a:ext>
            </a:extLst>
          </p:cNvPr>
          <p:cNvGrpSpPr/>
          <p:nvPr/>
        </p:nvGrpSpPr>
        <p:grpSpPr>
          <a:xfrm>
            <a:off x="2478577" y="3318091"/>
            <a:ext cx="837515" cy="837515"/>
            <a:chOff x="0" y="0"/>
            <a:chExt cx="1913890" cy="1913890"/>
          </a:xfrm>
          <a:solidFill>
            <a:srgbClr val="00B050"/>
          </a:solidFill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AF48B3A8-555B-DE81-F001-1B553025B922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/>
            <a:lstStyle/>
            <a:p>
              <a:pPr defTabSz="68580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01E02501-157A-947A-D16E-714CA6441AFB}"/>
              </a:ext>
            </a:extLst>
          </p:cNvPr>
          <p:cNvSpPr txBox="1"/>
          <p:nvPr/>
        </p:nvSpPr>
        <p:spPr>
          <a:xfrm>
            <a:off x="2478577" y="3611970"/>
            <a:ext cx="837515" cy="232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#1</a:t>
            </a:r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331C62FC-0606-BF87-7F4A-150854CE0388}"/>
              </a:ext>
            </a:extLst>
          </p:cNvPr>
          <p:cNvGrpSpPr/>
          <p:nvPr/>
        </p:nvGrpSpPr>
        <p:grpSpPr>
          <a:xfrm>
            <a:off x="4093906" y="3236357"/>
            <a:ext cx="949782" cy="949782"/>
            <a:chOff x="0" y="0"/>
            <a:chExt cx="1913890" cy="191389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772F5F9-7F3D-A538-75F2-1546DE82BEAC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8580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EE08E4C0-36A8-8790-ABCF-B54D4B9EA5C6}"/>
              </a:ext>
            </a:extLst>
          </p:cNvPr>
          <p:cNvGrpSpPr/>
          <p:nvPr/>
        </p:nvGrpSpPr>
        <p:grpSpPr>
          <a:xfrm>
            <a:off x="7366437" y="3261802"/>
            <a:ext cx="949782" cy="949782"/>
            <a:chOff x="0" y="0"/>
            <a:chExt cx="1913890" cy="191389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CD3975DF-6E08-1473-97DC-DDDF0DE07DF3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8580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Freeform 19">
            <a:extLst>
              <a:ext uri="{FF2B5EF4-FFF2-40B4-BE49-F238E27FC236}">
                <a16:creationId xmlns:a16="http://schemas.microsoft.com/office/drawing/2014/main" id="{BDFFAEF6-71BF-4DA3-834F-652DF5C7CA2E}"/>
              </a:ext>
            </a:extLst>
          </p:cNvPr>
          <p:cNvSpPr/>
          <p:nvPr/>
        </p:nvSpPr>
        <p:spPr>
          <a:xfrm>
            <a:off x="7421206" y="3326095"/>
            <a:ext cx="837515" cy="837515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E0216F0D-E108-6C13-B7CD-9019530C40EE}"/>
              </a:ext>
            </a:extLst>
          </p:cNvPr>
          <p:cNvSpPr txBox="1"/>
          <p:nvPr/>
        </p:nvSpPr>
        <p:spPr>
          <a:xfrm>
            <a:off x="7421206" y="3619974"/>
            <a:ext cx="837515" cy="232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$70B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3C8C5492-8F7E-9E48-B605-C2B74B810E4B}"/>
              </a:ext>
            </a:extLst>
          </p:cNvPr>
          <p:cNvSpPr txBox="1"/>
          <p:nvPr/>
        </p:nvSpPr>
        <p:spPr>
          <a:xfrm>
            <a:off x="1845616" y="2709038"/>
            <a:ext cx="210420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Top reason employees </a:t>
            </a:r>
            <a:b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</a:br>
            <a: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prefer remote work</a:t>
            </a:r>
            <a:r>
              <a:rPr lang="en-US" sz="1200" baseline="300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A27D9283-8351-8868-A6CF-F9868FC0F733}"/>
              </a:ext>
            </a:extLst>
          </p:cNvPr>
          <p:cNvSpPr txBox="1"/>
          <p:nvPr/>
        </p:nvSpPr>
        <p:spPr>
          <a:xfrm>
            <a:off x="6799052" y="2709038"/>
            <a:ext cx="210420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Cost of time and productivity lost due to traffic/yr</a:t>
            </a:r>
            <a:r>
              <a:rPr lang="en-US" sz="1200" baseline="300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5</a:t>
            </a:r>
            <a:endParaRPr lang="en-US" sz="1200">
              <a:solidFill>
                <a:srgbClr val="130C0E"/>
              </a:solidFill>
              <a:latin typeface="Arial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944BA22A-4720-68D6-F3C4-6945A31C2C82}"/>
              </a:ext>
            </a:extLst>
          </p:cNvPr>
          <p:cNvSpPr/>
          <p:nvPr/>
        </p:nvSpPr>
        <p:spPr>
          <a:xfrm>
            <a:off x="4150039" y="3307657"/>
            <a:ext cx="837515" cy="837515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A954A54-3D1A-5195-B5F0-9E9596B32942}"/>
              </a:ext>
            </a:extLst>
          </p:cNvPr>
          <p:cNvSpPr txBox="1"/>
          <p:nvPr/>
        </p:nvSpPr>
        <p:spPr>
          <a:xfrm>
            <a:off x="4150039" y="3590307"/>
            <a:ext cx="837515" cy="232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23%</a:t>
            </a: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7DC2B742-6B45-1504-C8DA-C8D63D0FC8C0}"/>
              </a:ext>
            </a:extLst>
          </p:cNvPr>
          <p:cNvSpPr txBox="1"/>
          <p:nvPr/>
        </p:nvSpPr>
        <p:spPr>
          <a:xfrm>
            <a:off x="3762819" y="2709038"/>
            <a:ext cx="170393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Have quit because </a:t>
            </a:r>
            <a:b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</a:br>
            <a: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of their commute</a:t>
            </a:r>
            <a:r>
              <a:rPr lang="en-US" sz="1200" baseline="300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3</a:t>
            </a:r>
            <a:endParaRPr lang="en-US" sz="1200">
              <a:solidFill>
                <a:srgbClr val="130C0E"/>
              </a:solidFill>
              <a:latin typeface="Arial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358CBE66-5E04-9F55-D883-1FDD67DD044C}"/>
              </a:ext>
            </a:extLst>
          </p:cNvPr>
          <p:cNvGrpSpPr/>
          <p:nvPr/>
        </p:nvGrpSpPr>
        <p:grpSpPr>
          <a:xfrm>
            <a:off x="5757556" y="3259071"/>
            <a:ext cx="949782" cy="949782"/>
            <a:chOff x="0" y="0"/>
            <a:chExt cx="1913890" cy="191389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B85A55CD-E865-1998-7766-67197C775C6E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8580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Freeform 19">
            <a:extLst>
              <a:ext uri="{FF2B5EF4-FFF2-40B4-BE49-F238E27FC236}">
                <a16:creationId xmlns:a16="http://schemas.microsoft.com/office/drawing/2014/main" id="{72F72A47-BAE7-C43F-E026-E16D884F77E1}"/>
              </a:ext>
            </a:extLst>
          </p:cNvPr>
          <p:cNvSpPr/>
          <p:nvPr/>
        </p:nvSpPr>
        <p:spPr>
          <a:xfrm>
            <a:off x="5818330" y="3320808"/>
            <a:ext cx="837515" cy="837515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6C408B8A-9173-02AA-F855-7B79AFE4352D}"/>
              </a:ext>
            </a:extLst>
          </p:cNvPr>
          <p:cNvSpPr txBox="1"/>
          <p:nvPr/>
        </p:nvSpPr>
        <p:spPr>
          <a:xfrm>
            <a:off x="5827229" y="3620027"/>
            <a:ext cx="837515" cy="232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3-4X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678DEE30-E988-6E82-72CD-9082E28BC224}"/>
              </a:ext>
            </a:extLst>
          </p:cNvPr>
          <p:cNvSpPr txBox="1"/>
          <p:nvPr/>
        </p:nvSpPr>
        <p:spPr>
          <a:xfrm>
            <a:off x="5512059" y="2709038"/>
            <a:ext cx="134312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Cost to recruit </a:t>
            </a:r>
            <a:b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</a:br>
            <a: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new talent</a:t>
            </a:r>
            <a:r>
              <a:rPr lang="en-US" sz="1200" baseline="300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4</a:t>
            </a:r>
            <a:endParaRPr lang="en-US" sz="1200">
              <a:solidFill>
                <a:srgbClr val="130C0E"/>
              </a:solidFill>
              <a:latin typeface="Arial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09584A8C-4B6C-96A2-7554-FBA7E6BD1889}"/>
              </a:ext>
            </a:extLst>
          </p:cNvPr>
          <p:cNvSpPr/>
          <p:nvPr/>
        </p:nvSpPr>
        <p:spPr>
          <a:xfrm>
            <a:off x="730369" y="3300651"/>
            <a:ext cx="837515" cy="837515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4A5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220B59A9-A77F-0DAE-01F1-61EF73605996}"/>
              </a:ext>
            </a:extLst>
          </p:cNvPr>
          <p:cNvSpPr txBox="1"/>
          <p:nvPr/>
        </p:nvSpPr>
        <p:spPr>
          <a:xfrm>
            <a:off x="730369" y="3590306"/>
            <a:ext cx="837515" cy="232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lnSpc>
                <a:spcPts val="1838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$28K</a:t>
            </a: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31738176-320E-34A0-4AC0-8948BC3127AD}"/>
              </a:ext>
            </a:extLst>
          </p:cNvPr>
          <p:cNvSpPr txBox="1"/>
          <p:nvPr/>
        </p:nvSpPr>
        <p:spPr>
          <a:xfrm>
            <a:off x="265635" y="2719581"/>
            <a:ext cx="176698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Average cost to own </a:t>
            </a:r>
            <a:b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</a:br>
            <a:r>
              <a:rPr lang="en-US" sz="12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each parking spot</a:t>
            </a:r>
            <a:r>
              <a:rPr lang="en-US" sz="1200" baseline="30000">
                <a:solidFill>
                  <a:srgbClr val="130C0E"/>
                </a:solidFill>
                <a:latin typeface="Arial"/>
                <a:ea typeface="Open Sans Bold"/>
                <a:cs typeface="Open Sans Bold"/>
                <a:sym typeface="Open Sans Bold"/>
              </a:rPr>
              <a:t>1</a:t>
            </a:r>
            <a:endParaRPr lang="en-US" sz="1200">
              <a:solidFill>
                <a:srgbClr val="130C0E"/>
              </a:solidFill>
              <a:latin typeface="Arial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F75FA7-2C61-3DC9-510E-4546AC893C85}"/>
              </a:ext>
            </a:extLst>
          </p:cNvPr>
          <p:cNvSpPr txBox="1"/>
          <p:nvPr/>
        </p:nvSpPr>
        <p:spPr>
          <a:xfrm>
            <a:off x="265636" y="5770404"/>
            <a:ext cx="7915634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450">
                <a:solidFill>
                  <a:srgbClr val="130C0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en-US" sz="375">
                <a:solidFill>
                  <a:srgbClr val="130C0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375">
                <a:solidFill>
                  <a:srgbClr val="130C0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en-US" sz="375">
                <a:solidFill>
                  <a:srgbClr val="130C0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NN, “The little-known rule shapes parking in America. Cities are reversing it.” </a:t>
            </a:r>
            <a:r>
              <a:rPr lang="en-US" sz="375">
                <a:solidFill>
                  <a:srgbClr val="130C0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</a:t>
            </a:r>
            <a:r>
              <a:rPr lang="en-US" sz="375">
                <a:solidFill>
                  <a:srgbClr val="130C0E"/>
                </a:solidFill>
                <a:latin typeface="Arial"/>
                <a:cs typeface="Arial" panose="020B0604020202020204" pitchFamily="34" charset="0"/>
                <a:sym typeface="Arial"/>
              </a:rPr>
              <a:t>. Why the Commute? (gallup.com). 3. SHRM, “The Real Cost of Recruitment, 4.https://www.sba.gov/blog/how-much-does-employee-cost-you. 5.</a:t>
            </a:r>
            <a:r>
              <a:rPr lang="en-US" sz="375" kern="0">
                <a:solidFill>
                  <a:srgbClr val="130C0E"/>
                </a:solidFill>
                <a:latin typeface="Arial"/>
                <a:ea typeface="Lato" panose="020F0502020204030203" pitchFamily="34" charset="0"/>
                <a:cs typeface="Calibri" panose="020F0502020204030204" pitchFamily="34" charset="0"/>
                <a:sym typeface="Helvetica Neue"/>
              </a:rPr>
              <a:t> Global Traffic Scorecard INRIX 2024. Statista Consumer Insights 2023. </a:t>
            </a:r>
            <a:endParaRPr lang="en-US" sz="900" kern="0">
              <a:solidFill>
                <a:srgbClr val="130C0E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649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E418E48-E954-81B1-67DF-EE38ABFDE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54" y="1503395"/>
            <a:ext cx="8357616" cy="1077178"/>
          </a:xfrm>
        </p:spPr>
        <p:txBody>
          <a:bodyPr/>
          <a:lstStyle/>
          <a:p>
            <a:pPr algn="l"/>
            <a:r>
              <a:rPr lang="en-US"/>
              <a:t>Solutions</a:t>
            </a:r>
            <a:endParaRPr lang="en-BR"/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48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65" descr="A close up of a computer screen&#10;&#10;Description automatically generated">
            <a:extLst>
              <a:ext uri="{FF2B5EF4-FFF2-40B4-BE49-F238E27FC236}">
                <a16:creationId xmlns:a16="http://schemas.microsoft.com/office/drawing/2014/main" id="{C95A9B18-3B54-33B5-EAA3-51692BA136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16384"/>
            <a:ext cx="9144000" cy="1484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33B37B-A0AF-5954-5BF6-A1471184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46" y="1178279"/>
            <a:ext cx="5277665" cy="1214138"/>
          </a:xfrm>
        </p:spPr>
        <p:txBody>
          <a:bodyPr/>
          <a:lstStyle/>
          <a:p>
            <a:r>
              <a:rPr lang="en-US" b="1">
                <a:solidFill>
                  <a:srgbClr val="04A664"/>
                </a:solidFill>
              </a:rPr>
              <a:t>What is Vanpooling?</a:t>
            </a:r>
            <a:br>
              <a:rPr lang="en-US" b="1">
                <a:solidFill>
                  <a:srgbClr val="04A664"/>
                </a:solidFill>
              </a:rPr>
            </a:br>
            <a:br>
              <a:rPr lang="en-US" b="1">
                <a:solidFill>
                  <a:srgbClr val="04A664"/>
                </a:solidFill>
              </a:rPr>
            </a:br>
            <a:endParaRPr lang="en-US" b="1">
              <a:solidFill>
                <a:srgbClr val="04A66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0215B-0306-A4E8-0E05-058AC77457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319" y="2981894"/>
            <a:ext cx="1582529" cy="61912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900">
                <a:latin typeface="+mj-lt"/>
              </a:rPr>
              <a:t>Connect employees to commute together</a:t>
            </a:r>
            <a:endParaRPr lang="en-US" sz="9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979EF-75B4-CEBA-F4BC-D6925D687C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91656" y="2980388"/>
            <a:ext cx="1577804" cy="55200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900">
                <a:latin typeface="+mj-lt"/>
              </a:rPr>
              <a:t>Assign a recent-model SUV </a:t>
            </a:r>
            <a:br>
              <a:rPr lang="en-US" sz="900">
                <a:latin typeface="+mj-lt"/>
              </a:rPr>
            </a:br>
            <a:r>
              <a:rPr lang="en-US" sz="900">
                <a:latin typeface="+mj-lt"/>
              </a:rPr>
              <a:t>or Van</a:t>
            </a:r>
          </a:p>
          <a:p>
            <a:pPr algn="ctr"/>
            <a:endParaRPr lang="en-US" sz="9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10E3A-F12B-639D-D2A4-9ACD05F7BE6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40795" y="2944995"/>
            <a:ext cx="1412069" cy="4619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900">
                <a:latin typeface="+mj-lt"/>
              </a:rPr>
              <a:t>Establish a common meet up spot.</a:t>
            </a:r>
            <a:endParaRPr lang="en-US" sz="9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9C5139-B1A9-3637-FF4F-C687A30EC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96410" y="2966389"/>
            <a:ext cx="1502598" cy="4619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900">
                <a:latin typeface="+mj-lt"/>
              </a:rPr>
              <a:t>Share a commute and driving responsibility</a:t>
            </a:r>
            <a:endParaRPr lang="en-US" sz="9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086BE-F2E4-BE28-0134-685C5CE8055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79814" y="2957950"/>
            <a:ext cx="1603247" cy="4619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900">
                <a:latin typeface="+mj-lt"/>
              </a:rPr>
              <a:t>Enjoy the </a:t>
            </a:r>
          </a:p>
          <a:p>
            <a:pPr algn="ctr"/>
            <a:r>
              <a:rPr lang="en-US" sz="900">
                <a:latin typeface="+mj-lt"/>
              </a:rPr>
              <a:t>perks!</a:t>
            </a:r>
            <a:endParaRPr lang="en-US" sz="9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B3DBD9-313B-A87C-A6CF-03D326269ACD}"/>
              </a:ext>
            </a:extLst>
          </p:cNvPr>
          <p:cNvSpPr txBox="1"/>
          <p:nvPr/>
        </p:nvSpPr>
        <p:spPr>
          <a:xfrm>
            <a:off x="590565" y="3622996"/>
            <a:ext cx="1522087" cy="190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13" tIns="25706" rIns="51413" bIns="25706" rtlCol="0" anchor="t" anchorCtr="0">
            <a:spAutoFit/>
          </a:bodyPr>
          <a:lstStyle/>
          <a:p>
            <a:pPr defTabSz="685800">
              <a:buClr>
                <a:srgbClr val="000000"/>
              </a:buClr>
              <a:buSzPts val="1050"/>
            </a:pPr>
            <a:r>
              <a:rPr lang="en-US" sz="900" b="1" kern="0">
                <a:solidFill>
                  <a:srgbClr val="04A564"/>
                </a:solidFill>
                <a:latin typeface="Arial" panose="020B0604020202020204" pitchFamily="34" charset="0"/>
                <a:cs typeface="Arial"/>
                <a:sym typeface="Arial"/>
              </a:rPr>
              <a:t>INCLUDED</a:t>
            </a:r>
            <a:r>
              <a:rPr lang="en-US" sz="788" b="1" kern="0">
                <a:solidFill>
                  <a:srgbClr val="04A564"/>
                </a:solidFill>
                <a:latin typeface="Arial" panose="020B0604020202020204" pitchFamily="34" charset="0"/>
                <a:cs typeface="Arial"/>
                <a:sym typeface="Arial"/>
              </a:rPr>
              <a:t>: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6EB25405-3B0D-529B-AC65-3A8C7ED728C2}"/>
              </a:ext>
            </a:extLst>
          </p:cNvPr>
          <p:cNvGrpSpPr/>
          <p:nvPr/>
        </p:nvGrpSpPr>
        <p:grpSpPr>
          <a:xfrm>
            <a:off x="1155527" y="2546294"/>
            <a:ext cx="515672" cy="318644"/>
            <a:chOff x="5068904" y="4179981"/>
            <a:chExt cx="349790" cy="216142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723A841-4049-9474-6862-2777A2DE3B63}"/>
                </a:ext>
              </a:extLst>
            </p:cNvPr>
            <p:cNvSpPr/>
            <p:nvPr/>
          </p:nvSpPr>
          <p:spPr>
            <a:xfrm>
              <a:off x="5068904" y="4179981"/>
              <a:ext cx="349790" cy="176785"/>
            </a:xfrm>
            <a:custGeom>
              <a:avLst/>
              <a:gdLst>
                <a:gd name="connsiteX0" fmla="*/ 373976 w 414808"/>
                <a:gd name="connsiteY0" fmla="*/ 209703 h 209645"/>
                <a:gd name="connsiteX1" fmla="*/ 400169 w 414808"/>
                <a:gd name="connsiteY1" fmla="*/ 209703 h 209645"/>
                <a:gd name="connsiteX2" fmla="*/ 415219 w 414808"/>
                <a:gd name="connsiteY2" fmla="*/ 194654 h 209645"/>
                <a:gd name="connsiteX3" fmla="*/ 415219 w 414808"/>
                <a:gd name="connsiteY3" fmla="*/ 138837 h 209645"/>
                <a:gd name="connsiteX4" fmla="*/ 406551 w 414808"/>
                <a:gd name="connsiteY4" fmla="*/ 125216 h 209645"/>
                <a:gd name="connsiteX5" fmla="*/ 337971 w 414808"/>
                <a:gd name="connsiteY5" fmla="*/ 93212 h 209645"/>
                <a:gd name="connsiteX6" fmla="*/ 334828 w 414808"/>
                <a:gd name="connsiteY6" fmla="*/ 90069 h 209645"/>
                <a:gd name="connsiteX7" fmla="*/ 300347 w 414808"/>
                <a:gd name="connsiteY7" fmla="*/ 20251 h 209645"/>
                <a:gd name="connsiteX8" fmla="*/ 267867 w 414808"/>
                <a:gd name="connsiteY8" fmla="*/ 153 h 209645"/>
                <a:gd name="connsiteX9" fmla="*/ 29170 w 414808"/>
                <a:gd name="connsiteY9" fmla="*/ 153 h 209645"/>
                <a:gd name="connsiteX10" fmla="*/ 595 w 414808"/>
                <a:gd name="connsiteY10" fmla="*/ 28728 h 209645"/>
                <a:gd name="connsiteX11" fmla="*/ 595 w 414808"/>
                <a:gd name="connsiteY11" fmla="*/ 184367 h 209645"/>
                <a:gd name="connsiteX12" fmla="*/ 20131 w 414808"/>
                <a:gd name="connsiteY12" fmla="*/ 209617 h 209645"/>
                <a:gd name="connsiteX13" fmla="*/ 22979 w 414808"/>
                <a:gd name="connsiteY13" fmla="*/ 209798 h 209645"/>
                <a:gd name="connsiteX14" fmla="*/ 42029 w 414808"/>
                <a:gd name="connsiteY14" fmla="*/ 209798 h 20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4808" h="209645">
                  <a:moveTo>
                    <a:pt x="373976" y="209703"/>
                  </a:moveTo>
                  <a:lnTo>
                    <a:pt x="400169" y="209703"/>
                  </a:lnTo>
                  <a:cubicBezTo>
                    <a:pt x="408484" y="209703"/>
                    <a:pt x="415219" y="202965"/>
                    <a:pt x="415219" y="194654"/>
                  </a:cubicBezTo>
                  <a:lnTo>
                    <a:pt x="415219" y="138837"/>
                  </a:lnTo>
                  <a:cubicBezTo>
                    <a:pt x="415266" y="132986"/>
                    <a:pt x="411866" y="127654"/>
                    <a:pt x="406551" y="125216"/>
                  </a:cubicBezTo>
                  <a:lnTo>
                    <a:pt x="337971" y="93212"/>
                  </a:lnTo>
                  <a:cubicBezTo>
                    <a:pt x="336618" y="92526"/>
                    <a:pt x="335513" y="91425"/>
                    <a:pt x="334828" y="90069"/>
                  </a:cubicBezTo>
                  <a:lnTo>
                    <a:pt x="300347" y="20251"/>
                  </a:lnTo>
                  <a:cubicBezTo>
                    <a:pt x="294242" y="7904"/>
                    <a:pt x="281640" y="108"/>
                    <a:pt x="267867" y="153"/>
                  </a:cubicBezTo>
                  <a:lnTo>
                    <a:pt x="29170" y="153"/>
                  </a:lnTo>
                  <a:cubicBezTo>
                    <a:pt x="13387" y="153"/>
                    <a:pt x="595" y="12946"/>
                    <a:pt x="595" y="28728"/>
                  </a:cubicBezTo>
                  <a:lnTo>
                    <a:pt x="595" y="184367"/>
                  </a:lnTo>
                  <a:cubicBezTo>
                    <a:pt x="-986" y="196734"/>
                    <a:pt x="7768" y="208039"/>
                    <a:pt x="20131" y="209617"/>
                  </a:cubicBezTo>
                  <a:cubicBezTo>
                    <a:pt x="21074" y="209738"/>
                    <a:pt x="22027" y="209798"/>
                    <a:pt x="22979" y="209798"/>
                  </a:cubicBezTo>
                  <a:lnTo>
                    <a:pt x="42029" y="209798"/>
                  </a:lnTo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C068EF7-0B8D-8B9E-4DF5-B67EFF75FB0E}"/>
                </a:ext>
              </a:extLst>
            </p:cNvPr>
            <p:cNvSpPr/>
            <p:nvPr/>
          </p:nvSpPr>
          <p:spPr>
            <a:xfrm>
              <a:off x="5187533" y="4356686"/>
              <a:ext cx="114456" cy="8032"/>
            </a:xfrm>
            <a:custGeom>
              <a:avLst/>
              <a:gdLst>
                <a:gd name="connsiteX0" fmla="*/ 0 w 135731"/>
                <a:gd name="connsiteY0" fmla="*/ 0 h 9525"/>
                <a:gd name="connsiteX1" fmla="*/ 135731 w 13573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31" h="9525">
                  <a:moveTo>
                    <a:pt x="0" y="0"/>
                  </a:moveTo>
                  <a:lnTo>
                    <a:pt x="135731" y="0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4387D44-2426-AD58-85F0-DE9A2708A022}"/>
                </a:ext>
              </a:extLst>
            </p:cNvPr>
            <p:cNvSpPr/>
            <p:nvPr/>
          </p:nvSpPr>
          <p:spPr>
            <a:xfrm>
              <a:off x="5086763" y="4202712"/>
              <a:ext cx="124435" cy="62248"/>
            </a:xfrm>
            <a:custGeom>
              <a:avLst/>
              <a:gdLst>
                <a:gd name="connsiteX0" fmla="*/ 14946 w 147565"/>
                <a:gd name="connsiteY0" fmla="*/ 153 h 73818"/>
                <a:gd name="connsiteX1" fmla="*/ 467 w 147565"/>
                <a:gd name="connsiteY1" fmla="*/ 14631 h 73818"/>
                <a:gd name="connsiteX2" fmla="*/ 467 w 147565"/>
                <a:gd name="connsiteY2" fmla="*/ 66447 h 73818"/>
                <a:gd name="connsiteX3" fmla="*/ 6221 w 147565"/>
                <a:gd name="connsiteY3" fmla="*/ 73917 h 73818"/>
                <a:gd name="connsiteX4" fmla="*/ 7040 w 147565"/>
                <a:gd name="connsiteY4" fmla="*/ 73972 h 73818"/>
                <a:gd name="connsiteX5" fmla="*/ 128198 w 147565"/>
                <a:gd name="connsiteY5" fmla="*/ 73972 h 73818"/>
                <a:gd name="connsiteX6" fmla="*/ 134770 w 147565"/>
                <a:gd name="connsiteY6" fmla="*/ 68733 h 73818"/>
                <a:gd name="connsiteX7" fmla="*/ 147819 w 147565"/>
                <a:gd name="connsiteY7" fmla="*/ 8249 h 73818"/>
                <a:gd name="connsiteX8" fmla="*/ 142733 w 147565"/>
                <a:gd name="connsiteY8" fmla="*/ 308 h 73818"/>
                <a:gd name="connsiteX9" fmla="*/ 141342 w 147565"/>
                <a:gd name="connsiteY9" fmla="*/ 153 h 7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565" h="73818">
                  <a:moveTo>
                    <a:pt x="14946" y="153"/>
                  </a:moveTo>
                  <a:cubicBezTo>
                    <a:pt x="6954" y="153"/>
                    <a:pt x="467" y="6635"/>
                    <a:pt x="467" y="14631"/>
                  </a:cubicBezTo>
                  <a:lnTo>
                    <a:pt x="467" y="66447"/>
                  </a:lnTo>
                  <a:cubicBezTo>
                    <a:pt x="-9" y="70099"/>
                    <a:pt x="2572" y="73443"/>
                    <a:pt x="6221" y="73917"/>
                  </a:cubicBezTo>
                  <a:cubicBezTo>
                    <a:pt x="6497" y="73952"/>
                    <a:pt x="6764" y="73970"/>
                    <a:pt x="7040" y="73972"/>
                  </a:cubicBezTo>
                  <a:lnTo>
                    <a:pt x="128198" y="73972"/>
                  </a:lnTo>
                  <a:cubicBezTo>
                    <a:pt x="131341" y="73964"/>
                    <a:pt x="134065" y="71793"/>
                    <a:pt x="134770" y="68733"/>
                  </a:cubicBezTo>
                  <a:lnTo>
                    <a:pt x="147819" y="8249"/>
                  </a:lnTo>
                  <a:cubicBezTo>
                    <a:pt x="148610" y="4653"/>
                    <a:pt x="146333" y="1097"/>
                    <a:pt x="142733" y="308"/>
                  </a:cubicBezTo>
                  <a:cubicBezTo>
                    <a:pt x="142276" y="207"/>
                    <a:pt x="141809" y="156"/>
                    <a:pt x="141342" y="153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11618A7-C26A-B768-E24B-CE9F0CDCC887}"/>
                </a:ext>
              </a:extLst>
            </p:cNvPr>
            <p:cNvSpPr/>
            <p:nvPr/>
          </p:nvSpPr>
          <p:spPr>
            <a:xfrm>
              <a:off x="5221746" y="4202952"/>
              <a:ext cx="104278" cy="62007"/>
            </a:xfrm>
            <a:custGeom>
              <a:avLst/>
              <a:gdLst>
                <a:gd name="connsiteX0" fmla="*/ 11558 w 123661"/>
                <a:gd name="connsiteY0" fmla="*/ 5297 h 73533"/>
                <a:gd name="connsiteX1" fmla="*/ 509 w 123661"/>
                <a:gd name="connsiteY1" fmla="*/ 65781 h 73533"/>
                <a:gd name="connsiteX2" fmla="*/ 6033 w 123661"/>
                <a:gd name="connsiteY2" fmla="*/ 73590 h 73533"/>
                <a:gd name="connsiteX3" fmla="*/ 7081 w 123661"/>
                <a:gd name="connsiteY3" fmla="*/ 73687 h 73533"/>
                <a:gd name="connsiteX4" fmla="*/ 117571 w 123661"/>
                <a:gd name="connsiteY4" fmla="*/ 73687 h 73533"/>
                <a:gd name="connsiteX5" fmla="*/ 124067 w 123661"/>
                <a:gd name="connsiteY5" fmla="*/ 66664 h 73533"/>
                <a:gd name="connsiteX6" fmla="*/ 123476 w 123661"/>
                <a:gd name="connsiteY6" fmla="*/ 64162 h 73533"/>
                <a:gd name="connsiteX7" fmla="*/ 91568 w 123661"/>
                <a:gd name="connsiteY7" fmla="*/ 3678 h 73533"/>
                <a:gd name="connsiteX8" fmla="*/ 85662 w 123661"/>
                <a:gd name="connsiteY8" fmla="*/ 154 h 73533"/>
                <a:gd name="connsiteX9" fmla="*/ 18225 w 123661"/>
                <a:gd name="connsiteY9" fmla="*/ 154 h 73533"/>
                <a:gd name="connsiteX10" fmla="*/ 11558 w 123661"/>
                <a:gd name="connsiteY10" fmla="*/ 5297 h 7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661" h="73533">
                  <a:moveTo>
                    <a:pt x="11558" y="5297"/>
                  </a:moveTo>
                  <a:lnTo>
                    <a:pt x="509" y="65781"/>
                  </a:lnTo>
                  <a:cubicBezTo>
                    <a:pt x="-120" y="69462"/>
                    <a:pt x="2347" y="72958"/>
                    <a:pt x="6033" y="73590"/>
                  </a:cubicBezTo>
                  <a:cubicBezTo>
                    <a:pt x="6376" y="73650"/>
                    <a:pt x="6729" y="73682"/>
                    <a:pt x="7081" y="73687"/>
                  </a:cubicBezTo>
                  <a:lnTo>
                    <a:pt x="117571" y="73687"/>
                  </a:lnTo>
                  <a:cubicBezTo>
                    <a:pt x="121305" y="73540"/>
                    <a:pt x="124210" y="70396"/>
                    <a:pt x="124067" y="66664"/>
                  </a:cubicBezTo>
                  <a:cubicBezTo>
                    <a:pt x="124029" y="65800"/>
                    <a:pt x="123829" y="64950"/>
                    <a:pt x="123476" y="64162"/>
                  </a:cubicBezTo>
                  <a:lnTo>
                    <a:pt x="91568" y="3678"/>
                  </a:lnTo>
                  <a:cubicBezTo>
                    <a:pt x="90406" y="1501"/>
                    <a:pt x="88129" y="144"/>
                    <a:pt x="85662" y="154"/>
                  </a:cubicBezTo>
                  <a:lnTo>
                    <a:pt x="18225" y="154"/>
                  </a:lnTo>
                  <a:cubicBezTo>
                    <a:pt x="15072" y="106"/>
                    <a:pt x="12310" y="2240"/>
                    <a:pt x="11558" y="5297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3A54EFC-F465-22A6-CDFA-3B6C3562F22C}"/>
                </a:ext>
              </a:extLst>
            </p:cNvPr>
            <p:cNvSpPr/>
            <p:nvPr/>
          </p:nvSpPr>
          <p:spPr>
            <a:xfrm>
              <a:off x="5104080" y="4315803"/>
              <a:ext cx="80320" cy="8032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DE51915-E857-41C5-252A-76FDCD56450E}"/>
                </a:ext>
              </a:extLst>
            </p:cNvPr>
            <p:cNvSpPr/>
            <p:nvPr/>
          </p:nvSpPr>
          <p:spPr>
            <a:xfrm>
              <a:off x="5127693" y="4339416"/>
              <a:ext cx="33092" cy="33092"/>
            </a:xfrm>
            <a:custGeom>
              <a:avLst/>
              <a:gdLst>
                <a:gd name="connsiteX0" fmla="*/ 39243 w 39243"/>
                <a:gd name="connsiteY0" fmla="*/ 19622 h 39243"/>
                <a:gd name="connsiteX1" fmla="*/ 19621 w 39243"/>
                <a:gd name="connsiteY1" fmla="*/ 39243 h 39243"/>
                <a:gd name="connsiteX2" fmla="*/ 0 w 39243"/>
                <a:gd name="connsiteY2" fmla="*/ 19622 h 39243"/>
                <a:gd name="connsiteX3" fmla="*/ 19621 w 39243"/>
                <a:gd name="connsiteY3" fmla="*/ 0 h 39243"/>
                <a:gd name="connsiteX4" fmla="*/ 39243 w 39243"/>
                <a:gd name="connsiteY4" fmla="*/ 19622 h 3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43" h="39243">
                  <a:moveTo>
                    <a:pt x="39243" y="19622"/>
                  </a:moveTo>
                  <a:cubicBezTo>
                    <a:pt x="39243" y="30458"/>
                    <a:pt x="30458" y="39243"/>
                    <a:pt x="19621" y="39243"/>
                  </a:cubicBezTo>
                  <a:cubicBezTo>
                    <a:pt x="8785" y="39243"/>
                    <a:pt x="0" y="30458"/>
                    <a:pt x="0" y="19622"/>
                  </a:cubicBezTo>
                  <a:cubicBezTo>
                    <a:pt x="0" y="8785"/>
                    <a:pt x="8785" y="0"/>
                    <a:pt x="19621" y="0"/>
                  </a:cubicBezTo>
                  <a:cubicBezTo>
                    <a:pt x="30458" y="0"/>
                    <a:pt x="39243" y="8785"/>
                    <a:pt x="39243" y="19622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EEC865-F9F8-9EC6-9796-D5948AE3E7AC}"/>
                </a:ext>
              </a:extLst>
            </p:cNvPr>
            <p:cNvSpPr/>
            <p:nvPr/>
          </p:nvSpPr>
          <p:spPr>
            <a:xfrm>
              <a:off x="5301989" y="4315803"/>
              <a:ext cx="80320" cy="8032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E27B26B-9920-BC8E-46CD-BB1BD8EA21F8}"/>
                </a:ext>
              </a:extLst>
            </p:cNvPr>
            <p:cNvSpPr/>
            <p:nvPr/>
          </p:nvSpPr>
          <p:spPr>
            <a:xfrm>
              <a:off x="5325603" y="4339416"/>
              <a:ext cx="33092" cy="33092"/>
            </a:xfrm>
            <a:custGeom>
              <a:avLst/>
              <a:gdLst>
                <a:gd name="connsiteX0" fmla="*/ 39243 w 39243"/>
                <a:gd name="connsiteY0" fmla="*/ 19622 h 39243"/>
                <a:gd name="connsiteX1" fmla="*/ 19621 w 39243"/>
                <a:gd name="connsiteY1" fmla="*/ 39243 h 39243"/>
                <a:gd name="connsiteX2" fmla="*/ 0 w 39243"/>
                <a:gd name="connsiteY2" fmla="*/ 19622 h 39243"/>
                <a:gd name="connsiteX3" fmla="*/ 19621 w 39243"/>
                <a:gd name="connsiteY3" fmla="*/ 0 h 39243"/>
                <a:gd name="connsiteX4" fmla="*/ 39243 w 39243"/>
                <a:gd name="connsiteY4" fmla="*/ 19622 h 3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43" h="39243">
                  <a:moveTo>
                    <a:pt x="39243" y="19622"/>
                  </a:moveTo>
                  <a:cubicBezTo>
                    <a:pt x="39243" y="30458"/>
                    <a:pt x="30458" y="39243"/>
                    <a:pt x="19621" y="39243"/>
                  </a:cubicBezTo>
                  <a:cubicBezTo>
                    <a:pt x="8785" y="39243"/>
                    <a:pt x="0" y="30458"/>
                    <a:pt x="0" y="19622"/>
                  </a:cubicBezTo>
                  <a:cubicBezTo>
                    <a:pt x="0" y="8785"/>
                    <a:pt x="8785" y="0"/>
                    <a:pt x="19621" y="0"/>
                  </a:cubicBezTo>
                  <a:cubicBezTo>
                    <a:pt x="30458" y="0"/>
                    <a:pt x="39243" y="8785"/>
                    <a:pt x="39243" y="19622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F835492-5862-71B7-6E39-97787AB06671}"/>
                </a:ext>
              </a:extLst>
            </p:cNvPr>
            <p:cNvSpPr/>
            <p:nvPr/>
          </p:nvSpPr>
          <p:spPr>
            <a:xfrm>
              <a:off x="5219821" y="4285441"/>
              <a:ext cx="24979" cy="8032"/>
            </a:xfrm>
            <a:custGeom>
              <a:avLst/>
              <a:gdLst>
                <a:gd name="connsiteX0" fmla="*/ 0 w 29622"/>
                <a:gd name="connsiteY0" fmla="*/ 0 h 9525"/>
                <a:gd name="connsiteX1" fmla="*/ 29623 w 2962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22" h="9525">
                  <a:moveTo>
                    <a:pt x="0" y="0"/>
                  </a:moveTo>
                  <a:lnTo>
                    <a:pt x="29623" y="0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ED12683-1CF0-BAE7-FA7B-FA9D97C8BED9}"/>
                </a:ext>
              </a:extLst>
            </p:cNvPr>
            <p:cNvSpPr/>
            <p:nvPr/>
          </p:nvSpPr>
          <p:spPr>
            <a:xfrm>
              <a:off x="5164561" y="4285441"/>
              <a:ext cx="24979" cy="8032"/>
            </a:xfrm>
            <a:custGeom>
              <a:avLst/>
              <a:gdLst>
                <a:gd name="connsiteX0" fmla="*/ 0 w 29622"/>
                <a:gd name="connsiteY0" fmla="*/ 0 h 9525"/>
                <a:gd name="connsiteX1" fmla="*/ 29623 w 2962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22" h="9525">
                  <a:moveTo>
                    <a:pt x="0" y="0"/>
                  </a:moveTo>
                  <a:lnTo>
                    <a:pt x="29623" y="0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FD59DCC-ADBF-88C3-48F2-730F15E71A36}"/>
              </a:ext>
            </a:extLst>
          </p:cNvPr>
          <p:cNvCxnSpPr>
            <a:cxnSpLocks/>
          </p:cNvCxnSpPr>
          <p:nvPr/>
        </p:nvCxnSpPr>
        <p:spPr>
          <a:xfrm>
            <a:off x="582713" y="2873366"/>
            <a:ext cx="7967592" cy="0"/>
          </a:xfrm>
          <a:prstGeom prst="line">
            <a:avLst/>
          </a:prstGeom>
          <a:ln w="19050" cap="rnd">
            <a:solidFill>
              <a:srgbClr val="18A56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157">
            <a:extLst>
              <a:ext uri="{FF2B5EF4-FFF2-40B4-BE49-F238E27FC236}">
                <a16:creationId xmlns:a16="http://schemas.microsoft.com/office/drawing/2014/main" id="{ED8C8688-1712-403E-F643-7F9F3A096723}"/>
              </a:ext>
            </a:extLst>
          </p:cNvPr>
          <p:cNvSpPr/>
          <p:nvPr/>
        </p:nvSpPr>
        <p:spPr>
          <a:xfrm>
            <a:off x="543630" y="2777101"/>
            <a:ext cx="205565" cy="205565"/>
          </a:xfrm>
          <a:prstGeom prst="ellipse">
            <a:avLst/>
          </a:prstGeom>
          <a:gradFill>
            <a:gsLst>
              <a:gs pos="13000">
                <a:srgbClr val="18A567"/>
              </a:gs>
              <a:gs pos="100000">
                <a:srgbClr val="158D5A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kern="0">
                <a:solidFill>
                  <a:srgbClr val="FFFFF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57164E75-E3CE-6579-0DA4-711324ED6784}"/>
              </a:ext>
            </a:extLst>
          </p:cNvPr>
          <p:cNvSpPr/>
          <p:nvPr/>
        </p:nvSpPr>
        <p:spPr>
          <a:xfrm>
            <a:off x="2122567" y="2777101"/>
            <a:ext cx="205565" cy="205565"/>
          </a:xfrm>
          <a:prstGeom prst="ellipse">
            <a:avLst/>
          </a:prstGeom>
          <a:gradFill>
            <a:gsLst>
              <a:gs pos="13000">
                <a:srgbClr val="18A567"/>
              </a:gs>
              <a:gs pos="100000">
                <a:srgbClr val="158D5A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kern="0">
                <a:solidFill>
                  <a:srgbClr val="FFFFF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3D144034-CD8B-60B5-941E-CAECB94A4503}"/>
              </a:ext>
            </a:extLst>
          </p:cNvPr>
          <p:cNvSpPr/>
          <p:nvPr/>
        </p:nvSpPr>
        <p:spPr>
          <a:xfrm>
            <a:off x="3808180" y="2777101"/>
            <a:ext cx="205565" cy="205565"/>
          </a:xfrm>
          <a:prstGeom prst="ellipse">
            <a:avLst/>
          </a:prstGeom>
          <a:gradFill>
            <a:gsLst>
              <a:gs pos="13000">
                <a:srgbClr val="18A567"/>
              </a:gs>
              <a:gs pos="100000">
                <a:srgbClr val="158D5A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kern="0">
                <a:solidFill>
                  <a:srgbClr val="FFFFFF"/>
                </a:solidFill>
                <a:latin typeface="Arial"/>
                <a:sym typeface="Arial"/>
              </a:rPr>
              <a:t>3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18D9808-B794-2757-DED9-58925BF4F253}"/>
              </a:ext>
            </a:extLst>
          </p:cNvPr>
          <p:cNvSpPr/>
          <p:nvPr/>
        </p:nvSpPr>
        <p:spPr>
          <a:xfrm>
            <a:off x="5439046" y="2777101"/>
            <a:ext cx="205565" cy="205565"/>
          </a:xfrm>
          <a:prstGeom prst="ellipse">
            <a:avLst/>
          </a:prstGeom>
          <a:gradFill>
            <a:gsLst>
              <a:gs pos="13000">
                <a:srgbClr val="18A567"/>
              </a:gs>
              <a:gs pos="100000">
                <a:srgbClr val="158D5A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kern="0">
                <a:solidFill>
                  <a:srgbClr val="FFFFF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B271C5A3-88BB-755B-E158-2134FFC2B79D}"/>
              </a:ext>
            </a:extLst>
          </p:cNvPr>
          <p:cNvSpPr/>
          <p:nvPr/>
        </p:nvSpPr>
        <p:spPr>
          <a:xfrm>
            <a:off x="7400293" y="2777101"/>
            <a:ext cx="205565" cy="205565"/>
          </a:xfrm>
          <a:prstGeom prst="ellipse">
            <a:avLst/>
          </a:prstGeom>
          <a:gradFill>
            <a:gsLst>
              <a:gs pos="13000">
                <a:srgbClr val="18A567"/>
              </a:gs>
              <a:gs pos="100000">
                <a:srgbClr val="158D5A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kern="0">
                <a:solidFill>
                  <a:srgbClr val="FFFFFF"/>
                </a:solidFill>
                <a:latin typeface="Arial"/>
                <a:sym typeface="Arial"/>
              </a:rPr>
              <a:t>5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05DC479-023E-2543-F21D-03335485328B}"/>
              </a:ext>
            </a:extLst>
          </p:cNvPr>
          <p:cNvGrpSpPr/>
          <p:nvPr/>
        </p:nvGrpSpPr>
        <p:grpSpPr>
          <a:xfrm>
            <a:off x="1066287" y="1824193"/>
            <a:ext cx="623455" cy="422345"/>
            <a:chOff x="5883027" y="3287553"/>
            <a:chExt cx="424795" cy="287767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9480B78-05A7-AFCB-068A-C7861B1DFEBA}"/>
                </a:ext>
              </a:extLst>
            </p:cNvPr>
            <p:cNvSpPr/>
            <p:nvPr/>
          </p:nvSpPr>
          <p:spPr>
            <a:xfrm>
              <a:off x="5938823" y="3287553"/>
              <a:ext cx="312554" cy="287767"/>
            </a:xfrm>
            <a:custGeom>
              <a:avLst/>
              <a:gdLst>
                <a:gd name="connsiteX0" fmla="*/ 215200 w 312554"/>
                <a:gd name="connsiteY0" fmla="*/ 61436 h 287767"/>
                <a:gd name="connsiteX1" fmla="*/ 154240 w 312554"/>
                <a:gd name="connsiteY1" fmla="*/ 122587 h 287767"/>
                <a:gd name="connsiteX2" fmla="*/ 154050 w 312554"/>
                <a:gd name="connsiteY2" fmla="*/ 122587 h 287767"/>
                <a:gd name="connsiteX3" fmla="*/ 92804 w 312554"/>
                <a:gd name="connsiteY3" fmla="*/ 61532 h 287767"/>
                <a:gd name="connsiteX4" fmla="*/ 92804 w 312554"/>
                <a:gd name="connsiteY4" fmla="*/ 61436 h 287767"/>
                <a:gd name="connsiteX5" fmla="*/ 154050 w 312554"/>
                <a:gd name="connsiteY5" fmla="*/ 286 h 287767"/>
                <a:gd name="connsiteX6" fmla="*/ 215200 w 312554"/>
                <a:gd name="connsiteY6" fmla="*/ 61436 h 287767"/>
                <a:gd name="connsiteX7" fmla="*/ 196150 w 312554"/>
                <a:gd name="connsiteY7" fmla="*/ 106680 h 287767"/>
                <a:gd name="connsiteX8" fmla="*/ 152621 w 312554"/>
                <a:gd name="connsiteY8" fmla="*/ 123730 h 287767"/>
                <a:gd name="connsiteX9" fmla="*/ 108044 w 312554"/>
                <a:gd name="connsiteY9" fmla="*/ 105537 h 287767"/>
                <a:gd name="connsiteX10" fmla="*/ 66706 w 312554"/>
                <a:gd name="connsiteY10" fmla="*/ 221075 h 287767"/>
                <a:gd name="connsiteX11" fmla="*/ 153859 w 312554"/>
                <a:gd name="connsiteY11" fmla="*/ 287750 h 287767"/>
                <a:gd name="connsiteX12" fmla="*/ 241013 w 312554"/>
                <a:gd name="connsiteY12" fmla="*/ 221075 h 287767"/>
                <a:gd name="connsiteX13" fmla="*/ 196341 w 312554"/>
                <a:gd name="connsiteY13" fmla="*/ 106680 h 287767"/>
                <a:gd name="connsiteX14" fmla="*/ 245680 w 312554"/>
                <a:gd name="connsiteY14" fmla="*/ 286 h 287767"/>
                <a:gd name="connsiteX15" fmla="*/ 204723 w 312554"/>
                <a:gd name="connsiteY15" fmla="*/ 24098 h 287767"/>
                <a:gd name="connsiteX16" fmla="*/ 211486 w 312554"/>
                <a:gd name="connsiteY16" fmla="*/ 79819 h 287767"/>
                <a:gd name="connsiteX17" fmla="*/ 245871 w 312554"/>
                <a:gd name="connsiteY17" fmla="*/ 95059 h 287767"/>
                <a:gd name="connsiteX18" fmla="*/ 293496 w 312554"/>
                <a:gd name="connsiteY18" fmla="*/ 47911 h 287767"/>
                <a:gd name="connsiteX19" fmla="*/ 245871 w 312554"/>
                <a:gd name="connsiteY19" fmla="*/ 286 h 287767"/>
                <a:gd name="connsiteX20" fmla="*/ 280542 w 312554"/>
                <a:gd name="connsiteY20" fmla="*/ 83153 h 287767"/>
                <a:gd name="connsiteX21" fmla="*/ 246062 w 312554"/>
                <a:gd name="connsiteY21" fmla="*/ 95250 h 287767"/>
                <a:gd name="connsiteX22" fmla="*/ 212629 w 312554"/>
                <a:gd name="connsiteY22" fmla="*/ 79248 h 287767"/>
                <a:gd name="connsiteX23" fmla="*/ 211676 w 312554"/>
                <a:gd name="connsiteY23" fmla="*/ 80200 h 287767"/>
                <a:gd name="connsiteX24" fmla="*/ 207485 w 312554"/>
                <a:gd name="connsiteY24" fmla="*/ 89725 h 287767"/>
                <a:gd name="connsiteX25" fmla="*/ 194817 w 312554"/>
                <a:gd name="connsiteY25" fmla="*/ 108775 h 287767"/>
                <a:gd name="connsiteX26" fmla="*/ 227488 w 312554"/>
                <a:gd name="connsiteY26" fmla="*/ 156400 h 287767"/>
                <a:gd name="connsiteX27" fmla="*/ 240727 w 312554"/>
                <a:gd name="connsiteY27" fmla="*/ 223075 h 287767"/>
                <a:gd name="connsiteX28" fmla="*/ 245680 w 312554"/>
                <a:gd name="connsiteY28" fmla="*/ 222313 h 287767"/>
                <a:gd name="connsiteX29" fmla="*/ 312832 w 312554"/>
                <a:gd name="connsiteY29" fmla="*/ 171069 h 287767"/>
                <a:gd name="connsiteX30" fmla="*/ 280732 w 312554"/>
                <a:gd name="connsiteY30" fmla="*/ 83153 h 287767"/>
                <a:gd name="connsiteX31" fmla="*/ 107092 w 312554"/>
                <a:gd name="connsiteY31" fmla="*/ 21526 h 287767"/>
                <a:gd name="connsiteX32" fmla="*/ 67658 w 312554"/>
                <a:gd name="connsiteY32" fmla="*/ 286 h 287767"/>
                <a:gd name="connsiteX33" fmla="*/ 20509 w 312554"/>
                <a:gd name="connsiteY33" fmla="*/ 47434 h 287767"/>
                <a:gd name="connsiteX34" fmla="*/ 67658 w 312554"/>
                <a:gd name="connsiteY34" fmla="*/ 94583 h 287767"/>
                <a:gd name="connsiteX35" fmla="*/ 97090 w 312554"/>
                <a:gd name="connsiteY35" fmla="*/ 84201 h 287767"/>
                <a:gd name="connsiteX36" fmla="*/ 107282 w 312554"/>
                <a:gd name="connsiteY36" fmla="*/ 21526 h 287767"/>
                <a:gd name="connsiteX37" fmla="*/ 104901 w 312554"/>
                <a:gd name="connsiteY37" fmla="*/ 112395 h 287767"/>
                <a:gd name="connsiteX38" fmla="*/ 110902 w 312554"/>
                <a:gd name="connsiteY38" fmla="*/ 108394 h 287767"/>
                <a:gd name="connsiteX39" fmla="*/ 94900 w 312554"/>
                <a:gd name="connsiteY39" fmla="*/ 83725 h 287767"/>
                <a:gd name="connsiteX40" fmla="*/ 66325 w 312554"/>
                <a:gd name="connsiteY40" fmla="*/ 94202 h 287767"/>
                <a:gd name="connsiteX41" fmla="*/ 34702 w 312554"/>
                <a:gd name="connsiteY41" fmla="*/ 83153 h 287767"/>
                <a:gd name="connsiteX42" fmla="*/ 412 w 312554"/>
                <a:gd name="connsiteY42" fmla="*/ 170498 h 287767"/>
                <a:gd name="connsiteX43" fmla="*/ 66325 w 312554"/>
                <a:gd name="connsiteY43" fmla="*/ 221742 h 287767"/>
                <a:gd name="connsiteX44" fmla="*/ 74516 w 312554"/>
                <a:gd name="connsiteY44" fmla="*/ 162782 h 287767"/>
                <a:gd name="connsiteX45" fmla="*/ 105091 w 312554"/>
                <a:gd name="connsiteY45" fmla="*/ 112395 h 28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12554" h="287767">
                  <a:moveTo>
                    <a:pt x="215200" y="61436"/>
                  </a:moveTo>
                  <a:cubicBezTo>
                    <a:pt x="215258" y="95155"/>
                    <a:pt x="187959" y="122530"/>
                    <a:pt x="154240" y="122587"/>
                  </a:cubicBezTo>
                  <a:cubicBezTo>
                    <a:pt x="154174" y="122587"/>
                    <a:pt x="154117" y="122587"/>
                    <a:pt x="154050" y="122587"/>
                  </a:cubicBezTo>
                  <a:cubicBezTo>
                    <a:pt x="120274" y="122644"/>
                    <a:pt x="92861" y="95307"/>
                    <a:pt x="92804" y="61532"/>
                  </a:cubicBezTo>
                  <a:cubicBezTo>
                    <a:pt x="92804" y="61503"/>
                    <a:pt x="92804" y="61465"/>
                    <a:pt x="92804" y="61436"/>
                  </a:cubicBezTo>
                  <a:cubicBezTo>
                    <a:pt x="92861" y="27651"/>
                    <a:pt x="120265" y="286"/>
                    <a:pt x="154050" y="286"/>
                  </a:cubicBezTo>
                  <a:cubicBezTo>
                    <a:pt x="187826" y="286"/>
                    <a:pt x="215200" y="27661"/>
                    <a:pt x="215200" y="61436"/>
                  </a:cubicBezTo>
                  <a:close/>
                  <a:moveTo>
                    <a:pt x="196150" y="106680"/>
                  </a:moveTo>
                  <a:cubicBezTo>
                    <a:pt x="185082" y="118815"/>
                    <a:pt x="168995" y="125120"/>
                    <a:pt x="152621" y="123730"/>
                  </a:cubicBezTo>
                  <a:cubicBezTo>
                    <a:pt x="135848" y="124282"/>
                    <a:pt x="119636" y="117672"/>
                    <a:pt x="108044" y="105537"/>
                  </a:cubicBezTo>
                  <a:cubicBezTo>
                    <a:pt x="83279" y="129540"/>
                    <a:pt x="66706" y="172212"/>
                    <a:pt x="66706" y="221075"/>
                  </a:cubicBezTo>
                  <a:cubicBezTo>
                    <a:pt x="66706" y="296227"/>
                    <a:pt x="105758" y="287750"/>
                    <a:pt x="153859" y="287750"/>
                  </a:cubicBezTo>
                  <a:cubicBezTo>
                    <a:pt x="201961" y="287750"/>
                    <a:pt x="241013" y="296418"/>
                    <a:pt x="241013" y="221075"/>
                  </a:cubicBezTo>
                  <a:cubicBezTo>
                    <a:pt x="242318" y="178451"/>
                    <a:pt x="226183" y="137141"/>
                    <a:pt x="196341" y="106680"/>
                  </a:cubicBezTo>
                  <a:close/>
                  <a:moveTo>
                    <a:pt x="245680" y="286"/>
                  </a:moveTo>
                  <a:cubicBezTo>
                    <a:pt x="228764" y="391"/>
                    <a:pt x="213181" y="9449"/>
                    <a:pt x="204723" y="24098"/>
                  </a:cubicBezTo>
                  <a:cubicBezTo>
                    <a:pt x="214477" y="40976"/>
                    <a:pt x="216915" y="61103"/>
                    <a:pt x="211486" y="79819"/>
                  </a:cubicBezTo>
                  <a:cubicBezTo>
                    <a:pt x="220334" y="89459"/>
                    <a:pt x="232793" y="94983"/>
                    <a:pt x="245871" y="95059"/>
                  </a:cubicBezTo>
                  <a:cubicBezTo>
                    <a:pt x="271988" y="95059"/>
                    <a:pt x="293239" y="74028"/>
                    <a:pt x="293496" y="47911"/>
                  </a:cubicBezTo>
                  <a:cubicBezTo>
                    <a:pt x="293496" y="21612"/>
                    <a:pt x="272170" y="286"/>
                    <a:pt x="245871" y="286"/>
                  </a:cubicBezTo>
                  <a:close/>
                  <a:moveTo>
                    <a:pt x="280542" y="83153"/>
                  </a:moveTo>
                  <a:cubicBezTo>
                    <a:pt x="273589" y="92678"/>
                    <a:pt x="261492" y="95250"/>
                    <a:pt x="246062" y="95250"/>
                  </a:cubicBezTo>
                  <a:cubicBezTo>
                    <a:pt x="232955" y="95774"/>
                    <a:pt x="220439" y="89783"/>
                    <a:pt x="212629" y="79248"/>
                  </a:cubicBezTo>
                  <a:lnTo>
                    <a:pt x="211676" y="80200"/>
                  </a:lnTo>
                  <a:cubicBezTo>
                    <a:pt x="210628" y="83515"/>
                    <a:pt x="209219" y="86716"/>
                    <a:pt x="207485" y="89725"/>
                  </a:cubicBezTo>
                  <a:cubicBezTo>
                    <a:pt x="204513" y="96822"/>
                    <a:pt x="200218" y="103289"/>
                    <a:pt x="194817" y="108775"/>
                  </a:cubicBezTo>
                  <a:cubicBezTo>
                    <a:pt x="210133" y="121120"/>
                    <a:pt x="221487" y="137674"/>
                    <a:pt x="227488" y="156400"/>
                  </a:cubicBezTo>
                  <a:cubicBezTo>
                    <a:pt x="234374" y="178060"/>
                    <a:pt x="238813" y="200425"/>
                    <a:pt x="240727" y="223075"/>
                  </a:cubicBezTo>
                  <a:cubicBezTo>
                    <a:pt x="242632" y="223075"/>
                    <a:pt x="243680" y="222313"/>
                    <a:pt x="245680" y="222313"/>
                  </a:cubicBezTo>
                  <a:cubicBezTo>
                    <a:pt x="282733" y="222313"/>
                    <a:pt x="312832" y="228981"/>
                    <a:pt x="312832" y="171069"/>
                  </a:cubicBezTo>
                  <a:cubicBezTo>
                    <a:pt x="313498" y="131635"/>
                    <a:pt x="300925" y="101251"/>
                    <a:pt x="280732" y="83153"/>
                  </a:cubicBezTo>
                  <a:close/>
                  <a:moveTo>
                    <a:pt x="107092" y="21526"/>
                  </a:moveTo>
                  <a:cubicBezTo>
                    <a:pt x="98300" y="8325"/>
                    <a:pt x="83517" y="362"/>
                    <a:pt x="67658" y="286"/>
                  </a:cubicBezTo>
                  <a:cubicBezTo>
                    <a:pt x="41722" y="543"/>
                    <a:pt x="20767" y="21498"/>
                    <a:pt x="20509" y="47434"/>
                  </a:cubicBezTo>
                  <a:cubicBezTo>
                    <a:pt x="20767" y="73371"/>
                    <a:pt x="41722" y="94326"/>
                    <a:pt x="67658" y="94583"/>
                  </a:cubicBezTo>
                  <a:cubicBezTo>
                    <a:pt x="78364" y="94583"/>
                    <a:pt x="88746" y="90916"/>
                    <a:pt x="97090" y="84201"/>
                  </a:cubicBezTo>
                  <a:cubicBezTo>
                    <a:pt x="89556" y="62941"/>
                    <a:pt x="93395" y="39300"/>
                    <a:pt x="107282" y="21526"/>
                  </a:cubicBezTo>
                  <a:close/>
                  <a:moveTo>
                    <a:pt x="104901" y="112395"/>
                  </a:moveTo>
                  <a:cubicBezTo>
                    <a:pt x="106815" y="110928"/>
                    <a:pt x="108816" y="109595"/>
                    <a:pt x="110902" y="108394"/>
                  </a:cubicBezTo>
                  <a:cubicBezTo>
                    <a:pt x="103653" y="101584"/>
                    <a:pt x="98157" y="93116"/>
                    <a:pt x="94900" y="83725"/>
                  </a:cubicBezTo>
                  <a:cubicBezTo>
                    <a:pt x="87099" y="90802"/>
                    <a:pt x="76850" y="94564"/>
                    <a:pt x="66325" y="94202"/>
                  </a:cubicBezTo>
                  <a:cubicBezTo>
                    <a:pt x="51751" y="94202"/>
                    <a:pt x="41750" y="91726"/>
                    <a:pt x="34702" y="83153"/>
                  </a:cubicBezTo>
                  <a:cubicBezTo>
                    <a:pt x="11451" y="106118"/>
                    <a:pt x="-1008" y="137846"/>
                    <a:pt x="412" y="170498"/>
                  </a:cubicBezTo>
                  <a:cubicBezTo>
                    <a:pt x="412" y="227648"/>
                    <a:pt x="29844" y="221837"/>
                    <a:pt x="66325" y="221742"/>
                  </a:cubicBezTo>
                  <a:cubicBezTo>
                    <a:pt x="66477" y="201816"/>
                    <a:pt x="69230" y="181994"/>
                    <a:pt x="74516" y="162782"/>
                  </a:cubicBezTo>
                  <a:cubicBezTo>
                    <a:pt x="82231" y="138208"/>
                    <a:pt x="96805" y="117158"/>
                    <a:pt x="105091" y="112395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361A5FC-0073-8273-4DAC-EE3921B0ADAE}"/>
                </a:ext>
              </a:extLst>
            </p:cNvPr>
            <p:cNvSpPr/>
            <p:nvPr/>
          </p:nvSpPr>
          <p:spPr>
            <a:xfrm>
              <a:off x="5898832" y="3287553"/>
              <a:ext cx="68389" cy="74485"/>
            </a:xfrm>
            <a:custGeom>
              <a:avLst/>
              <a:gdLst>
                <a:gd name="connsiteX0" fmla="*/ 68692 w 68389"/>
                <a:gd name="connsiteY0" fmla="*/ 17050 h 74485"/>
                <a:gd name="connsiteX1" fmla="*/ 37640 w 68389"/>
                <a:gd name="connsiteY1" fmla="*/ 286 h 74485"/>
                <a:gd name="connsiteX2" fmla="*/ 302 w 68389"/>
                <a:gd name="connsiteY2" fmla="*/ 37528 h 74485"/>
                <a:gd name="connsiteX3" fmla="*/ 37640 w 68389"/>
                <a:gd name="connsiteY3" fmla="*/ 74771 h 74485"/>
                <a:gd name="connsiteX4" fmla="*/ 60881 w 68389"/>
                <a:gd name="connsiteY4" fmla="*/ 66580 h 74485"/>
                <a:gd name="connsiteX5" fmla="*/ 68692 w 68389"/>
                <a:gd name="connsiteY5" fmla="*/ 17050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389" h="74485">
                  <a:moveTo>
                    <a:pt x="68692" y="17050"/>
                  </a:moveTo>
                  <a:cubicBezTo>
                    <a:pt x="61834" y="6572"/>
                    <a:pt x="50156" y="267"/>
                    <a:pt x="37640" y="286"/>
                  </a:cubicBezTo>
                  <a:cubicBezTo>
                    <a:pt x="17057" y="286"/>
                    <a:pt x="359" y="16945"/>
                    <a:pt x="302" y="37528"/>
                  </a:cubicBezTo>
                  <a:cubicBezTo>
                    <a:pt x="359" y="58112"/>
                    <a:pt x="17057" y="74771"/>
                    <a:pt x="37640" y="74771"/>
                  </a:cubicBezTo>
                  <a:cubicBezTo>
                    <a:pt x="46098" y="74781"/>
                    <a:pt x="54299" y="71885"/>
                    <a:pt x="60881" y="66580"/>
                  </a:cubicBezTo>
                  <a:cubicBezTo>
                    <a:pt x="54900" y="49816"/>
                    <a:pt x="57843" y="31156"/>
                    <a:pt x="68692" y="17050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F67B49A-41F1-279D-9DE9-F04619AC32C8}"/>
                </a:ext>
              </a:extLst>
            </p:cNvPr>
            <p:cNvSpPr/>
            <p:nvPr/>
          </p:nvSpPr>
          <p:spPr>
            <a:xfrm>
              <a:off x="5883027" y="3353466"/>
              <a:ext cx="87242" cy="109715"/>
            </a:xfrm>
            <a:custGeom>
              <a:avLst/>
              <a:gdLst>
                <a:gd name="connsiteX0" fmla="*/ 82877 w 87242"/>
                <a:gd name="connsiteY0" fmla="*/ 22955 h 109715"/>
                <a:gd name="connsiteX1" fmla="*/ 87545 w 87242"/>
                <a:gd name="connsiteY1" fmla="*/ 19812 h 109715"/>
                <a:gd name="connsiteX2" fmla="*/ 74972 w 87242"/>
                <a:gd name="connsiteY2" fmla="*/ 762 h 109715"/>
                <a:gd name="connsiteX3" fmla="*/ 52397 w 87242"/>
                <a:gd name="connsiteY3" fmla="*/ 9049 h 109715"/>
                <a:gd name="connsiteX4" fmla="*/ 27442 w 87242"/>
                <a:gd name="connsiteY4" fmla="*/ 286 h 109715"/>
                <a:gd name="connsiteX5" fmla="*/ 391 w 87242"/>
                <a:gd name="connsiteY5" fmla="*/ 69342 h 109715"/>
                <a:gd name="connsiteX6" fmla="*/ 52492 w 87242"/>
                <a:gd name="connsiteY6" fmla="*/ 109823 h 109715"/>
                <a:gd name="connsiteX7" fmla="*/ 58970 w 87242"/>
                <a:gd name="connsiteY7" fmla="*/ 63246 h 109715"/>
                <a:gd name="connsiteX8" fmla="*/ 82877 w 87242"/>
                <a:gd name="connsiteY8" fmla="*/ 22955 h 10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42" h="109715">
                  <a:moveTo>
                    <a:pt x="82877" y="22955"/>
                  </a:moveTo>
                  <a:cubicBezTo>
                    <a:pt x="84353" y="21803"/>
                    <a:pt x="85916" y="20745"/>
                    <a:pt x="87545" y="19812"/>
                  </a:cubicBezTo>
                  <a:cubicBezTo>
                    <a:pt x="81868" y="14573"/>
                    <a:pt x="77553" y="8039"/>
                    <a:pt x="74972" y="762"/>
                  </a:cubicBezTo>
                  <a:cubicBezTo>
                    <a:pt x="68799" y="6334"/>
                    <a:pt x="60712" y="9306"/>
                    <a:pt x="52397" y="9049"/>
                  </a:cubicBezTo>
                  <a:cubicBezTo>
                    <a:pt x="43148" y="10382"/>
                    <a:pt x="33823" y="7115"/>
                    <a:pt x="27442" y="286"/>
                  </a:cubicBezTo>
                  <a:cubicBezTo>
                    <a:pt x="9087" y="18459"/>
                    <a:pt x="-743" y="43538"/>
                    <a:pt x="391" y="69342"/>
                  </a:cubicBezTo>
                  <a:cubicBezTo>
                    <a:pt x="391" y="114586"/>
                    <a:pt x="23632" y="109918"/>
                    <a:pt x="52492" y="109823"/>
                  </a:cubicBezTo>
                  <a:cubicBezTo>
                    <a:pt x="52530" y="94078"/>
                    <a:pt x="54702" y="78410"/>
                    <a:pt x="58970" y="63246"/>
                  </a:cubicBezTo>
                  <a:cubicBezTo>
                    <a:pt x="62780" y="47749"/>
                    <a:pt x="71104" y="33728"/>
                    <a:pt x="82877" y="22955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F6A9A9B-EC8D-0DA9-11FB-3F30DEE00CEE}"/>
                </a:ext>
              </a:extLst>
            </p:cNvPr>
            <p:cNvSpPr/>
            <p:nvPr/>
          </p:nvSpPr>
          <p:spPr>
            <a:xfrm>
              <a:off x="6223444" y="3287553"/>
              <a:ext cx="68389" cy="74485"/>
            </a:xfrm>
            <a:custGeom>
              <a:avLst/>
              <a:gdLst>
                <a:gd name="connsiteX0" fmla="*/ 302 w 68389"/>
                <a:gd name="connsiteY0" fmla="*/ 17050 h 74485"/>
                <a:gd name="connsiteX1" fmla="*/ 31449 w 68389"/>
                <a:gd name="connsiteY1" fmla="*/ 286 h 74485"/>
                <a:gd name="connsiteX2" fmla="*/ 68692 w 68389"/>
                <a:gd name="connsiteY2" fmla="*/ 37528 h 74485"/>
                <a:gd name="connsiteX3" fmla="*/ 31449 w 68389"/>
                <a:gd name="connsiteY3" fmla="*/ 74771 h 74485"/>
                <a:gd name="connsiteX4" fmla="*/ 8208 w 68389"/>
                <a:gd name="connsiteY4" fmla="*/ 66580 h 74485"/>
                <a:gd name="connsiteX5" fmla="*/ 302 w 68389"/>
                <a:gd name="connsiteY5" fmla="*/ 17050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389" h="74485">
                  <a:moveTo>
                    <a:pt x="302" y="17050"/>
                  </a:moveTo>
                  <a:cubicBezTo>
                    <a:pt x="7208" y="6582"/>
                    <a:pt x="18914" y="286"/>
                    <a:pt x="31449" y="286"/>
                  </a:cubicBezTo>
                  <a:cubicBezTo>
                    <a:pt x="52013" y="286"/>
                    <a:pt x="68692" y="16964"/>
                    <a:pt x="68692" y="37528"/>
                  </a:cubicBezTo>
                  <a:cubicBezTo>
                    <a:pt x="68692" y="58093"/>
                    <a:pt x="52013" y="74771"/>
                    <a:pt x="31449" y="74771"/>
                  </a:cubicBezTo>
                  <a:cubicBezTo>
                    <a:pt x="22991" y="74781"/>
                    <a:pt x="14790" y="71885"/>
                    <a:pt x="8208" y="66580"/>
                  </a:cubicBezTo>
                  <a:cubicBezTo>
                    <a:pt x="14199" y="49806"/>
                    <a:pt x="11218" y="31128"/>
                    <a:pt x="302" y="17050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698793E-A201-8CE3-19C6-695F6F08CBB5}"/>
                </a:ext>
              </a:extLst>
            </p:cNvPr>
            <p:cNvSpPr/>
            <p:nvPr/>
          </p:nvSpPr>
          <p:spPr>
            <a:xfrm>
              <a:off x="6220587" y="3353466"/>
              <a:ext cx="87235" cy="109715"/>
            </a:xfrm>
            <a:custGeom>
              <a:avLst/>
              <a:gdLst>
                <a:gd name="connsiteX0" fmla="*/ 4970 w 87235"/>
                <a:gd name="connsiteY0" fmla="*/ 22955 h 109715"/>
                <a:gd name="connsiteX1" fmla="*/ 302 w 87235"/>
                <a:gd name="connsiteY1" fmla="*/ 19812 h 109715"/>
                <a:gd name="connsiteX2" fmla="*/ 12875 w 87235"/>
                <a:gd name="connsiteY2" fmla="*/ 762 h 109715"/>
                <a:gd name="connsiteX3" fmla="*/ 35354 w 87235"/>
                <a:gd name="connsiteY3" fmla="*/ 9049 h 109715"/>
                <a:gd name="connsiteX4" fmla="*/ 60405 w 87235"/>
                <a:gd name="connsiteY4" fmla="*/ 286 h 109715"/>
                <a:gd name="connsiteX5" fmla="*/ 87456 w 87235"/>
                <a:gd name="connsiteY5" fmla="*/ 69342 h 109715"/>
                <a:gd name="connsiteX6" fmla="*/ 35354 w 87235"/>
                <a:gd name="connsiteY6" fmla="*/ 109823 h 109715"/>
                <a:gd name="connsiteX7" fmla="*/ 28877 w 87235"/>
                <a:gd name="connsiteY7" fmla="*/ 63246 h 109715"/>
                <a:gd name="connsiteX8" fmla="*/ 4970 w 87235"/>
                <a:gd name="connsiteY8" fmla="*/ 22955 h 10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35" h="109715">
                  <a:moveTo>
                    <a:pt x="4970" y="22955"/>
                  </a:moveTo>
                  <a:cubicBezTo>
                    <a:pt x="3493" y="21803"/>
                    <a:pt x="1931" y="20745"/>
                    <a:pt x="302" y="19812"/>
                  </a:cubicBezTo>
                  <a:cubicBezTo>
                    <a:pt x="5979" y="14573"/>
                    <a:pt x="10294" y="8039"/>
                    <a:pt x="12875" y="762"/>
                  </a:cubicBezTo>
                  <a:cubicBezTo>
                    <a:pt x="19019" y="6324"/>
                    <a:pt x="27077" y="9287"/>
                    <a:pt x="35354" y="9049"/>
                  </a:cubicBezTo>
                  <a:cubicBezTo>
                    <a:pt x="44632" y="10316"/>
                    <a:pt x="53947" y="7058"/>
                    <a:pt x="60405" y="286"/>
                  </a:cubicBezTo>
                  <a:cubicBezTo>
                    <a:pt x="78722" y="18488"/>
                    <a:pt x="88542" y="43548"/>
                    <a:pt x="87456" y="69342"/>
                  </a:cubicBezTo>
                  <a:cubicBezTo>
                    <a:pt x="87456" y="114586"/>
                    <a:pt x="64215" y="109918"/>
                    <a:pt x="35354" y="109823"/>
                  </a:cubicBezTo>
                  <a:cubicBezTo>
                    <a:pt x="35316" y="94078"/>
                    <a:pt x="33145" y="78410"/>
                    <a:pt x="28877" y="63246"/>
                  </a:cubicBezTo>
                  <a:cubicBezTo>
                    <a:pt x="25067" y="47749"/>
                    <a:pt x="16742" y="33728"/>
                    <a:pt x="4970" y="22955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CD93BEE-17F1-1FC4-FA31-C41C2278C837}"/>
              </a:ext>
            </a:extLst>
          </p:cNvPr>
          <p:cNvGrpSpPr/>
          <p:nvPr/>
        </p:nvGrpSpPr>
        <p:grpSpPr>
          <a:xfrm>
            <a:off x="2509165" y="2553501"/>
            <a:ext cx="1160639" cy="316669"/>
            <a:chOff x="3630570" y="4430145"/>
            <a:chExt cx="1547518" cy="422225"/>
          </a:xfrm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538C212-3056-1BB9-6207-9B1ECE7F0A5C}"/>
                </a:ext>
              </a:extLst>
            </p:cNvPr>
            <p:cNvSpPr/>
            <p:nvPr/>
          </p:nvSpPr>
          <p:spPr>
            <a:xfrm>
              <a:off x="3630570" y="4430145"/>
              <a:ext cx="683300" cy="345342"/>
            </a:xfrm>
            <a:custGeom>
              <a:avLst/>
              <a:gdLst>
                <a:gd name="connsiteX0" fmla="*/ 615773 w 683300"/>
                <a:gd name="connsiteY0" fmla="*/ 345240 h 345342"/>
                <a:gd name="connsiteX1" fmla="*/ 658921 w 683300"/>
                <a:gd name="connsiteY1" fmla="*/ 345240 h 345342"/>
                <a:gd name="connsiteX2" fmla="*/ 683711 w 683300"/>
                <a:gd name="connsiteY2" fmla="*/ 320449 h 345342"/>
                <a:gd name="connsiteX3" fmla="*/ 683711 w 683300"/>
                <a:gd name="connsiteY3" fmla="*/ 219561 h 345342"/>
                <a:gd name="connsiteX4" fmla="*/ 617498 w 683300"/>
                <a:gd name="connsiteY4" fmla="*/ 148171 h 345342"/>
                <a:gd name="connsiteX5" fmla="*/ 560700 w 683300"/>
                <a:gd name="connsiteY5" fmla="*/ 33161 h 345342"/>
                <a:gd name="connsiteX6" fmla="*/ 507353 w 683300"/>
                <a:gd name="connsiteY6" fmla="*/ 55 h 345342"/>
                <a:gd name="connsiteX7" fmla="*/ 47786 w 683300"/>
                <a:gd name="connsiteY7" fmla="*/ 55 h 345342"/>
                <a:gd name="connsiteX8" fmla="*/ 715 w 683300"/>
                <a:gd name="connsiteY8" fmla="*/ 47125 h 345342"/>
                <a:gd name="connsiteX9" fmla="*/ 715 w 683300"/>
                <a:gd name="connsiteY9" fmla="*/ 303504 h 345342"/>
                <a:gd name="connsiteX10" fmla="*/ 32895 w 683300"/>
                <a:gd name="connsiteY10" fmla="*/ 345097 h 345342"/>
                <a:gd name="connsiteX11" fmla="*/ 37587 w 683300"/>
                <a:gd name="connsiteY11" fmla="*/ 345397 h 345342"/>
                <a:gd name="connsiteX12" fmla="*/ 68968 w 683300"/>
                <a:gd name="connsiteY12" fmla="*/ 345397 h 34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3300" h="345342">
                  <a:moveTo>
                    <a:pt x="615773" y="345240"/>
                  </a:moveTo>
                  <a:lnTo>
                    <a:pt x="658921" y="345240"/>
                  </a:lnTo>
                  <a:cubicBezTo>
                    <a:pt x="672618" y="345240"/>
                    <a:pt x="683711" y="334141"/>
                    <a:pt x="683711" y="320449"/>
                  </a:cubicBezTo>
                  <a:lnTo>
                    <a:pt x="683711" y="219561"/>
                  </a:lnTo>
                  <a:cubicBezTo>
                    <a:pt x="683711" y="166057"/>
                    <a:pt x="618597" y="150367"/>
                    <a:pt x="617498" y="148171"/>
                  </a:cubicBezTo>
                  <a:lnTo>
                    <a:pt x="560700" y="33161"/>
                  </a:lnTo>
                  <a:cubicBezTo>
                    <a:pt x="550689" y="12847"/>
                    <a:pt x="529994" y="1"/>
                    <a:pt x="507353" y="55"/>
                  </a:cubicBezTo>
                  <a:lnTo>
                    <a:pt x="47786" y="55"/>
                  </a:lnTo>
                  <a:cubicBezTo>
                    <a:pt x="21787" y="55"/>
                    <a:pt x="715" y="21128"/>
                    <a:pt x="715" y="47125"/>
                  </a:cubicBezTo>
                  <a:lnTo>
                    <a:pt x="715" y="303504"/>
                  </a:lnTo>
                  <a:cubicBezTo>
                    <a:pt x="-1890" y="323876"/>
                    <a:pt x="12529" y="342499"/>
                    <a:pt x="32895" y="345097"/>
                  </a:cubicBezTo>
                  <a:cubicBezTo>
                    <a:pt x="34449" y="345297"/>
                    <a:pt x="36018" y="345397"/>
                    <a:pt x="37587" y="345397"/>
                  </a:cubicBezTo>
                  <a:lnTo>
                    <a:pt x="68968" y="345397"/>
                  </a:lnTo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29F1C5D-512F-F09D-D125-354AA498CC6B}"/>
                </a:ext>
              </a:extLst>
            </p:cNvPr>
            <p:cNvSpPr/>
            <p:nvPr/>
          </p:nvSpPr>
          <p:spPr>
            <a:xfrm>
              <a:off x="3862305" y="4775331"/>
              <a:ext cx="223585" cy="15690"/>
            </a:xfrm>
            <a:custGeom>
              <a:avLst/>
              <a:gdLst>
                <a:gd name="connsiteX0" fmla="*/ 0 w 223585"/>
                <a:gd name="connsiteY0" fmla="*/ 0 h 15690"/>
                <a:gd name="connsiteX1" fmla="*/ 223586 w 223585"/>
                <a:gd name="connsiteY1" fmla="*/ 0 h 1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585" h="15690">
                  <a:moveTo>
                    <a:pt x="0" y="0"/>
                  </a:moveTo>
                  <a:lnTo>
                    <a:pt x="223586" y="0"/>
                  </a:lnTo>
                </a:path>
              </a:pathLst>
            </a:custGeom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F6C4DF4-AF28-9F97-4E90-518C76946032}"/>
                </a:ext>
              </a:extLst>
            </p:cNvPr>
            <p:cNvSpPr/>
            <p:nvPr/>
          </p:nvSpPr>
          <p:spPr>
            <a:xfrm>
              <a:off x="3665456" y="4474549"/>
              <a:ext cx="287012" cy="121599"/>
            </a:xfrm>
            <a:custGeom>
              <a:avLst/>
              <a:gdLst>
                <a:gd name="connsiteX0" fmla="*/ 24353 w 287012"/>
                <a:gd name="connsiteY0" fmla="*/ 54 h 121599"/>
                <a:gd name="connsiteX1" fmla="*/ 504 w 287012"/>
                <a:gd name="connsiteY1" fmla="*/ 23904 h 121599"/>
                <a:gd name="connsiteX2" fmla="*/ 504 w 287012"/>
                <a:gd name="connsiteY2" fmla="*/ 109259 h 121599"/>
                <a:gd name="connsiteX3" fmla="*/ 9981 w 287012"/>
                <a:gd name="connsiteY3" fmla="*/ 121563 h 121599"/>
                <a:gd name="connsiteX4" fmla="*/ 11330 w 287012"/>
                <a:gd name="connsiteY4" fmla="*/ 121654 h 121599"/>
                <a:gd name="connsiteX5" fmla="*/ 270533 w 287012"/>
                <a:gd name="connsiteY5" fmla="*/ 121654 h 121599"/>
                <a:gd name="connsiteX6" fmla="*/ 281359 w 287012"/>
                <a:gd name="connsiteY6" fmla="*/ 113024 h 121599"/>
                <a:gd name="connsiteX7" fmla="*/ 287165 w 287012"/>
                <a:gd name="connsiteY7" fmla="*/ 13391 h 121599"/>
                <a:gd name="connsiteX8" fmla="*/ 278786 w 287012"/>
                <a:gd name="connsiteY8" fmla="*/ 310 h 121599"/>
                <a:gd name="connsiteX9" fmla="*/ 276495 w 287012"/>
                <a:gd name="connsiteY9" fmla="*/ 54 h 12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012" h="121599">
                  <a:moveTo>
                    <a:pt x="24353" y="54"/>
                  </a:moveTo>
                  <a:cubicBezTo>
                    <a:pt x="11189" y="54"/>
                    <a:pt x="504" y="10732"/>
                    <a:pt x="504" y="23904"/>
                  </a:cubicBezTo>
                  <a:lnTo>
                    <a:pt x="504" y="109259"/>
                  </a:lnTo>
                  <a:cubicBezTo>
                    <a:pt x="-280" y="115274"/>
                    <a:pt x="3972" y="120783"/>
                    <a:pt x="9981" y="121563"/>
                  </a:cubicBezTo>
                  <a:cubicBezTo>
                    <a:pt x="10436" y="121621"/>
                    <a:pt x="10875" y="121651"/>
                    <a:pt x="11330" y="121654"/>
                  </a:cubicBezTo>
                  <a:lnTo>
                    <a:pt x="270533" y="121654"/>
                  </a:lnTo>
                  <a:cubicBezTo>
                    <a:pt x="275711" y="121641"/>
                    <a:pt x="280199" y="118065"/>
                    <a:pt x="281359" y="113024"/>
                  </a:cubicBezTo>
                  <a:lnTo>
                    <a:pt x="287165" y="13391"/>
                  </a:lnTo>
                  <a:cubicBezTo>
                    <a:pt x="288467" y="7466"/>
                    <a:pt x="284717" y="1609"/>
                    <a:pt x="278786" y="310"/>
                  </a:cubicBezTo>
                  <a:cubicBezTo>
                    <a:pt x="278033" y="144"/>
                    <a:pt x="277264" y="59"/>
                    <a:pt x="276495" y="54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DBB2195-F97A-D7EB-AE68-1F98298FE5C4}"/>
                </a:ext>
              </a:extLst>
            </p:cNvPr>
            <p:cNvSpPr/>
            <p:nvPr/>
          </p:nvSpPr>
          <p:spPr>
            <a:xfrm>
              <a:off x="3995478" y="4475020"/>
              <a:ext cx="203494" cy="121128"/>
            </a:xfrm>
            <a:custGeom>
              <a:avLst/>
              <a:gdLst>
                <a:gd name="connsiteX0" fmla="*/ 3115 w 203494"/>
                <a:gd name="connsiteY0" fmla="*/ 8527 h 121128"/>
                <a:gd name="connsiteX1" fmla="*/ 605 w 203494"/>
                <a:gd name="connsiteY1" fmla="*/ 108160 h 121128"/>
                <a:gd name="connsiteX2" fmla="*/ 9360 w 203494"/>
                <a:gd name="connsiteY2" fmla="*/ 120993 h 121128"/>
                <a:gd name="connsiteX3" fmla="*/ 11274 w 203494"/>
                <a:gd name="connsiteY3" fmla="*/ 121183 h 121128"/>
                <a:gd name="connsiteX4" fmla="*/ 193124 w 203494"/>
                <a:gd name="connsiteY4" fmla="*/ 121183 h 121128"/>
                <a:gd name="connsiteX5" fmla="*/ 203903 w 203494"/>
                <a:gd name="connsiteY5" fmla="*/ 110007 h 121128"/>
                <a:gd name="connsiteX6" fmla="*/ 202852 w 203494"/>
                <a:gd name="connsiteY6" fmla="*/ 105493 h 121128"/>
                <a:gd name="connsiteX7" fmla="*/ 150290 w 203494"/>
                <a:gd name="connsiteY7" fmla="*/ 5860 h 121128"/>
                <a:gd name="connsiteX8" fmla="*/ 140561 w 203494"/>
                <a:gd name="connsiteY8" fmla="*/ 54 h 121128"/>
                <a:gd name="connsiteX9" fmla="*/ 13784 w 203494"/>
                <a:gd name="connsiteY9" fmla="*/ 54 h 121128"/>
                <a:gd name="connsiteX10" fmla="*/ 3115 w 203494"/>
                <a:gd name="connsiteY10" fmla="*/ 8527 h 12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494" h="121128">
                  <a:moveTo>
                    <a:pt x="3115" y="8527"/>
                  </a:moveTo>
                  <a:lnTo>
                    <a:pt x="605" y="108160"/>
                  </a:lnTo>
                  <a:cubicBezTo>
                    <a:pt x="-525" y="114121"/>
                    <a:pt x="3398" y="119865"/>
                    <a:pt x="9360" y="120993"/>
                  </a:cubicBezTo>
                  <a:cubicBezTo>
                    <a:pt x="9987" y="121113"/>
                    <a:pt x="10631" y="121175"/>
                    <a:pt x="11274" y="121183"/>
                  </a:cubicBezTo>
                  <a:lnTo>
                    <a:pt x="193124" y="121183"/>
                  </a:lnTo>
                  <a:cubicBezTo>
                    <a:pt x="199196" y="121075"/>
                    <a:pt x="204013" y="116071"/>
                    <a:pt x="203903" y="110007"/>
                  </a:cubicBezTo>
                  <a:cubicBezTo>
                    <a:pt x="203887" y="108444"/>
                    <a:pt x="203526" y="106905"/>
                    <a:pt x="202852" y="105493"/>
                  </a:cubicBezTo>
                  <a:lnTo>
                    <a:pt x="150290" y="5860"/>
                  </a:lnTo>
                  <a:cubicBezTo>
                    <a:pt x="148375" y="2273"/>
                    <a:pt x="144625" y="39"/>
                    <a:pt x="140561" y="54"/>
                  </a:cubicBezTo>
                  <a:lnTo>
                    <a:pt x="13784" y="54"/>
                  </a:lnTo>
                  <a:cubicBezTo>
                    <a:pt x="8701" y="65"/>
                    <a:pt x="4276" y="3572"/>
                    <a:pt x="3115" y="8527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B79FD3E-35F4-AD32-267E-58DA18239781}"/>
                </a:ext>
              </a:extLst>
            </p:cNvPr>
            <p:cNvSpPr/>
            <p:nvPr/>
          </p:nvSpPr>
          <p:spPr>
            <a:xfrm>
              <a:off x="3699283" y="4695468"/>
              <a:ext cx="156902" cy="156902"/>
            </a:xfrm>
            <a:custGeom>
              <a:avLst/>
              <a:gdLst>
                <a:gd name="connsiteX0" fmla="*/ 156902 w 156902"/>
                <a:gd name="connsiteY0" fmla="*/ 78451 h 156902"/>
                <a:gd name="connsiteX1" fmla="*/ 78451 w 156902"/>
                <a:gd name="connsiteY1" fmla="*/ 156903 h 156902"/>
                <a:gd name="connsiteX2" fmla="*/ 0 w 156902"/>
                <a:gd name="connsiteY2" fmla="*/ 78451 h 156902"/>
                <a:gd name="connsiteX3" fmla="*/ 78451 w 156902"/>
                <a:gd name="connsiteY3" fmla="*/ 0 h 156902"/>
                <a:gd name="connsiteX4" fmla="*/ 156902 w 156902"/>
                <a:gd name="connsiteY4" fmla="*/ 78451 h 15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02" h="156902">
                  <a:moveTo>
                    <a:pt x="156902" y="78451"/>
                  </a:moveTo>
                  <a:cubicBezTo>
                    <a:pt x="156902" y="121779"/>
                    <a:pt x="121779" y="156903"/>
                    <a:pt x="78451" y="156903"/>
                  </a:cubicBezTo>
                  <a:cubicBezTo>
                    <a:pt x="35124" y="156903"/>
                    <a:pt x="0" y="121779"/>
                    <a:pt x="0" y="78451"/>
                  </a:cubicBezTo>
                  <a:cubicBezTo>
                    <a:pt x="0" y="35124"/>
                    <a:pt x="35124" y="0"/>
                    <a:pt x="78451" y="0"/>
                  </a:cubicBezTo>
                  <a:cubicBezTo>
                    <a:pt x="121779" y="0"/>
                    <a:pt x="156902" y="35124"/>
                    <a:pt x="156902" y="78451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0A6B269-BFF9-20CF-87F0-3E60D4AB57D0}"/>
                </a:ext>
              </a:extLst>
            </p:cNvPr>
            <p:cNvSpPr/>
            <p:nvPr/>
          </p:nvSpPr>
          <p:spPr>
            <a:xfrm>
              <a:off x="3745412" y="4741597"/>
              <a:ext cx="64643" cy="64643"/>
            </a:xfrm>
            <a:custGeom>
              <a:avLst/>
              <a:gdLst>
                <a:gd name="connsiteX0" fmla="*/ 64644 w 64643"/>
                <a:gd name="connsiteY0" fmla="*/ 32322 h 64643"/>
                <a:gd name="connsiteX1" fmla="*/ 32322 w 64643"/>
                <a:gd name="connsiteY1" fmla="*/ 64644 h 64643"/>
                <a:gd name="connsiteX2" fmla="*/ 0 w 64643"/>
                <a:gd name="connsiteY2" fmla="*/ 32322 h 64643"/>
                <a:gd name="connsiteX3" fmla="*/ 32322 w 64643"/>
                <a:gd name="connsiteY3" fmla="*/ 0 h 64643"/>
                <a:gd name="connsiteX4" fmla="*/ 64644 w 64643"/>
                <a:gd name="connsiteY4" fmla="*/ 32322 h 6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43" h="64643">
                  <a:moveTo>
                    <a:pt x="64644" y="32322"/>
                  </a:moveTo>
                  <a:cubicBezTo>
                    <a:pt x="64644" y="50173"/>
                    <a:pt x="50173" y="64644"/>
                    <a:pt x="32322" y="64644"/>
                  </a:cubicBezTo>
                  <a:cubicBezTo>
                    <a:pt x="14471" y="64644"/>
                    <a:pt x="0" y="50173"/>
                    <a:pt x="0" y="32322"/>
                  </a:cubicBezTo>
                  <a:cubicBezTo>
                    <a:pt x="0" y="14471"/>
                    <a:pt x="14471" y="0"/>
                    <a:pt x="32322" y="0"/>
                  </a:cubicBezTo>
                  <a:cubicBezTo>
                    <a:pt x="50173" y="0"/>
                    <a:pt x="64644" y="14471"/>
                    <a:pt x="64644" y="32322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FBB3E37-B4B7-97FE-31A3-4248048FC06B}"/>
                </a:ext>
              </a:extLst>
            </p:cNvPr>
            <p:cNvSpPr/>
            <p:nvPr/>
          </p:nvSpPr>
          <p:spPr>
            <a:xfrm>
              <a:off x="4085891" y="4695468"/>
              <a:ext cx="156902" cy="156902"/>
            </a:xfrm>
            <a:custGeom>
              <a:avLst/>
              <a:gdLst>
                <a:gd name="connsiteX0" fmla="*/ 156902 w 156902"/>
                <a:gd name="connsiteY0" fmla="*/ 78451 h 156902"/>
                <a:gd name="connsiteX1" fmla="*/ 78451 w 156902"/>
                <a:gd name="connsiteY1" fmla="*/ 156903 h 156902"/>
                <a:gd name="connsiteX2" fmla="*/ 0 w 156902"/>
                <a:gd name="connsiteY2" fmla="*/ 78451 h 156902"/>
                <a:gd name="connsiteX3" fmla="*/ 78451 w 156902"/>
                <a:gd name="connsiteY3" fmla="*/ 0 h 156902"/>
                <a:gd name="connsiteX4" fmla="*/ 156902 w 156902"/>
                <a:gd name="connsiteY4" fmla="*/ 78451 h 15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02" h="156902">
                  <a:moveTo>
                    <a:pt x="156902" y="78451"/>
                  </a:moveTo>
                  <a:cubicBezTo>
                    <a:pt x="156902" y="121779"/>
                    <a:pt x="121779" y="156903"/>
                    <a:pt x="78451" y="156903"/>
                  </a:cubicBezTo>
                  <a:cubicBezTo>
                    <a:pt x="35124" y="156903"/>
                    <a:pt x="0" y="121779"/>
                    <a:pt x="0" y="78451"/>
                  </a:cubicBezTo>
                  <a:cubicBezTo>
                    <a:pt x="0" y="35124"/>
                    <a:pt x="35124" y="0"/>
                    <a:pt x="78451" y="0"/>
                  </a:cubicBezTo>
                  <a:cubicBezTo>
                    <a:pt x="121779" y="0"/>
                    <a:pt x="156902" y="35124"/>
                    <a:pt x="156902" y="78451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E8F4C1B-ADE1-18B8-751A-4208BDDCB531}"/>
                </a:ext>
              </a:extLst>
            </p:cNvPr>
            <p:cNvSpPr/>
            <p:nvPr/>
          </p:nvSpPr>
          <p:spPr>
            <a:xfrm>
              <a:off x="4132020" y="4741597"/>
              <a:ext cx="64643" cy="64643"/>
            </a:xfrm>
            <a:custGeom>
              <a:avLst/>
              <a:gdLst>
                <a:gd name="connsiteX0" fmla="*/ 64644 w 64643"/>
                <a:gd name="connsiteY0" fmla="*/ 32322 h 64643"/>
                <a:gd name="connsiteX1" fmla="*/ 32322 w 64643"/>
                <a:gd name="connsiteY1" fmla="*/ 64644 h 64643"/>
                <a:gd name="connsiteX2" fmla="*/ 0 w 64643"/>
                <a:gd name="connsiteY2" fmla="*/ 32322 h 64643"/>
                <a:gd name="connsiteX3" fmla="*/ 32322 w 64643"/>
                <a:gd name="connsiteY3" fmla="*/ 0 h 64643"/>
                <a:gd name="connsiteX4" fmla="*/ 64644 w 64643"/>
                <a:gd name="connsiteY4" fmla="*/ 32322 h 6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43" h="64643">
                  <a:moveTo>
                    <a:pt x="64644" y="32322"/>
                  </a:moveTo>
                  <a:cubicBezTo>
                    <a:pt x="64644" y="50173"/>
                    <a:pt x="50173" y="64644"/>
                    <a:pt x="32322" y="64644"/>
                  </a:cubicBezTo>
                  <a:cubicBezTo>
                    <a:pt x="14471" y="64644"/>
                    <a:pt x="0" y="50173"/>
                    <a:pt x="0" y="32322"/>
                  </a:cubicBezTo>
                  <a:cubicBezTo>
                    <a:pt x="0" y="14471"/>
                    <a:pt x="14471" y="0"/>
                    <a:pt x="32322" y="0"/>
                  </a:cubicBezTo>
                  <a:cubicBezTo>
                    <a:pt x="50173" y="0"/>
                    <a:pt x="64644" y="14471"/>
                    <a:pt x="64644" y="32322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7DA3CC17-6FA9-064A-CAFA-AA60AC5E4C05}"/>
                </a:ext>
              </a:extLst>
            </p:cNvPr>
            <p:cNvSpPr/>
            <p:nvPr/>
          </p:nvSpPr>
          <p:spPr>
            <a:xfrm>
              <a:off x="3925380" y="4636159"/>
              <a:ext cx="48796" cy="15690"/>
            </a:xfrm>
            <a:custGeom>
              <a:avLst/>
              <a:gdLst>
                <a:gd name="connsiteX0" fmla="*/ 0 w 48796"/>
                <a:gd name="connsiteY0" fmla="*/ 0 h 15690"/>
                <a:gd name="connsiteX1" fmla="*/ 48797 w 48796"/>
                <a:gd name="connsiteY1" fmla="*/ 0 h 1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796" h="15690">
                  <a:moveTo>
                    <a:pt x="0" y="0"/>
                  </a:moveTo>
                  <a:lnTo>
                    <a:pt x="48797" y="0"/>
                  </a:lnTo>
                </a:path>
              </a:pathLst>
            </a:custGeom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6F3633D-CCB6-6F23-7C9B-58517775989B}"/>
                </a:ext>
              </a:extLst>
            </p:cNvPr>
            <p:cNvSpPr/>
            <p:nvPr/>
          </p:nvSpPr>
          <p:spPr>
            <a:xfrm>
              <a:off x="3817431" y="4636159"/>
              <a:ext cx="48796" cy="15690"/>
            </a:xfrm>
            <a:custGeom>
              <a:avLst/>
              <a:gdLst>
                <a:gd name="connsiteX0" fmla="*/ 0 w 48796"/>
                <a:gd name="connsiteY0" fmla="*/ 0 h 15690"/>
                <a:gd name="connsiteX1" fmla="*/ 48797 w 48796"/>
                <a:gd name="connsiteY1" fmla="*/ 0 h 1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796" h="15690">
                  <a:moveTo>
                    <a:pt x="0" y="0"/>
                  </a:moveTo>
                  <a:lnTo>
                    <a:pt x="48797" y="0"/>
                  </a:lnTo>
                </a:path>
              </a:pathLst>
            </a:custGeom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0F9E7AA4-7EA9-BB0A-0E55-78AA07C86DA5}"/>
                </a:ext>
              </a:extLst>
            </p:cNvPr>
            <p:cNvSpPr/>
            <p:nvPr/>
          </p:nvSpPr>
          <p:spPr>
            <a:xfrm>
              <a:off x="4227574" y="4447875"/>
              <a:ext cx="524839" cy="327455"/>
            </a:xfrm>
            <a:custGeom>
              <a:avLst/>
              <a:gdLst>
                <a:gd name="connsiteX0" fmla="*/ 457311 w 524839"/>
                <a:gd name="connsiteY0" fmla="*/ 327510 h 327455"/>
                <a:gd name="connsiteX1" fmla="*/ 500459 w 524839"/>
                <a:gd name="connsiteY1" fmla="*/ 327510 h 327455"/>
                <a:gd name="connsiteX2" fmla="*/ 525250 w 524839"/>
                <a:gd name="connsiteY2" fmla="*/ 302719 h 327455"/>
                <a:gd name="connsiteX3" fmla="*/ 525250 w 524839"/>
                <a:gd name="connsiteY3" fmla="*/ 210775 h 327455"/>
                <a:gd name="connsiteX4" fmla="*/ 510971 w 524839"/>
                <a:gd name="connsiteY4" fmla="*/ 188338 h 327455"/>
                <a:gd name="connsiteX5" fmla="*/ 335398 w 524839"/>
                <a:gd name="connsiteY5" fmla="*/ 135618 h 327455"/>
                <a:gd name="connsiteX6" fmla="*/ 330219 w 524839"/>
                <a:gd name="connsiteY6" fmla="*/ 130440 h 327455"/>
                <a:gd name="connsiteX7" fmla="*/ 273421 w 524839"/>
                <a:gd name="connsiteY7" fmla="*/ 33161 h 327455"/>
                <a:gd name="connsiteX8" fmla="*/ 220074 w 524839"/>
                <a:gd name="connsiteY8" fmla="*/ 55 h 327455"/>
                <a:gd name="connsiteX9" fmla="*/ 411 w 524839"/>
                <a:gd name="connsiteY9" fmla="*/ 55 h 32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4839" h="327455">
                  <a:moveTo>
                    <a:pt x="457311" y="327510"/>
                  </a:moveTo>
                  <a:lnTo>
                    <a:pt x="500459" y="327510"/>
                  </a:lnTo>
                  <a:cubicBezTo>
                    <a:pt x="514157" y="327510"/>
                    <a:pt x="525250" y="316411"/>
                    <a:pt x="525250" y="302719"/>
                  </a:cubicBezTo>
                  <a:lnTo>
                    <a:pt x="525250" y="210775"/>
                  </a:lnTo>
                  <a:cubicBezTo>
                    <a:pt x="525328" y="201136"/>
                    <a:pt x="519726" y="192353"/>
                    <a:pt x="510971" y="188338"/>
                  </a:cubicBezTo>
                  <a:lnTo>
                    <a:pt x="335398" y="135618"/>
                  </a:lnTo>
                  <a:cubicBezTo>
                    <a:pt x="333170" y="134487"/>
                    <a:pt x="331350" y="132673"/>
                    <a:pt x="330219" y="130440"/>
                  </a:cubicBezTo>
                  <a:lnTo>
                    <a:pt x="273421" y="33161"/>
                  </a:lnTo>
                  <a:cubicBezTo>
                    <a:pt x="263411" y="12847"/>
                    <a:pt x="242715" y="1"/>
                    <a:pt x="220074" y="55"/>
                  </a:cubicBezTo>
                  <a:lnTo>
                    <a:pt x="411" y="55"/>
                  </a:lnTo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BFA6666-012F-2975-FFA7-AD6AC865F486}"/>
                </a:ext>
              </a:extLst>
            </p:cNvPr>
            <p:cNvSpPr/>
            <p:nvPr/>
          </p:nvSpPr>
          <p:spPr>
            <a:xfrm>
              <a:off x="4331286" y="4775331"/>
              <a:ext cx="193146" cy="15690"/>
            </a:xfrm>
            <a:custGeom>
              <a:avLst/>
              <a:gdLst>
                <a:gd name="connsiteX0" fmla="*/ 0 w 193146"/>
                <a:gd name="connsiteY0" fmla="*/ 0 h 15690"/>
                <a:gd name="connsiteX1" fmla="*/ 193147 w 193146"/>
                <a:gd name="connsiteY1" fmla="*/ 0 h 1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146" h="15690">
                  <a:moveTo>
                    <a:pt x="0" y="0"/>
                  </a:moveTo>
                  <a:lnTo>
                    <a:pt x="193147" y="0"/>
                  </a:lnTo>
                </a:path>
              </a:pathLst>
            </a:custGeom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33C785D-DDF5-A2A3-161A-8759190358E4}"/>
                </a:ext>
              </a:extLst>
            </p:cNvPr>
            <p:cNvSpPr/>
            <p:nvPr/>
          </p:nvSpPr>
          <p:spPr>
            <a:xfrm>
              <a:off x="4243577" y="4492750"/>
              <a:ext cx="265832" cy="103398"/>
            </a:xfrm>
            <a:custGeom>
              <a:avLst/>
              <a:gdLst>
                <a:gd name="connsiteX0" fmla="*/ 82942 w 265832"/>
                <a:gd name="connsiteY0" fmla="*/ 103453 h 103398"/>
                <a:gd name="connsiteX1" fmla="*/ 255534 w 265832"/>
                <a:gd name="connsiteY1" fmla="*/ 103453 h 103398"/>
                <a:gd name="connsiteX2" fmla="*/ 266235 w 265832"/>
                <a:gd name="connsiteY2" fmla="*/ 91885 h 103398"/>
                <a:gd name="connsiteX3" fmla="*/ 265262 w 265832"/>
                <a:gd name="connsiteY3" fmla="*/ 87763 h 103398"/>
                <a:gd name="connsiteX4" fmla="*/ 212700 w 265832"/>
                <a:gd name="connsiteY4" fmla="*/ 5860 h 103398"/>
                <a:gd name="connsiteX5" fmla="*/ 202972 w 265832"/>
                <a:gd name="connsiteY5" fmla="*/ 54 h 103398"/>
                <a:gd name="connsiteX6" fmla="*/ 411 w 265832"/>
                <a:gd name="connsiteY6" fmla="*/ 54 h 10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32" h="103398">
                  <a:moveTo>
                    <a:pt x="82942" y="103453"/>
                  </a:moveTo>
                  <a:lnTo>
                    <a:pt x="255534" y="103453"/>
                  </a:lnTo>
                  <a:cubicBezTo>
                    <a:pt x="261685" y="103212"/>
                    <a:pt x="266470" y="98032"/>
                    <a:pt x="266235" y="91885"/>
                  </a:cubicBezTo>
                  <a:cubicBezTo>
                    <a:pt x="266172" y="90462"/>
                    <a:pt x="265843" y="89062"/>
                    <a:pt x="265262" y="87763"/>
                  </a:cubicBezTo>
                  <a:lnTo>
                    <a:pt x="212700" y="5860"/>
                  </a:lnTo>
                  <a:cubicBezTo>
                    <a:pt x="210786" y="2273"/>
                    <a:pt x="207036" y="39"/>
                    <a:pt x="202972" y="54"/>
                  </a:cubicBezTo>
                  <a:lnTo>
                    <a:pt x="411" y="54"/>
                  </a:lnTo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0D90844-0BAB-D690-351A-9E37FCD2C480}"/>
                </a:ext>
              </a:extLst>
            </p:cNvPr>
            <p:cNvSpPr/>
            <p:nvPr/>
          </p:nvSpPr>
          <p:spPr>
            <a:xfrm>
              <a:off x="4524433" y="4695468"/>
              <a:ext cx="156902" cy="156902"/>
            </a:xfrm>
            <a:custGeom>
              <a:avLst/>
              <a:gdLst>
                <a:gd name="connsiteX0" fmla="*/ 156902 w 156902"/>
                <a:gd name="connsiteY0" fmla="*/ 78451 h 156902"/>
                <a:gd name="connsiteX1" fmla="*/ 78451 w 156902"/>
                <a:gd name="connsiteY1" fmla="*/ 156903 h 156902"/>
                <a:gd name="connsiteX2" fmla="*/ 0 w 156902"/>
                <a:gd name="connsiteY2" fmla="*/ 78451 h 156902"/>
                <a:gd name="connsiteX3" fmla="*/ 78451 w 156902"/>
                <a:gd name="connsiteY3" fmla="*/ 0 h 156902"/>
                <a:gd name="connsiteX4" fmla="*/ 156902 w 156902"/>
                <a:gd name="connsiteY4" fmla="*/ 78451 h 15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02" h="156902">
                  <a:moveTo>
                    <a:pt x="156902" y="78451"/>
                  </a:moveTo>
                  <a:cubicBezTo>
                    <a:pt x="156902" y="121779"/>
                    <a:pt x="121779" y="156903"/>
                    <a:pt x="78451" y="156903"/>
                  </a:cubicBezTo>
                  <a:cubicBezTo>
                    <a:pt x="35124" y="156903"/>
                    <a:pt x="0" y="121779"/>
                    <a:pt x="0" y="78451"/>
                  </a:cubicBezTo>
                  <a:cubicBezTo>
                    <a:pt x="0" y="35124"/>
                    <a:pt x="35124" y="0"/>
                    <a:pt x="78451" y="0"/>
                  </a:cubicBezTo>
                  <a:cubicBezTo>
                    <a:pt x="121779" y="0"/>
                    <a:pt x="156902" y="35124"/>
                    <a:pt x="156902" y="78451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BF2AFB2-3603-6AFD-937E-8050E9FA220E}"/>
                </a:ext>
              </a:extLst>
            </p:cNvPr>
            <p:cNvSpPr/>
            <p:nvPr/>
          </p:nvSpPr>
          <p:spPr>
            <a:xfrm>
              <a:off x="4570562" y="4741597"/>
              <a:ext cx="64643" cy="64643"/>
            </a:xfrm>
            <a:custGeom>
              <a:avLst/>
              <a:gdLst>
                <a:gd name="connsiteX0" fmla="*/ 64644 w 64643"/>
                <a:gd name="connsiteY0" fmla="*/ 32322 h 64643"/>
                <a:gd name="connsiteX1" fmla="*/ 32322 w 64643"/>
                <a:gd name="connsiteY1" fmla="*/ 64644 h 64643"/>
                <a:gd name="connsiteX2" fmla="*/ 0 w 64643"/>
                <a:gd name="connsiteY2" fmla="*/ 32322 h 64643"/>
                <a:gd name="connsiteX3" fmla="*/ 32322 w 64643"/>
                <a:gd name="connsiteY3" fmla="*/ 0 h 64643"/>
                <a:gd name="connsiteX4" fmla="*/ 64644 w 64643"/>
                <a:gd name="connsiteY4" fmla="*/ 32322 h 6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43" h="64643">
                  <a:moveTo>
                    <a:pt x="64644" y="32322"/>
                  </a:moveTo>
                  <a:cubicBezTo>
                    <a:pt x="64644" y="50173"/>
                    <a:pt x="50173" y="64644"/>
                    <a:pt x="32322" y="64644"/>
                  </a:cubicBezTo>
                  <a:cubicBezTo>
                    <a:pt x="14471" y="64644"/>
                    <a:pt x="0" y="50173"/>
                    <a:pt x="0" y="32322"/>
                  </a:cubicBezTo>
                  <a:cubicBezTo>
                    <a:pt x="0" y="14471"/>
                    <a:pt x="14471" y="0"/>
                    <a:pt x="32322" y="0"/>
                  </a:cubicBezTo>
                  <a:cubicBezTo>
                    <a:pt x="50173" y="0"/>
                    <a:pt x="64644" y="14471"/>
                    <a:pt x="64644" y="32322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B86975B9-F3CB-ED26-FF00-C165B695040D}"/>
                </a:ext>
              </a:extLst>
            </p:cNvPr>
            <p:cNvSpPr/>
            <p:nvPr/>
          </p:nvSpPr>
          <p:spPr>
            <a:xfrm>
              <a:off x="4367374" y="4636159"/>
              <a:ext cx="45187" cy="15690"/>
            </a:xfrm>
            <a:custGeom>
              <a:avLst/>
              <a:gdLst>
                <a:gd name="connsiteX0" fmla="*/ 0 w 45187"/>
                <a:gd name="connsiteY0" fmla="*/ 0 h 15690"/>
                <a:gd name="connsiteX1" fmla="*/ 45188 w 45187"/>
                <a:gd name="connsiteY1" fmla="*/ 0 h 1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187" h="15690">
                  <a:moveTo>
                    <a:pt x="0" y="0"/>
                  </a:moveTo>
                  <a:lnTo>
                    <a:pt x="45188" y="0"/>
                  </a:lnTo>
                </a:path>
              </a:pathLst>
            </a:custGeom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A31BB2D-A238-10EE-3289-DC0D1840BF62}"/>
                </a:ext>
              </a:extLst>
            </p:cNvPr>
            <p:cNvSpPr/>
            <p:nvPr/>
          </p:nvSpPr>
          <p:spPr>
            <a:xfrm>
              <a:off x="4552362" y="4492276"/>
              <a:ext cx="625726" cy="283091"/>
            </a:xfrm>
            <a:custGeom>
              <a:avLst/>
              <a:gdLst>
                <a:gd name="connsiteX0" fmla="*/ 515364 w 625726"/>
                <a:gd name="connsiteY0" fmla="*/ 283110 h 283091"/>
                <a:gd name="connsiteX1" fmla="*/ 601347 w 625726"/>
                <a:gd name="connsiteY1" fmla="*/ 283110 h 283091"/>
                <a:gd name="connsiteX2" fmla="*/ 626137 w 625726"/>
                <a:gd name="connsiteY2" fmla="*/ 260986 h 283091"/>
                <a:gd name="connsiteX3" fmla="*/ 626137 w 625726"/>
                <a:gd name="connsiteY3" fmla="*/ 260986 h 283091"/>
                <a:gd name="connsiteX4" fmla="*/ 540782 w 625726"/>
                <a:gd name="connsiteY4" fmla="*/ 148644 h 283091"/>
                <a:gd name="connsiteX5" fmla="*/ 404434 w 625726"/>
                <a:gd name="connsiteY5" fmla="*/ 115067 h 283091"/>
                <a:gd name="connsiteX6" fmla="*/ 384037 w 625726"/>
                <a:gd name="connsiteY6" fmla="*/ 106124 h 283091"/>
                <a:gd name="connsiteX7" fmla="*/ 312960 w 625726"/>
                <a:gd name="connsiteY7" fmla="*/ 59994 h 283091"/>
                <a:gd name="connsiteX8" fmla="*/ 106791 w 625726"/>
                <a:gd name="connsiteY8" fmla="*/ 57 h 283091"/>
                <a:gd name="connsiteX9" fmla="*/ 411 w 625726"/>
                <a:gd name="connsiteY9" fmla="*/ 1626 h 28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26" h="283091">
                  <a:moveTo>
                    <a:pt x="515364" y="283110"/>
                  </a:moveTo>
                  <a:lnTo>
                    <a:pt x="601347" y="283110"/>
                  </a:lnTo>
                  <a:cubicBezTo>
                    <a:pt x="614291" y="283823"/>
                    <a:pt x="625384" y="273931"/>
                    <a:pt x="626137" y="260986"/>
                  </a:cubicBezTo>
                  <a:lnTo>
                    <a:pt x="626137" y="260986"/>
                  </a:lnTo>
                  <a:cubicBezTo>
                    <a:pt x="624396" y="209224"/>
                    <a:pt x="590191" y="164193"/>
                    <a:pt x="540782" y="148644"/>
                  </a:cubicBezTo>
                  <a:lnTo>
                    <a:pt x="404434" y="115067"/>
                  </a:lnTo>
                  <a:cubicBezTo>
                    <a:pt x="397186" y="113228"/>
                    <a:pt x="390298" y="110206"/>
                    <a:pt x="384037" y="106124"/>
                  </a:cubicBezTo>
                  <a:cubicBezTo>
                    <a:pt x="369759" y="97023"/>
                    <a:pt x="341830" y="78822"/>
                    <a:pt x="312960" y="59994"/>
                  </a:cubicBezTo>
                  <a:cubicBezTo>
                    <a:pt x="251439" y="20580"/>
                    <a:pt x="179844" y="-233"/>
                    <a:pt x="106791" y="57"/>
                  </a:cubicBezTo>
                  <a:lnTo>
                    <a:pt x="411" y="1626"/>
                  </a:lnTo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D43C5F8-1C04-4F4F-105C-75C2265E394B}"/>
                </a:ext>
              </a:extLst>
            </p:cNvPr>
            <p:cNvSpPr/>
            <p:nvPr/>
          </p:nvSpPr>
          <p:spPr>
            <a:xfrm>
              <a:off x="4810780" y="4775331"/>
              <a:ext cx="96494" cy="15690"/>
            </a:xfrm>
            <a:custGeom>
              <a:avLst/>
              <a:gdLst>
                <a:gd name="connsiteX0" fmla="*/ 0 w 96494"/>
                <a:gd name="connsiteY0" fmla="*/ 0 h 15690"/>
                <a:gd name="connsiteX1" fmla="*/ 96495 w 96494"/>
                <a:gd name="connsiteY1" fmla="*/ 0 h 1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494" h="15690">
                  <a:moveTo>
                    <a:pt x="0" y="0"/>
                  </a:moveTo>
                  <a:lnTo>
                    <a:pt x="96495" y="0"/>
                  </a:lnTo>
                </a:path>
              </a:pathLst>
            </a:custGeom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ADB7F09-DF53-4B45-DC78-A31D622FD363}"/>
                </a:ext>
              </a:extLst>
            </p:cNvPr>
            <p:cNvSpPr/>
            <p:nvPr/>
          </p:nvSpPr>
          <p:spPr>
            <a:xfrm>
              <a:off x="4602884" y="4522552"/>
              <a:ext cx="279896" cy="93222"/>
            </a:xfrm>
            <a:custGeom>
              <a:avLst/>
              <a:gdLst>
                <a:gd name="connsiteX0" fmla="*/ 203128 w 279896"/>
                <a:gd name="connsiteY0" fmla="*/ 93263 h 93222"/>
                <a:gd name="connsiteX1" fmla="*/ 272165 w 279896"/>
                <a:gd name="connsiteY1" fmla="*/ 93263 h 93222"/>
                <a:gd name="connsiteX2" fmla="*/ 280293 w 279896"/>
                <a:gd name="connsiteY2" fmla="*/ 86044 h 93222"/>
                <a:gd name="connsiteX3" fmla="*/ 276559 w 279896"/>
                <a:gd name="connsiteY3" fmla="*/ 78985 h 93222"/>
                <a:gd name="connsiteX4" fmla="*/ 239687 w 279896"/>
                <a:gd name="connsiteY4" fmla="*/ 53881 h 93222"/>
                <a:gd name="connsiteX5" fmla="*/ 59406 w 279896"/>
                <a:gd name="connsiteY5" fmla="*/ 63 h 93222"/>
                <a:gd name="connsiteX6" fmla="*/ 411 w 279896"/>
                <a:gd name="connsiteY6" fmla="*/ 63 h 93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896" h="93222">
                  <a:moveTo>
                    <a:pt x="203128" y="93263"/>
                  </a:moveTo>
                  <a:lnTo>
                    <a:pt x="272165" y="93263"/>
                  </a:lnTo>
                  <a:cubicBezTo>
                    <a:pt x="276402" y="93514"/>
                    <a:pt x="280042" y="90284"/>
                    <a:pt x="280293" y="86044"/>
                  </a:cubicBezTo>
                  <a:cubicBezTo>
                    <a:pt x="280466" y="83178"/>
                    <a:pt x="279022" y="80455"/>
                    <a:pt x="276559" y="78985"/>
                  </a:cubicBezTo>
                  <a:lnTo>
                    <a:pt x="239687" y="53881"/>
                  </a:lnTo>
                  <a:cubicBezTo>
                    <a:pt x="186324" y="18330"/>
                    <a:pt x="123532" y="-415"/>
                    <a:pt x="59406" y="63"/>
                  </a:cubicBezTo>
                  <a:lnTo>
                    <a:pt x="411" y="63"/>
                  </a:lnTo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1E01606-11F8-ADEE-AAE6-772A8E62A396}"/>
                </a:ext>
              </a:extLst>
            </p:cNvPr>
            <p:cNvSpPr/>
            <p:nvPr/>
          </p:nvSpPr>
          <p:spPr>
            <a:xfrm>
              <a:off x="4907275" y="4695468"/>
              <a:ext cx="156902" cy="156902"/>
            </a:xfrm>
            <a:custGeom>
              <a:avLst/>
              <a:gdLst>
                <a:gd name="connsiteX0" fmla="*/ 156902 w 156902"/>
                <a:gd name="connsiteY0" fmla="*/ 78451 h 156902"/>
                <a:gd name="connsiteX1" fmla="*/ 78451 w 156902"/>
                <a:gd name="connsiteY1" fmla="*/ 156903 h 156902"/>
                <a:gd name="connsiteX2" fmla="*/ 0 w 156902"/>
                <a:gd name="connsiteY2" fmla="*/ 78451 h 156902"/>
                <a:gd name="connsiteX3" fmla="*/ 78451 w 156902"/>
                <a:gd name="connsiteY3" fmla="*/ 0 h 156902"/>
                <a:gd name="connsiteX4" fmla="*/ 156902 w 156902"/>
                <a:gd name="connsiteY4" fmla="*/ 78451 h 15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02" h="156902">
                  <a:moveTo>
                    <a:pt x="156902" y="78451"/>
                  </a:moveTo>
                  <a:cubicBezTo>
                    <a:pt x="156902" y="121779"/>
                    <a:pt x="121779" y="156903"/>
                    <a:pt x="78451" y="156903"/>
                  </a:cubicBezTo>
                  <a:cubicBezTo>
                    <a:pt x="35124" y="156903"/>
                    <a:pt x="0" y="121779"/>
                    <a:pt x="0" y="78451"/>
                  </a:cubicBezTo>
                  <a:cubicBezTo>
                    <a:pt x="0" y="35124"/>
                    <a:pt x="35124" y="0"/>
                    <a:pt x="78451" y="0"/>
                  </a:cubicBezTo>
                  <a:cubicBezTo>
                    <a:pt x="121779" y="0"/>
                    <a:pt x="156902" y="35124"/>
                    <a:pt x="156902" y="78451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53E1D29-CF2C-FEEC-EF64-B7ED705F9A83}"/>
                </a:ext>
              </a:extLst>
            </p:cNvPr>
            <p:cNvSpPr/>
            <p:nvPr/>
          </p:nvSpPr>
          <p:spPr>
            <a:xfrm>
              <a:off x="4953404" y="4741597"/>
              <a:ext cx="64643" cy="64643"/>
            </a:xfrm>
            <a:custGeom>
              <a:avLst/>
              <a:gdLst>
                <a:gd name="connsiteX0" fmla="*/ 64644 w 64643"/>
                <a:gd name="connsiteY0" fmla="*/ 32322 h 64643"/>
                <a:gd name="connsiteX1" fmla="*/ 32322 w 64643"/>
                <a:gd name="connsiteY1" fmla="*/ 64644 h 64643"/>
                <a:gd name="connsiteX2" fmla="*/ 0 w 64643"/>
                <a:gd name="connsiteY2" fmla="*/ 32322 h 64643"/>
                <a:gd name="connsiteX3" fmla="*/ 32322 w 64643"/>
                <a:gd name="connsiteY3" fmla="*/ 0 h 64643"/>
                <a:gd name="connsiteX4" fmla="*/ 64644 w 64643"/>
                <a:gd name="connsiteY4" fmla="*/ 32322 h 6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43" h="64643">
                  <a:moveTo>
                    <a:pt x="64644" y="32322"/>
                  </a:moveTo>
                  <a:cubicBezTo>
                    <a:pt x="64644" y="50173"/>
                    <a:pt x="50173" y="64644"/>
                    <a:pt x="32322" y="64644"/>
                  </a:cubicBezTo>
                  <a:cubicBezTo>
                    <a:pt x="14471" y="64644"/>
                    <a:pt x="0" y="50173"/>
                    <a:pt x="0" y="32322"/>
                  </a:cubicBezTo>
                  <a:cubicBezTo>
                    <a:pt x="0" y="14471"/>
                    <a:pt x="14471" y="0"/>
                    <a:pt x="32322" y="0"/>
                  </a:cubicBezTo>
                  <a:cubicBezTo>
                    <a:pt x="50173" y="0"/>
                    <a:pt x="64644" y="14471"/>
                    <a:pt x="64644" y="32322"/>
                  </a:cubicBezTo>
                  <a:close/>
                </a:path>
              </a:pathLst>
            </a:custGeom>
            <a:noFill/>
            <a:ln w="19050" cap="rnd">
              <a:solidFill>
                <a:srgbClr val="00A66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A8D30A9-6807-A02D-0F10-BB93C486666D}"/>
              </a:ext>
            </a:extLst>
          </p:cNvPr>
          <p:cNvGrpSpPr/>
          <p:nvPr/>
        </p:nvGrpSpPr>
        <p:grpSpPr>
          <a:xfrm>
            <a:off x="4176064" y="2409868"/>
            <a:ext cx="1061063" cy="464369"/>
            <a:chOff x="5952251" y="4217278"/>
            <a:chExt cx="1414751" cy="619158"/>
          </a:xfrm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03E6D663-2054-155A-7609-B4AD0150B245}"/>
                </a:ext>
              </a:extLst>
            </p:cNvPr>
            <p:cNvSpPr/>
            <p:nvPr/>
          </p:nvSpPr>
          <p:spPr>
            <a:xfrm>
              <a:off x="5952251" y="4217278"/>
              <a:ext cx="1414751" cy="619158"/>
            </a:xfrm>
            <a:custGeom>
              <a:avLst/>
              <a:gdLst>
                <a:gd name="connsiteX0" fmla="*/ 662373 w 1414751"/>
                <a:gd name="connsiteY0" fmla="*/ 488890 h 619158"/>
                <a:gd name="connsiteX1" fmla="*/ 621784 w 1414751"/>
                <a:gd name="connsiteY1" fmla="*/ 488890 h 619158"/>
                <a:gd name="connsiteX2" fmla="*/ 613783 w 1414751"/>
                <a:gd name="connsiteY2" fmla="*/ 478309 h 619158"/>
                <a:gd name="connsiteX3" fmla="*/ 614511 w 1414751"/>
                <a:gd name="connsiteY3" fmla="*/ 475752 h 619158"/>
                <a:gd name="connsiteX4" fmla="*/ 635861 w 1414751"/>
                <a:gd name="connsiteY4" fmla="*/ 411467 h 619158"/>
                <a:gd name="connsiteX5" fmla="*/ 654396 w 1414751"/>
                <a:gd name="connsiteY5" fmla="*/ 355392 h 619158"/>
                <a:gd name="connsiteX6" fmla="*/ 662842 w 1414751"/>
                <a:gd name="connsiteY6" fmla="*/ 349527 h 619158"/>
                <a:gd name="connsiteX7" fmla="*/ 668707 w 1414751"/>
                <a:gd name="connsiteY7" fmla="*/ 355392 h 619158"/>
                <a:gd name="connsiteX8" fmla="*/ 687477 w 1414751"/>
                <a:gd name="connsiteY8" fmla="*/ 411467 h 619158"/>
                <a:gd name="connsiteX9" fmla="*/ 709062 w 1414751"/>
                <a:gd name="connsiteY9" fmla="*/ 475517 h 619158"/>
                <a:gd name="connsiteX10" fmla="*/ 702023 w 1414751"/>
                <a:gd name="connsiteY10" fmla="*/ 488656 h 619158"/>
                <a:gd name="connsiteX11" fmla="*/ 916934 w 1414751"/>
                <a:gd name="connsiteY11" fmla="*/ 546607 h 619158"/>
                <a:gd name="connsiteX12" fmla="*/ 916934 w 1414751"/>
                <a:gd name="connsiteY12" fmla="*/ 410527 h 619158"/>
                <a:gd name="connsiteX13" fmla="*/ 925615 w 1414751"/>
                <a:gd name="connsiteY13" fmla="*/ 403021 h 619158"/>
                <a:gd name="connsiteX14" fmla="*/ 1073424 w 1414751"/>
                <a:gd name="connsiteY14" fmla="*/ 403021 h 619158"/>
                <a:gd name="connsiteX15" fmla="*/ 1081871 w 1414751"/>
                <a:gd name="connsiteY15" fmla="*/ 410504 h 619158"/>
                <a:gd name="connsiteX16" fmla="*/ 1081871 w 1414751"/>
                <a:gd name="connsiteY16" fmla="*/ 410527 h 619158"/>
                <a:gd name="connsiteX17" fmla="*/ 1081871 w 1414751"/>
                <a:gd name="connsiteY17" fmla="*/ 546607 h 619158"/>
                <a:gd name="connsiteX18" fmla="*/ 1138648 w 1414751"/>
                <a:gd name="connsiteY18" fmla="*/ 329585 h 619158"/>
                <a:gd name="connsiteX19" fmla="*/ 1071547 w 1414751"/>
                <a:gd name="connsiteY19" fmla="*/ 329585 h 619158"/>
                <a:gd name="connsiteX20" fmla="*/ 1058878 w 1414751"/>
                <a:gd name="connsiteY20" fmla="*/ 316915 h 619158"/>
                <a:gd name="connsiteX21" fmla="*/ 1058878 w 1414751"/>
                <a:gd name="connsiteY21" fmla="*/ 250049 h 619158"/>
                <a:gd name="connsiteX22" fmla="*/ 1071547 w 1414751"/>
                <a:gd name="connsiteY22" fmla="*/ 237380 h 619158"/>
                <a:gd name="connsiteX23" fmla="*/ 1137945 w 1414751"/>
                <a:gd name="connsiteY23" fmla="*/ 237380 h 619158"/>
                <a:gd name="connsiteX24" fmla="*/ 1150614 w 1414751"/>
                <a:gd name="connsiteY24" fmla="*/ 250049 h 619158"/>
                <a:gd name="connsiteX25" fmla="*/ 1150614 w 1414751"/>
                <a:gd name="connsiteY25" fmla="*/ 316915 h 619158"/>
                <a:gd name="connsiteX26" fmla="*/ 1138906 w 1414751"/>
                <a:gd name="connsiteY26" fmla="*/ 330476 h 619158"/>
                <a:gd name="connsiteX27" fmla="*/ 1137945 w 1414751"/>
                <a:gd name="connsiteY27" fmla="*/ 330523 h 619158"/>
                <a:gd name="connsiteX28" fmla="*/ 927492 w 1414751"/>
                <a:gd name="connsiteY28" fmla="*/ 329585 h 619158"/>
                <a:gd name="connsiteX29" fmla="*/ 860391 w 1414751"/>
                <a:gd name="connsiteY29" fmla="*/ 329585 h 619158"/>
                <a:gd name="connsiteX30" fmla="*/ 847721 w 1414751"/>
                <a:gd name="connsiteY30" fmla="*/ 316915 h 619158"/>
                <a:gd name="connsiteX31" fmla="*/ 847721 w 1414751"/>
                <a:gd name="connsiteY31" fmla="*/ 250049 h 619158"/>
                <a:gd name="connsiteX32" fmla="*/ 860391 w 1414751"/>
                <a:gd name="connsiteY32" fmla="*/ 237380 h 619158"/>
                <a:gd name="connsiteX33" fmla="*/ 926788 w 1414751"/>
                <a:gd name="connsiteY33" fmla="*/ 237380 h 619158"/>
                <a:gd name="connsiteX34" fmla="*/ 939457 w 1414751"/>
                <a:gd name="connsiteY34" fmla="*/ 250049 h 619158"/>
                <a:gd name="connsiteX35" fmla="*/ 939457 w 1414751"/>
                <a:gd name="connsiteY35" fmla="*/ 316915 h 619158"/>
                <a:gd name="connsiteX36" fmla="*/ 927750 w 1414751"/>
                <a:gd name="connsiteY36" fmla="*/ 330476 h 619158"/>
                <a:gd name="connsiteX37" fmla="*/ 926788 w 1414751"/>
                <a:gd name="connsiteY37" fmla="*/ 330523 h 619158"/>
                <a:gd name="connsiteX38" fmla="*/ 1138648 w 1414751"/>
                <a:gd name="connsiteY38" fmla="*/ 158547 h 619158"/>
                <a:gd name="connsiteX39" fmla="*/ 1071547 w 1414751"/>
                <a:gd name="connsiteY39" fmla="*/ 158547 h 619158"/>
                <a:gd name="connsiteX40" fmla="*/ 1058878 w 1414751"/>
                <a:gd name="connsiteY40" fmla="*/ 145878 h 619158"/>
                <a:gd name="connsiteX41" fmla="*/ 1058878 w 1414751"/>
                <a:gd name="connsiteY41" fmla="*/ 79013 h 619158"/>
                <a:gd name="connsiteX42" fmla="*/ 1071547 w 1414751"/>
                <a:gd name="connsiteY42" fmla="*/ 66342 h 619158"/>
                <a:gd name="connsiteX43" fmla="*/ 1137945 w 1414751"/>
                <a:gd name="connsiteY43" fmla="*/ 66342 h 619158"/>
                <a:gd name="connsiteX44" fmla="*/ 1150614 w 1414751"/>
                <a:gd name="connsiteY44" fmla="*/ 79013 h 619158"/>
                <a:gd name="connsiteX45" fmla="*/ 1150614 w 1414751"/>
                <a:gd name="connsiteY45" fmla="*/ 145878 h 619158"/>
                <a:gd name="connsiteX46" fmla="*/ 1139962 w 1414751"/>
                <a:gd name="connsiteY46" fmla="*/ 160284 h 619158"/>
                <a:gd name="connsiteX47" fmla="*/ 1137945 w 1414751"/>
                <a:gd name="connsiteY47" fmla="*/ 160424 h 619158"/>
                <a:gd name="connsiteX48" fmla="*/ 927492 w 1414751"/>
                <a:gd name="connsiteY48" fmla="*/ 158547 h 619158"/>
                <a:gd name="connsiteX49" fmla="*/ 860391 w 1414751"/>
                <a:gd name="connsiteY49" fmla="*/ 158547 h 619158"/>
                <a:gd name="connsiteX50" fmla="*/ 847721 w 1414751"/>
                <a:gd name="connsiteY50" fmla="*/ 145878 h 619158"/>
                <a:gd name="connsiteX51" fmla="*/ 847721 w 1414751"/>
                <a:gd name="connsiteY51" fmla="*/ 79013 h 619158"/>
                <a:gd name="connsiteX52" fmla="*/ 860391 w 1414751"/>
                <a:gd name="connsiteY52" fmla="*/ 66342 h 619158"/>
                <a:gd name="connsiteX53" fmla="*/ 926788 w 1414751"/>
                <a:gd name="connsiteY53" fmla="*/ 66342 h 619158"/>
                <a:gd name="connsiteX54" fmla="*/ 939457 w 1414751"/>
                <a:gd name="connsiteY54" fmla="*/ 79013 h 619158"/>
                <a:gd name="connsiteX55" fmla="*/ 939457 w 1414751"/>
                <a:gd name="connsiteY55" fmla="*/ 145878 h 619158"/>
                <a:gd name="connsiteX56" fmla="*/ 928805 w 1414751"/>
                <a:gd name="connsiteY56" fmla="*/ 160284 h 619158"/>
                <a:gd name="connsiteX57" fmla="*/ 926788 w 1414751"/>
                <a:gd name="connsiteY57" fmla="*/ 160424 h 619158"/>
                <a:gd name="connsiteX58" fmla="*/ 1401421 w 1414751"/>
                <a:gd name="connsiteY58" fmla="*/ 618869 h 619158"/>
                <a:gd name="connsiteX59" fmla="*/ 14122 w 1414751"/>
                <a:gd name="connsiteY59" fmla="*/ 618869 h 619158"/>
                <a:gd name="connsiteX60" fmla="*/ 279 w 1414751"/>
                <a:gd name="connsiteY60" fmla="*/ 605495 h 619158"/>
                <a:gd name="connsiteX61" fmla="*/ 279 w 1414751"/>
                <a:gd name="connsiteY61" fmla="*/ 605262 h 619158"/>
                <a:gd name="connsiteX62" fmla="*/ 279 w 1414751"/>
                <a:gd name="connsiteY62" fmla="*/ 567019 h 619158"/>
                <a:gd name="connsiteX63" fmla="*/ 13652 w 1414751"/>
                <a:gd name="connsiteY63" fmla="*/ 553176 h 619158"/>
                <a:gd name="connsiteX64" fmla="*/ 14122 w 1414751"/>
                <a:gd name="connsiteY64" fmla="*/ 553176 h 619158"/>
                <a:gd name="connsiteX65" fmla="*/ 1401421 w 1414751"/>
                <a:gd name="connsiteY65" fmla="*/ 553176 h 619158"/>
                <a:gd name="connsiteX66" fmla="*/ 1415029 w 1414751"/>
                <a:gd name="connsiteY66" fmla="*/ 566784 h 619158"/>
                <a:gd name="connsiteX67" fmla="*/ 1415029 w 1414751"/>
                <a:gd name="connsiteY67" fmla="*/ 567019 h 619158"/>
                <a:gd name="connsiteX68" fmla="*/ 1415029 w 1414751"/>
                <a:gd name="connsiteY68" fmla="*/ 606200 h 619158"/>
                <a:gd name="connsiteX69" fmla="*/ 1401421 w 1414751"/>
                <a:gd name="connsiteY69" fmla="*/ 619808 h 619158"/>
                <a:gd name="connsiteX70" fmla="*/ 755282 w 1414751"/>
                <a:gd name="connsiteY70" fmla="*/ 559746 h 619158"/>
                <a:gd name="connsiteX71" fmla="*/ 755282 w 1414751"/>
                <a:gd name="connsiteY71" fmla="*/ 30211 h 619158"/>
                <a:gd name="connsiteX72" fmla="*/ 780855 w 1414751"/>
                <a:gd name="connsiteY72" fmla="*/ 649 h 619158"/>
                <a:gd name="connsiteX73" fmla="*/ 1218184 w 1414751"/>
                <a:gd name="connsiteY73" fmla="*/ 649 h 619158"/>
                <a:gd name="connsiteX74" fmla="*/ 1243523 w 1414751"/>
                <a:gd name="connsiteY74" fmla="*/ 30211 h 619158"/>
                <a:gd name="connsiteX75" fmla="*/ 1243523 w 1414751"/>
                <a:gd name="connsiteY75" fmla="*/ 559746 h 61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14751" h="619158">
                  <a:moveTo>
                    <a:pt x="662373" y="488890"/>
                  </a:moveTo>
                  <a:lnTo>
                    <a:pt x="621784" y="488890"/>
                  </a:lnTo>
                  <a:cubicBezTo>
                    <a:pt x="616646" y="488186"/>
                    <a:pt x="613056" y="483447"/>
                    <a:pt x="613783" y="478309"/>
                  </a:cubicBezTo>
                  <a:cubicBezTo>
                    <a:pt x="613901" y="477417"/>
                    <a:pt x="614135" y="476572"/>
                    <a:pt x="614511" y="475752"/>
                  </a:cubicBezTo>
                  <a:lnTo>
                    <a:pt x="635861" y="411467"/>
                  </a:lnTo>
                  <a:lnTo>
                    <a:pt x="654396" y="355392"/>
                  </a:lnTo>
                  <a:cubicBezTo>
                    <a:pt x="655123" y="351452"/>
                    <a:pt x="658900" y="348824"/>
                    <a:pt x="662842" y="349527"/>
                  </a:cubicBezTo>
                  <a:cubicBezTo>
                    <a:pt x="665822" y="350067"/>
                    <a:pt x="668168" y="352412"/>
                    <a:pt x="668707" y="355392"/>
                  </a:cubicBezTo>
                  <a:lnTo>
                    <a:pt x="687477" y="411467"/>
                  </a:lnTo>
                  <a:lnTo>
                    <a:pt x="709062" y="475517"/>
                  </a:lnTo>
                  <a:cubicBezTo>
                    <a:pt x="711173" y="481852"/>
                    <a:pt x="707419" y="488656"/>
                    <a:pt x="702023" y="488656"/>
                  </a:cubicBezTo>
                  <a:close/>
                  <a:moveTo>
                    <a:pt x="916934" y="546607"/>
                  </a:moveTo>
                  <a:lnTo>
                    <a:pt x="916934" y="410527"/>
                  </a:lnTo>
                  <a:cubicBezTo>
                    <a:pt x="917309" y="406094"/>
                    <a:pt x="921157" y="402739"/>
                    <a:pt x="925615" y="403021"/>
                  </a:cubicBezTo>
                  <a:lnTo>
                    <a:pt x="1073424" y="403021"/>
                  </a:lnTo>
                  <a:cubicBezTo>
                    <a:pt x="1077812" y="402761"/>
                    <a:pt x="1081613" y="406094"/>
                    <a:pt x="1081871" y="410504"/>
                  </a:cubicBezTo>
                  <a:cubicBezTo>
                    <a:pt x="1081871" y="410504"/>
                    <a:pt x="1081871" y="410527"/>
                    <a:pt x="1081871" y="410527"/>
                  </a:cubicBezTo>
                  <a:lnTo>
                    <a:pt x="1081871" y="546607"/>
                  </a:lnTo>
                  <a:moveTo>
                    <a:pt x="1138648" y="329585"/>
                  </a:moveTo>
                  <a:lnTo>
                    <a:pt x="1071547" y="329585"/>
                  </a:lnTo>
                  <a:cubicBezTo>
                    <a:pt x="1064556" y="329585"/>
                    <a:pt x="1058878" y="323907"/>
                    <a:pt x="1058878" y="316915"/>
                  </a:cubicBezTo>
                  <a:lnTo>
                    <a:pt x="1058878" y="250049"/>
                  </a:lnTo>
                  <a:cubicBezTo>
                    <a:pt x="1058878" y="243056"/>
                    <a:pt x="1064556" y="237380"/>
                    <a:pt x="1071547" y="237380"/>
                  </a:cubicBezTo>
                  <a:lnTo>
                    <a:pt x="1137945" y="237380"/>
                  </a:lnTo>
                  <a:cubicBezTo>
                    <a:pt x="1144936" y="237380"/>
                    <a:pt x="1150614" y="243056"/>
                    <a:pt x="1150614" y="250049"/>
                  </a:cubicBezTo>
                  <a:lnTo>
                    <a:pt x="1150614" y="316915"/>
                  </a:lnTo>
                  <a:cubicBezTo>
                    <a:pt x="1151130" y="323883"/>
                    <a:pt x="1145898" y="329960"/>
                    <a:pt x="1138906" y="330476"/>
                  </a:cubicBezTo>
                  <a:cubicBezTo>
                    <a:pt x="1138601" y="330523"/>
                    <a:pt x="1138273" y="330523"/>
                    <a:pt x="1137945" y="330523"/>
                  </a:cubicBezTo>
                  <a:close/>
                  <a:moveTo>
                    <a:pt x="927492" y="329585"/>
                  </a:moveTo>
                  <a:lnTo>
                    <a:pt x="860391" y="329585"/>
                  </a:lnTo>
                  <a:cubicBezTo>
                    <a:pt x="853399" y="329585"/>
                    <a:pt x="847721" y="323907"/>
                    <a:pt x="847721" y="316915"/>
                  </a:cubicBezTo>
                  <a:lnTo>
                    <a:pt x="847721" y="250049"/>
                  </a:lnTo>
                  <a:cubicBezTo>
                    <a:pt x="847721" y="243056"/>
                    <a:pt x="853399" y="237380"/>
                    <a:pt x="860391" y="237380"/>
                  </a:cubicBezTo>
                  <a:lnTo>
                    <a:pt x="926788" y="237380"/>
                  </a:lnTo>
                  <a:cubicBezTo>
                    <a:pt x="933780" y="237380"/>
                    <a:pt x="939457" y="243056"/>
                    <a:pt x="939457" y="250049"/>
                  </a:cubicBezTo>
                  <a:lnTo>
                    <a:pt x="939457" y="316915"/>
                  </a:lnTo>
                  <a:cubicBezTo>
                    <a:pt x="939973" y="323883"/>
                    <a:pt x="934741" y="329960"/>
                    <a:pt x="927750" y="330476"/>
                  </a:cubicBezTo>
                  <a:cubicBezTo>
                    <a:pt x="927445" y="330523"/>
                    <a:pt x="927116" y="330523"/>
                    <a:pt x="926788" y="330523"/>
                  </a:cubicBezTo>
                  <a:close/>
                  <a:moveTo>
                    <a:pt x="1138648" y="158547"/>
                  </a:moveTo>
                  <a:lnTo>
                    <a:pt x="1071547" y="158547"/>
                  </a:lnTo>
                  <a:cubicBezTo>
                    <a:pt x="1064556" y="158547"/>
                    <a:pt x="1058878" y="152869"/>
                    <a:pt x="1058878" y="145878"/>
                  </a:cubicBezTo>
                  <a:lnTo>
                    <a:pt x="1058878" y="79013"/>
                  </a:lnTo>
                  <a:cubicBezTo>
                    <a:pt x="1058878" y="72020"/>
                    <a:pt x="1064556" y="66342"/>
                    <a:pt x="1071547" y="66342"/>
                  </a:cubicBezTo>
                  <a:lnTo>
                    <a:pt x="1137945" y="66342"/>
                  </a:lnTo>
                  <a:cubicBezTo>
                    <a:pt x="1144936" y="66342"/>
                    <a:pt x="1150614" y="72020"/>
                    <a:pt x="1150614" y="79013"/>
                  </a:cubicBezTo>
                  <a:lnTo>
                    <a:pt x="1150614" y="145878"/>
                  </a:lnTo>
                  <a:cubicBezTo>
                    <a:pt x="1151646" y="152799"/>
                    <a:pt x="1146883" y="159252"/>
                    <a:pt x="1139962" y="160284"/>
                  </a:cubicBezTo>
                  <a:cubicBezTo>
                    <a:pt x="1139305" y="160377"/>
                    <a:pt x="1138625" y="160424"/>
                    <a:pt x="1137945" y="160424"/>
                  </a:cubicBezTo>
                  <a:close/>
                  <a:moveTo>
                    <a:pt x="927492" y="158547"/>
                  </a:moveTo>
                  <a:lnTo>
                    <a:pt x="860391" y="158547"/>
                  </a:lnTo>
                  <a:cubicBezTo>
                    <a:pt x="853399" y="158547"/>
                    <a:pt x="847721" y="152869"/>
                    <a:pt x="847721" y="145878"/>
                  </a:cubicBezTo>
                  <a:lnTo>
                    <a:pt x="847721" y="79013"/>
                  </a:lnTo>
                  <a:cubicBezTo>
                    <a:pt x="847721" y="72020"/>
                    <a:pt x="853399" y="66342"/>
                    <a:pt x="860391" y="66342"/>
                  </a:cubicBezTo>
                  <a:lnTo>
                    <a:pt x="926788" y="66342"/>
                  </a:lnTo>
                  <a:cubicBezTo>
                    <a:pt x="933780" y="66342"/>
                    <a:pt x="939457" y="72020"/>
                    <a:pt x="939457" y="79013"/>
                  </a:cubicBezTo>
                  <a:lnTo>
                    <a:pt x="939457" y="145878"/>
                  </a:lnTo>
                  <a:cubicBezTo>
                    <a:pt x="940490" y="152799"/>
                    <a:pt x="935727" y="159252"/>
                    <a:pt x="928805" y="160284"/>
                  </a:cubicBezTo>
                  <a:cubicBezTo>
                    <a:pt x="928149" y="160377"/>
                    <a:pt x="927468" y="160424"/>
                    <a:pt x="926788" y="160424"/>
                  </a:cubicBezTo>
                  <a:close/>
                  <a:moveTo>
                    <a:pt x="1401421" y="618869"/>
                  </a:moveTo>
                  <a:lnTo>
                    <a:pt x="14122" y="618869"/>
                  </a:lnTo>
                  <a:cubicBezTo>
                    <a:pt x="6614" y="618986"/>
                    <a:pt x="420" y="613003"/>
                    <a:pt x="279" y="605495"/>
                  </a:cubicBezTo>
                  <a:cubicBezTo>
                    <a:pt x="279" y="605425"/>
                    <a:pt x="279" y="605332"/>
                    <a:pt x="279" y="605262"/>
                  </a:cubicBezTo>
                  <a:lnTo>
                    <a:pt x="279" y="567019"/>
                  </a:lnTo>
                  <a:cubicBezTo>
                    <a:pt x="138" y="559511"/>
                    <a:pt x="6145" y="553316"/>
                    <a:pt x="13652" y="553176"/>
                  </a:cubicBezTo>
                  <a:cubicBezTo>
                    <a:pt x="13817" y="553176"/>
                    <a:pt x="13957" y="553176"/>
                    <a:pt x="14122" y="553176"/>
                  </a:cubicBezTo>
                  <a:lnTo>
                    <a:pt x="1401421" y="553176"/>
                  </a:lnTo>
                  <a:cubicBezTo>
                    <a:pt x="1408929" y="553176"/>
                    <a:pt x="1415029" y="559276"/>
                    <a:pt x="1415029" y="566784"/>
                  </a:cubicBezTo>
                  <a:cubicBezTo>
                    <a:pt x="1415029" y="566854"/>
                    <a:pt x="1415029" y="566949"/>
                    <a:pt x="1415029" y="567019"/>
                  </a:cubicBezTo>
                  <a:lnTo>
                    <a:pt x="1415029" y="606200"/>
                  </a:lnTo>
                  <a:cubicBezTo>
                    <a:pt x="1415029" y="613708"/>
                    <a:pt x="1408929" y="619808"/>
                    <a:pt x="1401421" y="619808"/>
                  </a:cubicBezTo>
                  <a:close/>
                  <a:moveTo>
                    <a:pt x="755282" y="559746"/>
                  </a:moveTo>
                  <a:lnTo>
                    <a:pt x="755282" y="30211"/>
                  </a:lnTo>
                  <a:cubicBezTo>
                    <a:pt x="754202" y="14985"/>
                    <a:pt x="765652" y="1775"/>
                    <a:pt x="780855" y="649"/>
                  </a:cubicBezTo>
                  <a:lnTo>
                    <a:pt x="1218184" y="649"/>
                  </a:lnTo>
                  <a:cubicBezTo>
                    <a:pt x="1233293" y="1892"/>
                    <a:pt x="1244602" y="15078"/>
                    <a:pt x="1243523" y="30211"/>
                  </a:cubicBezTo>
                  <a:lnTo>
                    <a:pt x="1243523" y="559746"/>
                  </a:lnTo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A55BD9E2-E7CF-A63D-85DA-91D910D04418}"/>
                </a:ext>
              </a:extLst>
            </p:cNvPr>
            <p:cNvSpPr/>
            <p:nvPr/>
          </p:nvSpPr>
          <p:spPr>
            <a:xfrm>
              <a:off x="6611062" y="4712089"/>
              <a:ext cx="23461" cy="56308"/>
            </a:xfrm>
            <a:custGeom>
              <a:avLst/>
              <a:gdLst>
                <a:gd name="connsiteX0" fmla="*/ 0 w 23461"/>
                <a:gd name="connsiteY0" fmla="*/ 0 h 56308"/>
                <a:gd name="connsiteX1" fmla="*/ 0 w 23461"/>
                <a:gd name="connsiteY1" fmla="*/ 56308 h 5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1" h="56308">
                  <a:moveTo>
                    <a:pt x="0" y="0"/>
                  </a:moveTo>
                  <a:lnTo>
                    <a:pt x="0" y="56308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B18F4DB-933C-92BE-1605-0F9ADA0AADA8}"/>
                </a:ext>
              </a:extLst>
            </p:cNvPr>
            <p:cNvSpPr/>
            <p:nvPr/>
          </p:nvSpPr>
          <p:spPr>
            <a:xfrm>
              <a:off x="6182280" y="4330130"/>
              <a:ext cx="23461" cy="438267"/>
            </a:xfrm>
            <a:custGeom>
              <a:avLst/>
              <a:gdLst>
                <a:gd name="connsiteX0" fmla="*/ 0 w 23461"/>
                <a:gd name="connsiteY0" fmla="*/ 0 h 438267"/>
                <a:gd name="connsiteX1" fmla="*/ 0 w 23461"/>
                <a:gd name="connsiteY1" fmla="*/ 438267 h 43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1" h="438267">
                  <a:moveTo>
                    <a:pt x="0" y="0"/>
                  </a:moveTo>
                  <a:lnTo>
                    <a:pt x="0" y="438267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1F69638-DBEA-DDD8-7E7C-3153D3A42ECA}"/>
                </a:ext>
              </a:extLst>
            </p:cNvPr>
            <p:cNvSpPr/>
            <p:nvPr/>
          </p:nvSpPr>
          <p:spPr>
            <a:xfrm>
              <a:off x="7245552" y="4570849"/>
              <a:ext cx="89138" cy="134670"/>
            </a:xfrm>
            <a:custGeom>
              <a:avLst/>
              <a:gdLst>
                <a:gd name="connsiteX0" fmla="*/ 44774 w 89138"/>
                <a:gd name="connsiteY0" fmla="*/ 135320 h 134670"/>
                <a:gd name="connsiteX1" fmla="*/ 7469 w 89138"/>
                <a:gd name="connsiteY1" fmla="*/ 135320 h 134670"/>
                <a:gd name="connsiteX2" fmla="*/ 900 w 89138"/>
                <a:gd name="connsiteY2" fmla="*/ 122651 h 134670"/>
                <a:gd name="connsiteX3" fmla="*/ 20608 w 89138"/>
                <a:gd name="connsiteY3" fmla="*/ 60946 h 134670"/>
                <a:gd name="connsiteX4" fmla="*/ 37970 w 89138"/>
                <a:gd name="connsiteY4" fmla="*/ 7218 h 134670"/>
                <a:gd name="connsiteX5" fmla="*/ 44539 w 89138"/>
                <a:gd name="connsiteY5" fmla="*/ 649 h 134670"/>
                <a:gd name="connsiteX6" fmla="*/ 51109 w 89138"/>
                <a:gd name="connsiteY6" fmla="*/ 7218 h 134670"/>
                <a:gd name="connsiteX7" fmla="*/ 68705 w 89138"/>
                <a:gd name="connsiteY7" fmla="*/ 60946 h 134670"/>
                <a:gd name="connsiteX8" fmla="*/ 88882 w 89138"/>
                <a:gd name="connsiteY8" fmla="*/ 122651 h 134670"/>
                <a:gd name="connsiteX9" fmla="*/ 82313 w 89138"/>
                <a:gd name="connsiteY9" fmla="*/ 135320 h 1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138" h="134670">
                  <a:moveTo>
                    <a:pt x="44774" y="135320"/>
                  </a:moveTo>
                  <a:lnTo>
                    <a:pt x="7469" y="135320"/>
                  </a:lnTo>
                  <a:cubicBezTo>
                    <a:pt x="2308" y="135320"/>
                    <a:pt x="-1211" y="128750"/>
                    <a:pt x="900" y="122651"/>
                  </a:cubicBezTo>
                  <a:lnTo>
                    <a:pt x="20608" y="60946"/>
                  </a:lnTo>
                  <a:lnTo>
                    <a:pt x="37970" y="7218"/>
                  </a:lnTo>
                  <a:cubicBezTo>
                    <a:pt x="37970" y="3582"/>
                    <a:pt x="40903" y="649"/>
                    <a:pt x="44539" y="649"/>
                  </a:cubicBezTo>
                  <a:cubicBezTo>
                    <a:pt x="48176" y="649"/>
                    <a:pt x="51109" y="3582"/>
                    <a:pt x="51109" y="7218"/>
                  </a:cubicBezTo>
                  <a:lnTo>
                    <a:pt x="68705" y="60946"/>
                  </a:lnTo>
                  <a:lnTo>
                    <a:pt x="88882" y="122651"/>
                  </a:lnTo>
                  <a:cubicBezTo>
                    <a:pt x="90759" y="128517"/>
                    <a:pt x="87474" y="135320"/>
                    <a:pt x="82313" y="135320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93E0AC45-F169-B8AC-E121-DA5F0590049C}"/>
                </a:ext>
              </a:extLst>
            </p:cNvPr>
            <p:cNvSpPr/>
            <p:nvPr/>
          </p:nvSpPr>
          <p:spPr>
            <a:xfrm>
              <a:off x="7288875" y="4712089"/>
              <a:ext cx="23461" cy="56308"/>
            </a:xfrm>
            <a:custGeom>
              <a:avLst/>
              <a:gdLst>
                <a:gd name="connsiteX0" fmla="*/ 0 w 23461"/>
                <a:gd name="connsiteY0" fmla="*/ 0 h 56308"/>
                <a:gd name="connsiteX1" fmla="*/ 0 w 23461"/>
                <a:gd name="connsiteY1" fmla="*/ 56308 h 5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1" h="56308">
                  <a:moveTo>
                    <a:pt x="0" y="0"/>
                  </a:moveTo>
                  <a:lnTo>
                    <a:pt x="0" y="56308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18354B29-6E39-07CA-C8D8-1C3D55DC5B28}"/>
                </a:ext>
              </a:extLst>
            </p:cNvPr>
            <p:cNvSpPr/>
            <p:nvPr/>
          </p:nvSpPr>
          <p:spPr>
            <a:xfrm>
              <a:off x="6182749" y="4352565"/>
              <a:ext cx="254669" cy="195127"/>
            </a:xfrm>
            <a:custGeom>
              <a:avLst/>
              <a:gdLst>
                <a:gd name="connsiteX0" fmla="*/ 243341 w 254669"/>
                <a:gd name="connsiteY0" fmla="*/ 81212 h 195127"/>
                <a:gd name="connsiteX1" fmla="*/ 25147 w 254669"/>
                <a:gd name="connsiteY1" fmla="*/ 1676 h 195127"/>
                <a:gd name="connsiteX2" fmla="*/ 1286 w 254669"/>
                <a:gd name="connsiteY2" fmla="*/ 13337 h 195127"/>
                <a:gd name="connsiteX3" fmla="*/ 277 w 254669"/>
                <a:gd name="connsiteY3" fmla="*/ 19273 h 195127"/>
                <a:gd name="connsiteX4" fmla="*/ 277 w 254669"/>
                <a:gd name="connsiteY4" fmla="*/ 177170 h 195127"/>
                <a:gd name="connsiteX5" fmla="*/ 19211 w 254669"/>
                <a:gd name="connsiteY5" fmla="*/ 195776 h 195127"/>
                <a:gd name="connsiteX6" fmla="*/ 25147 w 254669"/>
                <a:gd name="connsiteY6" fmla="*/ 194767 h 195127"/>
                <a:gd name="connsiteX7" fmla="*/ 243811 w 254669"/>
                <a:gd name="connsiteY7" fmla="*/ 115700 h 195127"/>
                <a:gd name="connsiteX8" fmla="*/ 253313 w 254669"/>
                <a:gd name="connsiteY8" fmla="*/ 90925 h 195127"/>
                <a:gd name="connsiteX9" fmla="*/ 243341 w 254669"/>
                <a:gd name="connsiteY9" fmla="*/ 81212 h 19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669" h="195127">
                  <a:moveTo>
                    <a:pt x="243341" y="81212"/>
                  </a:moveTo>
                  <a:lnTo>
                    <a:pt x="25147" y="1676"/>
                  </a:lnTo>
                  <a:cubicBezTo>
                    <a:pt x="15339" y="-1702"/>
                    <a:pt x="4665" y="3529"/>
                    <a:pt x="1286" y="13337"/>
                  </a:cubicBezTo>
                  <a:cubicBezTo>
                    <a:pt x="629" y="15237"/>
                    <a:pt x="301" y="17255"/>
                    <a:pt x="277" y="19273"/>
                  </a:cubicBezTo>
                  <a:lnTo>
                    <a:pt x="277" y="177170"/>
                  </a:lnTo>
                  <a:cubicBezTo>
                    <a:pt x="371" y="187541"/>
                    <a:pt x="8840" y="195869"/>
                    <a:pt x="19211" y="195776"/>
                  </a:cubicBezTo>
                  <a:cubicBezTo>
                    <a:pt x="21229" y="195776"/>
                    <a:pt x="23223" y="195424"/>
                    <a:pt x="25147" y="194767"/>
                  </a:cubicBezTo>
                  <a:lnTo>
                    <a:pt x="243811" y="115700"/>
                  </a:lnTo>
                  <a:cubicBezTo>
                    <a:pt x="253290" y="111477"/>
                    <a:pt x="257536" y="100379"/>
                    <a:pt x="253313" y="90925"/>
                  </a:cubicBezTo>
                  <a:cubicBezTo>
                    <a:pt x="251366" y="86515"/>
                    <a:pt x="247776" y="83042"/>
                    <a:pt x="243341" y="81212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8319CCBA-8673-D6E9-F62C-E715CBEB8D94}"/>
              </a:ext>
            </a:extLst>
          </p:cNvPr>
          <p:cNvGrpSpPr/>
          <p:nvPr/>
        </p:nvGrpSpPr>
        <p:grpSpPr>
          <a:xfrm>
            <a:off x="5781940" y="2593992"/>
            <a:ext cx="383612" cy="279374"/>
            <a:chOff x="8097567" y="4487238"/>
            <a:chExt cx="511482" cy="372499"/>
          </a:xfrm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724B3ED6-BA2A-7DC0-27A6-8B74B7433744}"/>
                </a:ext>
              </a:extLst>
            </p:cNvPr>
            <p:cNvSpPr/>
            <p:nvPr/>
          </p:nvSpPr>
          <p:spPr>
            <a:xfrm>
              <a:off x="8097567" y="4487238"/>
              <a:ext cx="418862" cy="372499"/>
            </a:xfrm>
            <a:custGeom>
              <a:avLst/>
              <a:gdLst>
                <a:gd name="connsiteX0" fmla="*/ 32012 w 418862"/>
                <a:gd name="connsiteY0" fmla="*/ 325726 h 372499"/>
                <a:gd name="connsiteX1" fmla="*/ 5304 w 418862"/>
                <a:gd name="connsiteY1" fmla="*/ 325726 h 372499"/>
                <a:gd name="connsiteX2" fmla="*/ 618 w 418862"/>
                <a:gd name="connsiteY2" fmla="*/ 316980 h 372499"/>
                <a:gd name="connsiteX3" fmla="*/ 14675 w 418862"/>
                <a:gd name="connsiteY3" fmla="*/ 274185 h 372499"/>
                <a:gd name="connsiteX4" fmla="*/ 27014 w 418862"/>
                <a:gd name="connsiteY4" fmla="*/ 236857 h 372499"/>
                <a:gd name="connsiteX5" fmla="*/ 32636 w 418862"/>
                <a:gd name="connsiteY5" fmla="*/ 232953 h 372499"/>
                <a:gd name="connsiteX6" fmla="*/ 36541 w 418862"/>
                <a:gd name="connsiteY6" fmla="*/ 236857 h 372499"/>
                <a:gd name="connsiteX7" fmla="*/ 49036 w 418862"/>
                <a:gd name="connsiteY7" fmla="*/ 274029 h 372499"/>
                <a:gd name="connsiteX8" fmla="*/ 63405 w 418862"/>
                <a:gd name="connsiteY8" fmla="*/ 316823 h 372499"/>
                <a:gd name="connsiteX9" fmla="*/ 58719 w 418862"/>
                <a:gd name="connsiteY9" fmla="*/ 325570 h 372499"/>
                <a:gd name="connsiteX10" fmla="*/ 201628 w 418862"/>
                <a:gd name="connsiteY10" fmla="*/ 364304 h 372499"/>
                <a:gd name="connsiteX11" fmla="*/ 201628 w 418862"/>
                <a:gd name="connsiteY11" fmla="*/ 273717 h 372499"/>
                <a:gd name="connsiteX12" fmla="*/ 207235 w 418862"/>
                <a:gd name="connsiteY12" fmla="*/ 268719 h 372499"/>
                <a:gd name="connsiteX13" fmla="*/ 207250 w 418862"/>
                <a:gd name="connsiteY13" fmla="*/ 268719 h 372499"/>
                <a:gd name="connsiteX14" fmla="*/ 305646 w 418862"/>
                <a:gd name="connsiteY14" fmla="*/ 268719 h 372499"/>
                <a:gd name="connsiteX15" fmla="*/ 311425 w 418862"/>
                <a:gd name="connsiteY15" fmla="*/ 273717 h 372499"/>
                <a:gd name="connsiteX16" fmla="*/ 311425 w 418862"/>
                <a:gd name="connsiteY16" fmla="*/ 364304 h 372499"/>
                <a:gd name="connsiteX17" fmla="*/ 349065 w 418862"/>
                <a:gd name="connsiteY17" fmla="*/ 219833 h 372499"/>
                <a:gd name="connsiteX18" fmla="*/ 304397 w 418862"/>
                <a:gd name="connsiteY18" fmla="*/ 219833 h 372499"/>
                <a:gd name="connsiteX19" fmla="*/ 295963 w 418862"/>
                <a:gd name="connsiteY19" fmla="*/ 211399 h 372499"/>
                <a:gd name="connsiteX20" fmla="*/ 295963 w 418862"/>
                <a:gd name="connsiteY20" fmla="*/ 166887 h 372499"/>
                <a:gd name="connsiteX21" fmla="*/ 304397 w 418862"/>
                <a:gd name="connsiteY21" fmla="*/ 158453 h 372499"/>
                <a:gd name="connsiteX22" fmla="*/ 349065 w 418862"/>
                <a:gd name="connsiteY22" fmla="*/ 158453 h 372499"/>
                <a:gd name="connsiteX23" fmla="*/ 357500 w 418862"/>
                <a:gd name="connsiteY23" fmla="*/ 166887 h 372499"/>
                <a:gd name="connsiteX24" fmla="*/ 357500 w 418862"/>
                <a:gd name="connsiteY24" fmla="*/ 211399 h 372499"/>
                <a:gd name="connsiteX25" fmla="*/ 349065 w 418862"/>
                <a:gd name="connsiteY25" fmla="*/ 219833 h 372499"/>
                <a:gd name="connsiteX26" fmla="*/ 208500 w 418862"/>
                <a:gd name="connsiteY26" fmla="*/ 219833 h 372499"/>
                <a:gd name="connsiteX27" fmla="*/ 163831 w 418862"/>
                <a:gd name="connsiteY27" fmla="*/ 219833 h 372499"/>
                <a:gd name="connsiteX28" fmla="*/ 155397 w 418862"/>
                <a:gd name="connsiteY28" fmla="*/ 211399 h 372499"/>
                <a:gd name="connsiteX29" fmla="*/ 155397 w 418862"/>
                <a:gd name="connsiteY29" fmla="*/ 166887 h 372499"/>
                <a:gd name="connsiteX30" fmla="*/ 163831 w 418862"/>
                <a:gd name="connsiteY30" fmla="*/ 158453 h 372499"/>
                <a:gd name="connsiteX31" fmla="*/ 208500 w 418862"/>
                <a:gd name="connsiteY31" fmla="*/ 158453 h 372499"/>
                <a:gd name="connsiteX32" fmla="*/ 216934 w 418862"/>
                <a:gd name="connsiteY32" fmla="*/ 166887 h 372499"/>
                <a:gd name="connsiteX33" fmla="*/ 216934 w 418862"/>
                <a:gd name="connsiteY33" fmla="*/ 211399 h 372499"/>
                <a:gd name="connsiteX34" fmla="*/ 208500 w 418862"/>
                <a:gd name="connsiteY34" fmla="*/ 219833 h 372499"/>
                <a:gd name="connsiteX35" fmla="*/ 349065 w 418862"/>
                <a:gd name="connsiteY35" fmla="*/ 105975 h 372499"/>
                <a:gd name="connsiteX36" fmla="*/ 304397 w 418862"/>
                <a:gd name="connsiteY36" fmla="*/ 105975 h 372499"/>
                <a:gd name="connsiteX37" fmla="*/ 295963 w 418862"/>
                <a:gd name="connsiteY37" fmla="*/ 97541 h 372499"/>
                <a:gd name="connsiteX38" fmla="*/ 295963 w 418862"/>
                <a:gd name="connsiteY38" fmla="*/ 53028 h 372499"/>
                <a:gd name="connsiteX39" fmla="*/ 304397 w 418862"/>
                <a:gd name="connsiteY39" fmla="*/ 44594 h 372499"/>
                <a:gd name="connsiteX40" fmla="*/ 349065 w 418862"/>
                <a:gd name="connsiteY40" fmla="*/ 44594 h 372499"/>
                <a:gd name="connsiteX41" fmla="*/ 357500 w 418862"/>
                <a:gd name="connsiteY41" fmla="*/ 53028 h 372499"/>
                <a:gd name="connsiteX42" fmla="*/ 357500 w 418862"/>
                <a:gd name="connsiteY42" fmla="*/ 98322 h 372499"/>
                <a:gd name="connsiteX43" fmla="*/ 349065 w 418862"/>
                <a:gd name="connsiteY43" fmla="*/ 105975 h 372499"/>
                <a:gd name="connsiteX44" fmla="*/ 208500 w 418862"/>
                <a:gd name="connsiteY44" fmla="*/ 105975 h 372499"/>
                <a:gd name="connsiteX45" fmla="*/ 163831 w 418862"/>
                <a:gd name="connsiteY45" fmla="*/ 105975 h 372499"/>
                <a:gd name="connsiteX46" fmla="*/ 155397 w 418862"/>
                <a:gd name="connsiteY46" fmla="*/ 97541 h 372499"/>
                <a:gd name="connsiteX47" fmla="*/ 155397 w 418862"/>
                <a:gd name="connsiteY47" fmla="*/ 53028 h 372499"/>
                <a:gd name="connsiteX48" fmla="*/ 163831 w 418862"/>
                <a:gd name="connsiteY48" fmla="*/ 44594 h 372499"/>
                <a:gd name="connsiteX49" fmla="*/ 208500 w 418862"/>
                <a:gd name="connsiteY49" fmla="*/ 44594 h 372499"/>
                <a:gd name="connsiteX50" fmla="*/ 216934 w 418862"/>
                <a:gd name="connsiteY50" fmla="*/ 53028 h 372499"/>
                <a:gd name="connsiteX51" fmla="*/ 216934 w 418862"/>
                <a:gd name="connsiteY51" fmla="*/ 98322 h 372499"/>
                <a:gd name="connsiteX52" fmla="*/ 208500 w 418862"/>
                <a:gd name="connsiteY52" fmla="*/ 105975 h 372499"/>
                <a:gd name="connsiteX53" fmla="*/ 94017 w 418862"/>
                <a:gd name="connsiteY53" fmla="*/ 373050 h 372499"/>
                <a:gd name="connsiteX54" fmla="*/ 94017 w 418862"/>
                <a:gd name="connsiteY54" fmla="*/ 20230 h 372499"/>
                <a:gd name="connsiteX55" fmla="*/ 110884 w 418862"/>
                <a:gd name="connsiteY55" fmla="*/ 550 h 372499"/>
                <a:gd name="connsiteX56" fmla="*/ 402012 w 418862"/>
                <a:gd name="connsiteY56" fmla="*/ 550 h 372499"/>
                <a:gd name="connsiteX57" fmla="*/ 419036 w 418862"/>
                <a:gd name="connsiteY57" fmla="*/ 20230 h 372499"/>
                <a:gd name="connsiteX58" fmla="*/ 419036 w 418862"/>
                <a:gd name="connsiteY58" fmla="*/ 372738 h 37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18862" h="372499">
                  <a:moveTo>
                    <a:pt x="32012" y="325726"/>
                  </a:moveTo>
                  <a:lnTo>
                    <a:pt x="5304" y="325726"/>
                  </a:lnTo>
                  <a:cubicBezTo>
                    <a:pt x="1712" y="325726"/>
                    <a:pt x="-787" y="321197"/>
                    <a:pt x="618" y="316980"/>
                  </a:cubicBezTo>
                  <a:lnTo>
                    <a:pt x="14675" y="274185"/>
                  </a:lnTo>
                  <a:lnTo>
                    <a:pt x="27014" y="236857"/>
                  </a:lnTo>
                  <a:cubicBezTo>
                    <a:pt x="27498" y="234233"/>
                    <a:pt x="30012" y="232484"/>
                    <a:pt x="32636" y="232953"/>
                  </a:cubicBezTo>
                  <a:cubicBezTo>
                    <a:pt x="34620" y="233328"/>
                    <a:pt x="36182" y="234874"/>
                    <a:pt x="36541" y="236857"/>
                  </a:cubicBezTo>
                  <a:lnTo>
                    <a:pt x="49036" y="274029"/>
                  </a:lnTo>
                  <a:lnTo>
                    <a:pt x="63405" y="316823"/>
                  </a:lnTo>
                  <a:cubicBezTo>
                    <a:pt x="64810" y="320884"/>
                    <a:pt x="62311" y="325570"/>
                    <a:pt x="58719" y="325570"/>
                  </a:cubicBezTo>
                  <a:close/>
                  <a:moveTo>
                    <a:pt x="201628" y="364304"/>
                  </a:moveTo>
                  <a:lnTo>
                    <a:pt x="201628" y="273717"/>
                  </a:lnTo>
                  <a:cubicBezTo>
                    <a:pt x="201800" y="270796"/>
                    <a:pt x="204298" y="268547"/>
                    <a:pt x="207235" y="268719"/>
                  </a:cubicBezTo>
                  <a:cubicBezTo>
                    <a:pt x="207235" y="268719"/>
                    <a:pt x="207250" y="268719"/>
                    <a:pt x="207250" y="268719"/>
                  </a:cubicBezTo>
                  <a:lnTo>
                    <a:pt x="305646" y="268719"/>
                  </a:lnTo>
                  <a:cubicBezTo>
                    <a:pt x="308614" y="268532"/>
                    <a:pt x="311175" y="270765"/>
                    <a:pt x="311425" y="273717"/>
                  </a:cubicBezTo>
                  <a:lnTo>
                    <a:pt x="311425" y="364304"/>
                  </a:lnTo>
                  <a:moveTo>
                    <a:pt x="349065" y="219833"/>
                  </a:moveTo>
                  <a:lnTo>
                    <a:pt x="304397" y="219833"/>
                  </a:lnTo>
                  <a:cubicBezTo>
                    <a:pt x="299743" y="219833"/>
                    <a:pt x="295963" y="216053"/>
                    <a:pt x="295963" y="211399"/>
                  </a:cubicBezTo>
                  <a:lnTo>
                    <a:pt x="295963" y="166887"/>
                  </a:lnTo>
                  <a:cubicBezTo>
                    <a:pt x="295963" y="162233"/>
                    <a:pt x="299743" y="158453"/>
                    <a:pt x="304397" y="158453"/>
                  </a:cubicBezTo>
                  <a:lnTo>
                    <a:pt x="349065" y="158453"/>
                  </a:lnTo>
                  <a:cubicBezTo>
                    <a:pt x="353720" y="158453"/>
                    <a:pt x="357500" y="162233"/>
                    <a:pt x="357500" y="166887"/>
                  </a:cubicBezTo>
                  <a:lnTo>
                    <a:pt x="357500" y="211399"/>
                  </a:lnTo>
                  <a:cubicBezTo>
                    <a:pt x="357500" y="216053"/>
                    <a:pt x="353720" y="219833"/>
                    <a:pt x="349065" y="219833"/>
                  </a:cubicBezTo>
                  <a:close/>
                  <a:moveTo>
                    <a:pt x="208500" y="219833"/>
                  </a:moveTo>
                  <a:lnTo>
                    <a:pt x="163831" y="219833"/>
                  </a:lnTo>
                  <a:cubicBezTo>
                    <a:pt x="159177" y="219833"/>
                    <a:pt x="155397" y="216053"/>
                    <a:pt x="155397" y="211399"/>
                  </a:cubicBezTo>
                  <a:lnTo>
                    <a:pt x="155397" y="166887"/>
                  </a:lnTo>
                  <a:cubicBezTo>
                    <a:pt x="155397" y="162233"/>
                    <a:pt x="159177" y="158453"/>
                    <a:pt x="163831" y="158453"/>
                  </a:cubicBezTo>
                  <a:lnTo>
                    <a:pt x="208500" y="158453"/>
                  </a:lnTo>
                  <a:cubicBezTo>
                    <a:pt x="213154" y="158453"/>
                    <a:pt x="216934" y="162233"/>
                    <a:pt x="216934" y="166887"/>
                  </a:cubicBezTo>
                  <a:lnTo>
                    <a:pt x="216934" y="211399"/>
                  </a:lnTo>
                  <a:cubicBezTo>
                    <a:pt x="216934" y="216053"/>
                    <a:pt x="213154" y="219833"/>
                    <a:pt x="208500" y="219833"/>
                  </a:cubicBezTo>
                  <a:close/>
                  <a:moveTo>
                    <a:pt x="349065" y="105975"/>
                  </a:moveTo>
                  <a:lnTo>
                    <a:pt x="304397" y="105975"/>
                  </a:lnTo>
                  <a:cubicBezTo>
                    <a:pt x="299743" y="105975"/>
                    <a:pt x="295963" y="102195"/>
                    <a:pt x="295963" y="97541"/>
                  </a:cubicBezTo>
                  <a:lnTo>
                    <a:pt x="295963" y="53028"/>
                  </a:lnTo>
                  <a:cubicBezTo>
                    <a:pt x="295963" y="48374"/>
                    <a:pt x="299743" y="44594"/>
                    <a:pt x="304397" y="44594"/>
                  </a:cubicBezTo>
                  <a:lnTo>
                    <a:pt x="349065" y="44594"/>
                  </a:lnTo>
                  <a:cubicBezTo>
                    <a:pt x="353720" y="44594"/>
                    <a:pt x="357500" y="48374"/>
                    <a:pt x="357500" y="53028"/>
                  </a:cubicBezTo>
                  <a:lnTo>
                    <a:pt x="357500" y="98322"/>
                  </a:lnTo>
                  <a:cubicBezTo>
                    <a:pt x="357093" y="102679"/>
                    <a:pt x="353439" y="105990"/>
                    <a:pt x="349065" y="105975"/>
                  </a:cubicBezTo>
                  <a:close/>
                  <a:moveTo>
                    <a:pt x="208500" y="105975"/>
                  </a:moveTo>
                  <a:lnTo>
                    <a:pt x="163831" y="105975"/>
                  </a:lnTo>
                  <a:cubicBezTo>
                    <a:pt x="159177" y="105975"/>
                    <a:pt x="155397" y="102195"/>
                    <a:pt x="155397" y="97541"/>
                  </a:cubicBezTo>
                  <a:lnTo>
                    <a:pt x="155397" y="53028"/>
                  </a:lnTo>
                  <a:cubicBezTo>
                    <a:pt x="155397" y="48374"/>
                    <a:pt x="159177" y="44594"/>
                    <a:pt x="163831" y="44594"/>
                  </a:cubicBezTo>
                  <a:lnTo>
                    <a:pt x="208500" y="44594"/>
                  </a:lnTo>
                  <a:cubicBezTo>
                    <a:pt x="213154" y="44594"/>
                    <a:pt x="216934" y="48374"/>
                    <a:pt x="216934" y="53028"/>
                  </a:cubicBezTo>
                  <a:lnTo>
                    <a:pt x="216934" y="98322"/>
                  </a:lnTo>
                  <a:cubicBezTo>
                    <a:pt x="216528" y="102679"/>
                    <a:pt x="212873" y="105990"/>
                    <a:pt x="208500" y="105975"/>
                  </a:cubicBezTo>
                  <a:close/>
                  <a:moveTo>
                    <a:pt x="94017" y="373050"/>
                  </a:moveTo>
                  <a:lnTo>
                    <a:pt x="94017" y="20230"/>
                  </a:lnTo>
                  <a:cubicBezTo>
                    <a:pt x="93298" y="10156"/>
                    <a:pt x="100826" y="1379"/>
                    <a:pt x="110884" y="550"/>
                  </a:cubicBezTo>
                  <a:lnTo>
                    <a:pt x="402012" y="550"/>
                  </a:lnTo>
                  <a:cubicBezTo>
                    <a:pt x="412133" y="1301"/>
                    <a:pt x="419754" y="10094"/>
                    <a:pt x="419036" y="20230"/>
                  </a:cubicBezTo>
                  <a:lnTo>
                    <a:pt x="419036" y="372738"/>
                  </a:lnTo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6ADA28AF-921F-2566-21AF-94A6D0065F15}"/>
                </a:ext>
              </a:extLst>
            </p:cNvPr>
            <p:cNvSpPr/>
            <p:nvPr/>
          </p:nvSpPr>
          <p:spPr>
            <a:xfrm>
              <a:off x="8127171" y="4816319"/>
              <a:ext cx="15618" cy="37484"/>
            </a:xfrm>
            <a:custGeom>
              <a:avLst/>
              <a:gdLst>
                <a:gd name="connsiteX0" fmla="*/ 0 w 15618"/>
                <a:gd name="connsiteY0" fmla="*/ 0 h 37484"/>
                <a:gd name="connsiteX1" fmla="*/ 0 w 15618"/>
                <a:gd name="connsiteY1" fmla="*/ 37484 h 3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37484">
                  <a:moveTo>
                    <a:pt x="0" y="0"/>
                  </a:moveTo>
                  <a:lnTo>
                    <a:pt x="0" y="37484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32BD09B0-6BDE-FDAF-ADB7-E1E14721854E}"/>
                </a:ext>
              </a:extLst>
            </p:cNvPr>
            <p:cNvSpPr/>
            <p:nvPr/>
          </p:nvSpPr>
          <p:spPr>
            <a:xfrm>
              <a:off x="8549607" y="4722512"/>
              <a:ext cx="59442" cy="88965"/>
            </a:xfrm>
            <a:custGeom>
              <a:avLst/>
              <a:gdLst>
                <a:gd name="connsiteX0" fmla="*/ 29939 w 59442"/>
                <a:gd name="connsiteY0" fmla="*/ 89515 h 88965"/>
                <a:gd name="connsiteX1" fmla="*/ 4949 w 59442"/>
                <a:gd name="connsiteY1" fmla="*/ 89515 h 88965"/>
                <a:gd name="connsiteX2" fmla="*/ 576 w 59442"/>
                <a:gd name="connsiteY2" fmla="*/ 81081 h 88965"/>
                <a:gd name="connsiteX3" fmla="*/ 13695 w 59442"/>
                <a:gd name="connsiteY3" fmla="*/ 40161 h 88965"/>
                <a:gd name="connsiteX4" fmla="*/ 25253 w 59442"/>
                <a:gd name="connsiteY4" fmla="*/ 4239 h 88965"/>
                <a:gd name="connsiteX5" fmla="*/ 30548 w 59442"/>
                <a:gd name="connsiteY5" fmla="*/ 631 h 88965"/>
                <a:gd name="connsiteX6" fmla="*/ 34156 w 59442"/>
                <a:gd name="connsiteY6" fmla="*/ 4239 h 88965"/>
                <a:gd name="connsiteX7" fmla="*/ 45869 w 59442"/>
                <a:gd name="connsiteY7" fmla="*/ 40005 h 88965"/>
                <a:gd name="connsiteX8" fmla="*/ 59145 w 59442"/>
                <a:gd name="connsiteY8" fmla="*/ 80926 h 88965"/>
                <a:gd name="connsiteX9" fmla="*/ 55912 w 59442"/>
                <a:gd name="connsiteY9" fmla="*/ 89141 h 88965"/>
                <a:gd name="connsiteX10" fmla="*/ 54772 w 59442"/>
                <a:gd name="connsiteY10" fmla="*/ 89515 h 8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442" h="88965">
                  <a:moveTo>
                    <a:pt x="29939" y="89515"/>
                  </a:moveTo>
                  <a:lnTo>
                    <a:pt x="4949" y="89515"/>
                  </a:lnTo>
                  <a:cubicBezTo>
                    <a:pt x="1513" y="89515"/>
                    <a:pt x="-674" y="85142"/>
                    <a:pt x="576" y="81081"/>
                  </a:cubicBezTo>
                  <a:lnTo>
                    <a:pt x="13695" y="40161"/>
                  </a:lnTo>
                  <a:lnTo>
                    <a:pt x="25253" y="4239"/>
                  </a:lnTo>
                  <a:cubicBezTo>
                    <a:pt x="25722" y="1787"/>
                    <a:pt x="28080" y="162"/>
                    <a:pt x="30548" y="631"/>
                  </a:cubicBezTo>
                  <a:cubicBezTo>
                    <a:pt x="32375" y="975"/>
                    <a:pt x="33812" y="2412"/>
                    <a:pt x="34156" y="4239"/>
                  </a:cubicBezTo>
                  <a:lnTo>
                    <a:pt x="45869" y="40005"/>
                  </a:lnTo>
                  <a:lnTo>
                    <a:pt x="59145" y="80926"/>
                  </a:lnTo>
                  <a:cubicBezTo>
                    <a:pt x="60519" y="84096"/>
                    <a:pt x="59067" y="87766"/>
                    <a:pt x="55912" y="89141"/>
                  </a:cubicBezTo>
                  <a:cubicBezTo>
                    <a:pt x="55537" y="89312"/>
                    <a:pt x="55162" y="89422"/>
                    <a:pt x="54772" y="89515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B7F595D-C27A-C5FE-30C3-F67037394154}"/>
                </a:ext>
              </a:extLst>
            </p:cNvPr>
            <p:cNvSpPr/>
            <p:nvPr/>
          </p:nvSpPr>
          <p:spPr>
            <a:xfrm>
              <a:off x="8578387" y="4816319"/>
              <a:ext cx="15618" cy="37484"/>
            </a:xfrm>
            <a:custGeom>
              <a:avLst/>
              <a:gdLst>
                <a:gd name="connsiteX0" fmla="*/ 0 w 15618"/>
                <a:gd name="connsiteY0" fmla="*/ 0 h 37484"/>
                <a:gd name="connsiteX1" fmla="*/ 0 w 15618"/>
                <a:gd name="connsiteY1" fmla="*/ 37484 h 3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37484">
                  <a:moveTo>
                    <a:pt x="0" y="0"/>
                  </a:moveTo>
                  <a:lnTo>
                    <a:pt x="0" y="37484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E7B1CF6-AF45-D35B-B311-F6886CA146B6}"/>
              </a:ext>
            </a:extLst>
          </p:cNvPr>
          <p:cNvGrpSpPr/>
          <p:nvPr/>
        </p:nvGrpSpPr>
        <p:grpSpPr>
          <a:xfrm>
            <a:off x="6992555" y="2159761"/>
            <a:ext cx="243835" cy="713605"/>
            <a:chOff x="9597911" y="3908264"/>
            <a:chExt cx="325113" cy="951473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3DE5745C-74BF-3B5D-CAEB-6EA562554072}"/>
                </a:ext>
              </a:extLst>
            </p:cNvPr>
            <p:cNvSpPr/>
            <p:nvPr/>
          </p:nvSpPr>
          <p:spPr>
            <a:xfrm>
              <a:off x="9597911" y="4112396"/>
              <a:ext cx="325113" cy="747341"/>
            </a:xfrm>
            <a:custGeom>
              <a:avLst/>
              <a:gdLst>
                <a:gd name="connsiteX0" fmla="*/ 268 w 325113"/>
                <a:gd name="connsiteY0" fmla="*/ 747892 h 747341"/>
                <a:gd name="connsiteX1" fmla="*/ 268 w 325113"/>
                <a:gd name="connsiteY1" fmla="*/ 20230 h 747341"/>
                <a:gd name="connsiteX2" fmla="*/ 17292 w 325113"/>
                <a:gd name="connsiteY2" fmla="*/ 550 h 747341"/>
                <a:gd name="connsiteX3" fmla="*/ 308419 w 325113"/>
                <a:gd name="connsiteY3" fmla="*/ 550 h 747341"/>
                <a:gd name="connsiteX4" fmla="*/ 325287 w 325113"/>
                <a:gd name="connsiteY4" fmla="*/ 20230 h 747341"/>
                <a:gd name="connsiteX5" fmla="*/ 325287 w 325113"/>
                <a:gd name="connsiteY5" fmla="*/ 747892 h 74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113" h="747341">
                  <a:moveTo>
                    <a:pt x="268" y="747892"/>
                  </a:moveTo>
                  <a:lnTo>
                    <a:pt x="268" y="20230"/>
                  </a:lnTo>
                  <a:cubicBezTo>
                    <a:pt x="-451" y="10094"/>
                    <a:pt x="7171" y="1301"/>
                    <a:pt x="17292" y="550"/>
                  </a:cubicBezTo>
                  <a:lnTo>
                    <a:pt x="308419" y="550"/>
                  </a:lnTo>
                  <a:cubicBezTo>
                    <a:pt x="318477" y="1379"/>
                    <a:pt x="326005" y="10156"/>
                    <a:pt x="325287" y="20230"/>
                  </a:cubicBezTo>
                  <a:lnTo>
                    <a:pt x="325287" y="747892"/>
                  </a:lnTo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9BC881EF-644A-2D64-C1CF-BCA04336B7E0}"/>
                </a:ext>
              </a:extLst>
            </p:cNvPr>
            <p:cNvSpPr/>
            <p:nvPr/>
          </p:nvSpPr>
          <p:spPr>
            <a:xfrm>
              <a:off x="9647900" y="4001974"/>
              <a:ext cx="225282" cy="110422"/>
            </a:xfrm>
            <a:custGeom>
              <a:avLst/>
              <a:gdLst>
                <a:gd name="connsiteX0" fmla="*/ 258 w 225282"/>
                <a:gd name="connsiteY0" fmla="*/ 110973 h 110422"/>
                <a:gd name="connsiteX1" fmla="*/ 258 w 225282"/>
                <a:gd name="connsiteY1" fmla="*/ 14138 h 110422"/>
                <a:gd name="connsiteX2" fmla="*/ 11909 w 225282"/>
                <a:gd name="connsiteY2" fmla="*/ 550 h 110422"/>
                <a:gd name="connsiteX3" fmla="*/ 11972 w 225282"/>
                <a:gd name="connsiteY3" fmla="*/ 550 h 110422"/>
                <a:gd name="connsiteX4" fmla="*/ 213762 w 225282"/>
                <a:gd name="connsiteY4" fmla="*/ 550 h 110422"/>
                <a:gd name="connsiteX5" fmla="*/ 225476 w 225282"/>
                <a:gd name="connsiteY5" fmla="*/ 14138 h 110422"/>
                <a:gd name="connsiteX6" fmla="*/ 225476 w 225282"/>
                <a:gd name="connsiteY6" fmla="*/ 110973 h 1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282" h="110422">
                  <a:moveTo>
                    <a:pt x="258" y="110973"/>
                  </a:moveTo>
                  <a:lnTo>
                    <a:pt x="258" y="14138"/>
                  </a:lnTo>
                  <a:cubicBezTo>
                    <a:pt x="-273" y="7173"/>
                    <a:pt x="4943" y="1098"/>
                    <a:pt x="11909" y="550"/>
                  </a:cubicBezTo>
                  <a:cubicBezTo>
                    <a:pt x="11925" y="550"/>
                    <a:pt x="11956" y="550"/>
                    <a:pt x="11972" y="550"/>
                  </a:cubicBezTo>
                  <a:lnTo>
                    <a:pt x="213762" y="550"/>
                  </a:lnTo>
                  <a:cubicBezTo>
                    <a:pt x="220712" y="1128"/>
                    <a:pt x="225928" y="7173"/>
                    <a:pt x="225476" y="14138"/>
                  </a:cubicBezTo>
                  <a:lnTo>
                    <a:pt x="225476" y="110973"/>
                  </a:lnTo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CE4C0101-D50D-C5B1-4E1B-B464C3C947C5}"/>
                </a:ext>
              </a:extLst>
            </p:cNvPr>
            <p:cNvSpPr/>
            <p:nvPr/>
          </p:nvSpPr>
          <p:spPr>
            <a:xfrm>
              <a:off x="9760546" y="3908264"/>
              <a:ext cx="15618" cy="93710"/>
            </a:xfrm>
            <a:custGeom>
              <a:avLst/>
              <a:gdLst>
                <a:gd name="connsiteX0" fmla="*/ 0 w 15618"/>
                <a:gd name="connsiteY0" fmla="*/ 93711 h 93710"/>
                <a:gd name="connsiteX1" fmla="*/ 0 w 15618"/>
                <a:gd name="connsiteY1" fmla="*/ 0 h 9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93710">
                  <a:moveTo>
                    <a:pt x="0" y="93711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5AB27324-6BD8-9289-F30B-C9B5F81DD9A2}"/>
                </a:ext>
              </a:extLst>
            </p:cNvPr>
            <p:cNvSpPr/>
            <p:nvPr/>
          </p:nvSpPr>
          <p:spPr>
            <a:xfrm>
              <a:off x="9672302" y="416206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F5B27B2-0D8F-F74F-4B1F-51D99E62CC6B}"/>
                </a:ext>
              </a:extLst>
            </p:cNvPr>
            <p:cNvSpPr/>
            <p:nvPr/>
          </p:nvSpPr>
          <p:spPr>
            <a:xfrm>
              <a:off x="9672302" y="4247340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839582C-1565-4B10-5161-F8E6FCB3CD84}"/>
                </a:ext>
              </a:extLst>
            </p:cNvPr>
            <p:cNvSpPr/>
            <p:nvPr/>
          </p:nvSpPr>
          <p:spPr>
            <a:xfrm>
              <a:off x="9672302" y="4332616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F3047B5-3EF3-8F6B-E171-60F481CCC558}"/>
                </a:ext>
              </a:extLst>
            </p:cNvPr>
            <p:cNvSpPr/>
            <p:nvPr/>
          </p:nvSpPr>
          <p:spPr>
            <a:xfrm>
              <a:off x="9672302" y="441789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EFB55E3D-5124-396F-BE20-0830267C8B76}"/>
                </a:ext>
              </a:extLst>
            </p:cNvPr>
            <p:cNvSpPr/>
            <p:nvPr/>
          </p:nvSpPr>
          <p:spPr>
            <a:xfrm>
              <a:off x="9672302" y="450301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616B8988-E5CE-4740-DD5C-4D9E9215BFE1}"/>
                </a:ext>
              </a:extLst>
            </p:cNvPr>
            <p:cNvSpPr/>
            <p:nvPr/>
          </p:nvSpPr>
          <p:spPr>
            <a:xfrm>
              <a:off x="9672302" y="4588290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C928209-6F82-FBD5-A274-FB7BC6C4D385}"/>
                </a:ext>
              </a:extLst>
            </p:cNvPr>
            <p:cNvSpPr/>
            <p:nvPr/>
          </p:nvSpPr>
          <p:spPr>
            <a:xfrm>
              <a:off x="9672302" y="4673566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97F8A1FE-26A0-CD40-80D3-00CCA6A9DB98}"/>
                </a:ext>
              </a:extLst>
            </p:cNvPr>
            <p:cNvSpPr/>
            <p:nvPr/>
          </p:nvSpPr>
          <p:spPr>
            <a:xfrm>
              <a:off x="9672302" y="475884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C652C4C-7F4C-9A6E-0687-C6661AB664A6}"/>
                </a:ext>
              </a:extLst>
            </p:cNvPr>
            <p:cNvSpPr/>
            <p:nvPr/>
          </p:nvSpPr>
          <p:spPr>
            <a:xfrm>
              <a:off x="9730871" y="416206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512EF82-72C0-97DE-D333-85EC09C18BB0}"/>
                </a:ext>
              </a:extLst>
            </p:cNvPr>
            <p:cNvSpPr/>
            <p:nvPr/>
          </p:nvSpPr>
          <p:spPr>
            <a:xfrm>
              <a:off x="9730871" y="4247340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A166CF1-EE8A-5B55-50B7-98E7F2A5E88C}"/>
                </a:ext>
              </a:extLst>
            </p:cNvPr>
            <p:cNvSpPr/>
            <p:nvPr/>
          </p:nvSpPr>
          <p:spPr>
            <a:xfrm>
              <a:off x="9730871" y="4332616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0FA8CC1-860A-CA22-3647-24C714A1A4D1}"/>
                </a:ext>
              </a:extLst>
            </p:cNvPr>
            <p:cNvSpPr/>
            <p:nvPr/>
          </p:nvSpPr>
          <p:spPr>
            <a:xfrm>
              <a:off x="9730871" y="441789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E1AF414B-6FC5-A193-D305-4142D7E98E98}"/>
                </a:ext>
              </a:extLst>
            </p:cNvPr>
            <p:cNvSpPr/>
            <p:nvPr/>
          </p:nvSpPr>
          <p:spPr>
            <a:xfrm>
              <a:off x="9730871" y="450301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637AC7B7-BF38-03FB-95B3-71086A6ABF13}"/>
                </a:ext>
              </a:extLst>
            </p:cNvPr>
            <p:cNvSpPr/>
            <p:nvPr/>
          </p:nvSpPr>
          <p:spPr>
            <a:xfrm>
              <a:off x="9730871" y="4588290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DD94897-ED57-7AD9-4163-9DA76C36C78D}"/>
                </a:ext>
              </a:extLst>
            </p:cNvPr>
            <p:cNvSpPr/>
            <p:nvPr/>
          </p:nvSpPr>
          <p:spPr>
            <a:xfrm>
              <a:off x="9730871" y="4673566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A4BD551-5B73-46F0-D885-725E02C61CAF}"/>
                </a:ext>
              </a:extLst>
            </p:cNvPr>
            <p:cNvSpPr/>
            <p:nvPr/>
          </p:nvSpPr>
          <p:spPr>
            <a:xfrm>
              <a:off x="9730871" y="475884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02767922-6A09-40E0-49BD-352C307652F6}"/>
                </a:ext>
              </a:extLst>
            </p:cNvPr>
            <p:cNvSpPr/>
            <p:nvPr/>
          </p:nvSpPr>
          <p:spPr>
            <a:xfrm>
              <a:off x="9789440" y="416206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84BB17BB-C36E-9F5E-D3EA-3FBAA067C241}"/>
                </a:ext>
              </a:extLst>
            </p:cNvPr>
            <p:cNvSpPr/>
            <p:nvPr/>
          </p:nvSpPr>
          <p:spPr>
            <a:xfrm>
              <a:off x="9789440" y="4247340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E5A623C4-4CE4-A303-3FE2-D37CE1612791}"/>
                </a:ext>
              </a:extLst>
            </p:cNvPr>
            <p:cNvSpPr/>
            <p:nvPr/>
          </p:nvSpPr>
          <p:spPr>
            <a:xfrm>
              <a:off x="9789440" y="4332616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6F8EC60-C0E6-77EF-4587-6783A5D01237}"/>
                </a:ext>
              </a:extLst>
            </p:cNvPr>
            <p:cNvSpPr/>
            <p:nvPr/>
          </p:nvSpPr>
          <p:spPr>
            <a:xfrm>
              <a:off x="9789440" y="441789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C5499EC4-9280-B730-7344-786146FB9296}"/>
                </a:ext>
              </a:extLst>
            </p:cNvPr>
            <p:cNvSpPr/>
            <p:nvPr/>
          </p:nvSpPr>
          <p:spPr>
            <a:xfrm>
              <a:off x="9789440" y="450301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D80080D0-5434-184B-7B39-AD378FF94A4B}"/>
                </a:ext>
              </a:extLst>
            </p:cNvPr>
            <p:cNvSpPr/>
            <p:nvPr/>
          </p:nvSpPr>
          <p:spPr>
            <a:xfrm>
              <a:off x="9789440" y="4588290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934C6C8-D1BB-0D77-7274-B33C18992AF0}"/>
                </a:ext>
              </a:extLst>
            </p:cNvPr>
            <p:cNvSpPr/>
            <p:nvPr/>
          </p:nvSpPr>
          <p:spPr>
            <a:xfrm>
              <a:off x="9789440" y="4673566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3BD41A32-3C3D-71DB-4D8A-7388DE5F3354}"/>
                </a:ext>
              </a:extLst>
            </p:cNvPr>
            <p:cNvSpPr/>
            <p:nvPr/>
          </p:nvSpPr>
          <p:spPr>
            <a:xfrm>
              <a:off x="9789440" y="475884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448E5C0-D885-9BE9-A3CA-29F849128FFC}"/>
                </a:ext>
              </a:extLst>
            </p:cNvPr>
            <p:cNvSpPr/>
            <p:nvPr/>
          </p:nvSpPr>
          <p:spPr>
            <a:xfrm>
              <a:off x="9848009" y="416206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C736588-E77C-1CEF-AE69-5F84D5911CD6}"/>
                </a:ext>
              </a:extLst>
            </p:cNvPr>
            <p:cNvSpPr/>
            <p:nvPr/>
          </p:nvSpPr>
          <p:spPr>
            <a:xfrm>
              <a:off x="9848009" y="4247340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AD43E779-32C4-5809-F870-52D6B6C9F4AE}"/>
                </a:ext>
              </a:extLst>
            </p:cNvPr>
            <p:cNvSpPr/>
            <p:nvPr/>
          </p:nvSpPr>
          <p:spPr>
            <a:xfrm>
              <a:off x="9848009" y="4332616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12774CC6-3FC5-6F0D-6DCF-7631285FDD46}"/>
                </a:ext>
              </a:extLst>
            </p:cNvPr>
            <p:cNvSpPr/>
            <p:nvPr/>
          </p:nvSpPr>
          <p:spPr>
            <a:xfrm>
              <a:off x="9848009" y="441789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5FD0BD04-894E-D299-C959-359B0DE4EBF4}"/>
                </a:ext>
              </a:extLst>
            </p:cNvPr>
            <p:cNvSpPr/>
            <p:nvPr/>
          </p:nvSpPr>
          <p:spPr>
            <a:xfrm>
              <a:off x="9848009" y="450301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C87ED7E-C76E-891C-A901-3B32293E0BD8}"/>
                </a:ext>
              </a:extLst>
            </p:cNvPr>
            <p:cNvSpPr/>
            <p:nvPr/>
          </p:nvSpPr>
          <p:spPr>
            <a:xfrm>
              <a:off x="9848009" y="4588290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813F23D0-61CD-429B-2392-7221BCBB180D}"/>
                </a:ext>
              </a:extLst>
            </p:cNvPr>
            <p:cNvSpPr/>
            <p:nvPr/>
          </p:nvSpPr>
          <p:spPr>
            <a:xfrm>
              <a:off x="9848009" y="4673566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481D008E-CDEF-A331-6823-6E82C090029B}"/>
                </a:ext>
              </a:extLst>
            </p:cNvPr>
            <p:cNvSpPr/>
            <p:nvPr/>
          </p:nvSpPr>
          <p:spPr>
            <a:xfrm>
              <a:off x="9848009" y="4758843"/>
              <a:ext cx="15618" cy="46855"/>
            </a:xfrm>
            <a:custGeom>
              <a:avLst/>
              <a:gdLst>
                <a:gd name="connsiteX0" fmla="*/ 0 w 15618"/>
                <a:gd name="connsiteY0" fmla="*/ 0 h 46855"/>
                <a:gd name="connsiteX1" fmla="*/ 0 w 15618"/>
                <a:gd name="connsiteY1" fmla="*/ 46855 h 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18" h="46855">
                  <a:moveTo>
                    <a:pt x="0" y="0"/>
                  </a:moveTo>
                  <a:lnTo>
                    <a:pt x="0" y="46855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025D378B-EFF2-5F27-EC40-B9B78C85D737}"/>
              </a:ext>
            </a:extLst>
          </p:cNvPr>
          <p:cNvGrpSpPr/>
          <p:nvPr/>
        </p:nvGrpSpPr>
        <p:grpSpPr>
          <a:xfrm>
            <a:off x="6332069" y="2626236"/>
            <a:ext cx="399938" cy="247130"/>
            <a:chOff x="5068904" y="4179981"/>
            <a:chExt cx="349790" cy="216142"/>
          </a:xfrm>
        </p:grpSpPr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EFF2336-ED04-7EF2-24C8-3743DF98EC90}"/>
                </a:ext>
              </a:extLst>
            </p:cNvPr>
            <p:cNvSpPr/>
            <p:nvPr/>
          </p:nvSpPr>
          <p:spPr>
            <a:xfrm>
              <a:off x="5068904" y="4179981"/>
              <a:ext cx="349790" cy="176785"/>
            </a:xfrm>
            <a:custGeom>
              <a:avLst/>
              <a:gdLst>
                <a:gd name="connsiteX0" fmla="*/ 373976 w 414808"/>
                <a:gd name="connsiteY0" fmla="*/ 209703 h 209645"/>
                <a:gd name="connsiteX1" fmla="*/ 400169 w 414808"/>
                <a:gd name="connsiteY1" fmla="*/ 209703 h 209645"/>
                <a:gd name="connsiteX2" fmla="*/ 415219 w 414808"/>
                <a:gd name="connsiteY2" fmla="*/ 194654 h 209645"/>
                <a:gd name="connsiteX3" fmla="*/ 415219 w 414808"/>
                <a:gd name="connsiteY3" fmla="*/ 138837 h 209645"/>
                <a:gd name="connsiteX4" fmla="*/ 406551 w 414808"/>
                <a:gd name="connsiteY4" fmla="*/ 125216 h 209645"/>
                <a:gd name="connsiteX5" fmla="*/ 337971 w 414808"/>
                <a:gd name="connsiteY5" fmla="*/ 93212 h 209645"/>
                <a:gd name="connsiteX6" fmla="*/ 334828 w 414808"/>
                <a:gd name="connsiteY6" fmla="*/ 90069 h 209645"/>
                <a:gd name="connsiteX7" fmla="*/ 300347 w 414808"/>
                <a:gd name="connsiteY7" fmla="*/ 20251 h 209645"/>
                <a:gd name="connsiteX8" fmla="*/ 267867 w 414808"/>
                <a:gd name="connsiteY8" fmla="*/ 153 h 209645"/>
                <a:gd name="connsiteX9" fmla="*/ 29170 w 414808"/>
                <a:gd name="connsiteY9" fmla="*/ 153 h 209645"/>
                <a:gd name="connsiteX10" fmla="*/ 595 w 414808"/>
                <a:gd name="connsiteY10" fmla="*/ 28728 h 209645"/>
                <a:gd name="connsiteX11" fmla="*/ 595 w 414808"/>
                <a:gd name="connsiteY11" fmla="*/ 184367 h 209645"/>
                <a:gd name="connsiteX12" fmla="*/ 20131 w 414808"/>
                <a:gd name="connsiteY12" fmla="*/ 209617 h 209645"/>
                <a:gd name="connsiteX13" fmla="*/ 22979 w 414808"/>
                <a:gd name="connsiteY13" fmla="*/ 209798 h 209645"/>
                <a:gd name="connsiteX14" fmla="*/ 42029 w 414808"/>
                <a:gd name="connsiteY14" fmla="*/ 209798 h 20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4808" h="209645">
                  <a:moveTo>
                    <a:pt x="373976" y="209703"/>
                  </a:moveTo>
                  <a:lnTo>
                    <a:pt x="400169" y="209703"/>
                  </a:lnTo>
                  <a:cubicBezTo>
                    <a:pt x="408484" y="209703"/>
                    <a:pt x="415219" y="202965"/>
                    <a:pt x="415219" y="194654"/>
                  </a:cubicBezTo>
                  <a:lnTo>
                    <a:pt x="415219" y="138837"/>
                  </a:lnTo>
                  <a:cubicBezTo>
                    <a:pt x="415266" y="132986"/>
                    <a:pt x="411866" y="127654"/>
                    <a:pt x="406551" y="125216"/>
                  </a:cubicBezTo>
                  <a:lnTo>
                    <a:pt x="337971" y="93212"/>
                  </a:lnTo>
                  <a:cubicBezTo>
                    <a:pt x="336618" y="92526"/>
                    <a:pt x="335513" y="91425"/>
                    <a:pt x="334828" y="90069"/>
                  </a:cubicBezTo>
                  <a:lnTo>
                    <a:pt x="300347" y="20251"/>
                  </a:lnTo>
                  <a:cubicBezTo>
                    <a:pt x="294242" y="7904"/>
                    <a:pt x="281640" y="108"/>
                    <a:pt x="267867" y="153"/>
                  </a:cubicBezTo>
                  <a:lnTo>
                    <a:pt x="29170" y="153"/>
                  </a:lnTo>
                  <a:cubicBezTo>
                    <a:pt x="13387" y="153"/>
                    <a:pt x="595" y="12946"/>
                    <a:pt x="595" y="28728"/>
                  </a:cubicBezTo>
                  <a:lnTo>
                    <a:pt x="595" y="184367"/>
                  </a:lnTo>
                  <a:cubicBezTo>
                    <a:pt x="-986" y="196734"/>
                    <a:pt x="7768" y="208039"/>
                    <a:pt x="20131" y="209617"/>
                  </a:cubicBezTo>
                  <a:cubicBezTo>
                    <a:pt x="21074" y="209738"/>
                    <a:pt x="22027" y="209798"/>
                    <a:pt x="22979" y="209798"/>
                  </a:cubicBezTo>
                  <a:lnTo>
                    <a:pt x="42029" y="209798"/>
                  </a:lnTo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09F1018-1745-11DD-0666-1AECBB7431B2}"/>
                </a:ext>
              </a:extLst>
            </p:cNvPr>
            <p:cNvSpPr/>
            <p:nvPr/>
          </p:nvSpPr>
          <p:spPr>
            <a:xfrm>
              <a:off x="5187533" y="4356686"/>
              <a:ext cx="114456" cy="8032"/>
            </a:xfrm>
            <a:custGeom>
              <a:avLst/>
              <a:gdLst>
                <a:gd name="connsiteX0" fmla="*/ 0 w 135731"/>
                <a:gd name="connsiteY0" fmla="*/ 0 h 9525"/>
                <a:gd name="connsiteX1" fmla="*/ 135731 w 13573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31" h="9525">
                  <a:moveTo>
                    <a:pt x="0" y="0"/>
                  </a:moveTo>
                  <a:lnTo>
                    <a:pt x="135731" y="0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624532BA-C74F-7CC4-B8AD-95F076362CCC}"/>
                </a:ext>
              </a:extLst>
            </p:cNvPr>
            <p:cNvSpPr/>
            <p:nvPr/>
          </p:nvSpPr>
          <p:spPr>
            <a:xfrm>
              <a:off x="5086763" y="4202712"/>
              <a:ext cx="124435" cy="62248"/>
            </a:xfrm>
            <a:custGeom>
              <a:avLst/>
              <a:gdLst>
                <a:gd name="connsiteX0" fmla="*/ 14946 w 147565"/>
                <a:gd name="connsiteY0" fmla="*/ 153 h 73818"/>
                <a:gd name="connsiteX1" fmla="*/ 467 w 147565"/>
                <a:gd name="connsiteY1" fmla="*/ 14631 h 73818"/>
                <a:gd name="connsiteX2" fmla="*/ 467 w 147565"/>
                <a:gd name="connsiteY2" fmla="*/ 66447 h 73818"/>
                <a:gd name="connsiteX3" fmla="*/ 6221 w 147565"/>
                <a:gd name="connsiteY3" fmla="*/ 73917 h 73818"/>
                <a:gd name="connsiteX4" fmla="*/ 7040 w 147565"/>
                <a:gd name="connsiteY4" fmla="*/ 73972 h 73818"/>
                <a:gd name="connsiteX5" fmla="*/ 128198 w 147565"/>
                <a:gd name="connsiteY5" fmla="*/ 73972 h 73818"/>
                <a:gd name="connsiteX6" fmla="*/ 134770 w 147565"/>
                <a:gd name="connsiteY6" fmla="*/ 68733 h 73818"/>
                <a:gd name="connsiteX7" fmla="*/ 147819 w 147565"/>
                <a:gd name="connsiteY7" fmla="*/ 8249 h 73818"/>
                <a:gd name="connsiteX8" fmla="*/ 142733 w 147565"/>
                <a:gd name="connsiteY8" fmla="*/ 308 h 73818"/>
                <a:gd name="connsiteX9" fmla="*/ 141342 w 147565"/>
                <a:gd name="connsiteY9" fmla="*/ 153 h 7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565" h="73818">
                  <a:moveTo>
                    <a:pt x="14946" y="153"/>
                  </a:moveTo>
                  <a:cubicBezTo>
                    <a:pt x="6954" y="153"/>
                    <a:pt x="467" y="6635"/>
                    <a:pt x="467" y="14631"/>
                  </a:cubicBezTo>
                  <a:lnTo>
                    <a:pt x="467" y="66447"/>
                  </a:lnTo>
                  <a:cubicBezTo>
                    <a:pt x="-9" y="70099"/>
                    <a:pt x="2572" y="73443"/>
                    <a:pt x="6221" y="73917"/>
                  </a:cubicBezTo>
                  <a:cubicBezTo>
                    <a:pt x="6497" y="73952"/>
                    <a:pt x="6764" y="73970"/>
                    <a:pt x="7040" y="73972"/>
                  </a:cubicBezTo>
                  <a:lnTo>
                    <a:pt x="128198" y="73972"/>
                  </a:lnTo>
                  <a:cubicBezTo>
                    <a:pt x="131341" y="73964"/>
                    <a:pt x="134065" y="71793"/>
                    <a:pt x="134770" y="68733"/>
                  </a:cubicBezTo>
                  <a:lnTo>
                    <a:pt x="147819" y="8249"/>
                  </a:lnTo>
                  <a:cubicBezTo>
                    <a:pt x="148610" y="4653"/>
                    <a:pt x="146333" y="1097"/>
                    <a:pt x="142733" y="308"/>
                  </a:cubicBezTo>
                  <a:cubicBezTo>
                    <a:pt x="142276" y="207"/>
                    <a:pt x="141809" y="156"/>
                    <a:pt x="141342" y="153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ED1A388-A077-79C6-50EA-F3AEF537F2F6}"/>
                </a:ext>
              </a:extLst>
            </p:cNvPr>
            <p:cNvSpPr/>
            <p:nvPr/>
          </p:nvSpPr>
          <p:spPr>
            <a:xfrm>
              <a:off x="5221746" y="4202952"/>
              <a:ext cx="104278" cy="62007"/>
            </a:xfrm>
            <a:custGeom>
              <a:avLst/>
              <a:gdLst>
                <a:gd name="connsiteX0" fmla="*/ 11558 w 123661"/>
                <a:gd name="connsiteY0" fmla="*/ 5297 h 73533"/>
                <a:gd name="connsiteX1" fmla="*/ 509 w 123661"/>
                <a:gd name="connsiteY1" fmla="*/ 65781 h 73533"/>
                <a:gd name="connsiteX2" fmla="*/ 6033 w 123661"/>
                <a:gd name="connsiteY2" fmla="*/ 73590 h 73533"/>
                <a:gd name="connsiteX3" fmla="*/ 7081 w 123661"/>
                <a:gd name="connsiteY3" fmla="*/ 73687 h 73533"/>
                <a:gd name="connsiteX4" fmla="*/ 117571 w 123661"/>
                <a:gd name="connsiteY4" fmla="*/ 73687 h 73533"/>
                <a:gd name="connsiteX5" fmla="*/ 124067 w 123661"/>
                <a:gd name="connsiteY5" fmla="*/ 66664 h 73533"/>
                <a:gd name="connsiteX6" fmla="*/ 123476 w 123661"/>
                <a:gd name="connsiteY6" fmla="*/ 64162 h 73533"/>
                <a:gd name="connsiteX7" fmla="*/ 91568 w 123661"/>
                <a:gd name="connsiteY7" fmla="*/ 3678 h 73533"/>
                <a:gd name="connsiteX8" fmla="*/ 85662 w 123661"/>
                <a:gd name="connsiteY8" fmla="*/ 154 h 73533"/>
                <a:gd name="connsiteX9" fmla="*/ 18225 w 123661"/>
                <a:gd name="connsiteY9" fmla="*/ 154 h 73533"/>
                <a:gd name="connsiteX10" fmla="*/ 11558 w 123661"/>
                <a:gd name="connsiteY10" fmla="*/ 5297 h 7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661" h="73533">
                  <a:moveTo>
                    <a:pt x="11558" y="5297"/>
                  </a:moveTo>
                  <a:lnTo>
                    <a:pt x="509" y="65781"/>
                  </a:lnTo>
                  <a:cubicBezTo>
                    <a:pt x="-120" y="69462"/>
                    <a:pt x="2347" y="72958"/>
                    <a:pt x="6033" y="73590"/>
                  </a:cubicBezTo>
                  <a:cubicBezTo>
                    <a:pt x="6376" y="73650"/>
                    <a:pt x="6729" y="73682"/>
                    <a:pt x="7081" y="73687"/>
                  </a:cubicBezTo>
                  <a:lnTo>
                    <a:pt x="117571" y="73687"/>
                  </a:lnTo>
                  <a:cubicBezTo>
                    <a:pt x="121305" y="73540"/>
                    <a:pt x="124210" y="70396"/>
                    <a:pt x="124067" y="66664"/>
                  </a:cubicBezTo>
                  <a:cubicBezTo>
                    <a:pt x="124029" y="65800"/>
                    <a:pt x="123829" y="64950"/>
                    <a:pt x="123476" y="64162"/>
                  </a:cubicBezTo>
                  <a:lnTo>
                    <a:pt x="91568" y="3678"/>
                  </a:lnTo>
                  <a:cubicBezTo>
                    <a:pt x="90406" y="1501"/>
                    <a:pt x="88129" y="144"/>
                    <a:pt x="85662" y="154"/>
                  </a:cubicBezTo>
                  <a:lnTo>
                    <a:pt x="18225" y="154"/>
                  </a:lnTo>
                  <a:cubicBezTo>
                    <a:pt x="15072" y="106"/>
                    <a:pt x="12310" y="2240"/>
                    <a:pt x="11558" y="5297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D354C9E-C0FB-C1D7-CD19-4E76B0F6C0C3}"/>
                </a:ext>
              </a:extLst>
            </p:cNvPr>
            <p:cNvSpPr/>
            <p:nvPr/>
          </p:nvSpPr>
          <p:spPr>
            <a:xfrm>
              <a:off x="5104080" y="4315803"/>
              <a:ext cx="80320" cy="8032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B53793F-F1F8-F9EA-F2B1-85130227EDD4}"/>
                </a:ext>
              </a:extLst>
            </p:cNvPr>
            <p:cNvSpPr/>
            <p:nvPr/>
          </p:nvSpPr>
          <p:spPr>
            <a:xfrm>
              <a:off x="5127693" y="4339416"/>
              <a:ext cx="33092" cy="33092"/>
            </a:xfrm>
            <a:custGeom>
              <a:avLst/>
              <a:gdLst>
                <a:gd name="connsiteX0" fmla="*/ 39243 w 39243"/>
                <a:gd name="connsiteY0" fmla="*/ 19622 h 39243"/>
                <a:gd name="connsiteX1" fmla="*/ 19621 w 39243"/>
                <a:gd name="connsiteY1" fmla="*/ 39243 h 39243"/>
                <a:gd name="connsiteX2" fmla="*/ 0 w 39243"/>
                <a:gd name="connsiteY2" fmla="*/ 19622 h 39243"/>
                <a:gd name="connsiteX3" fmla="*/ 19621 w 39243"/>
                <a:gd name="connsiteY3" fmla="*/ 0 h 39243"/>
                <a:gd name="connsiteX4" fmla="*/ 39243 w 39243"/>
                <a:gd name="connsiteY4" fmla="*/ 19622 h 3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43" h="39243">
                  <a:moveTo>
                    <a:pt x="39243" y="19622"/>
                  </a:moveTo>
                  <a:cubicBezTo>
                    <a:pt x="39243" y="30458"/>
                    <a:pt x="30458" y="39243"/>
                    <a:pt x="19621" y="39243"/>
                  </a:cubicBezTo>
                  <a:cubicBezTo>
                    <a:pt x="8785" y="39243"/>
                    <a:pt x="0" y="30458"/>
                    <a:pt x="0" y="19622"/>
                  </a:cubicBezTo>
                  <a:cubicBezTo>
                    <a:pt x="0" y="8785"/>
                    <a:pt x="8785" y="0"/>
                    <a:pt x="19621" y="0"/>
                  </a:cubicBezTo>
                  <a:cubicBezTo>
                    <a:pt x="30458" y="0"/>
                    <a:pt x="39243" y="8785"/>
                    <a:pt x="39243" y="19622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BAEA70CE-1D36-5700-3399-A76921A2708F}"/>
                </a:ext>
              </a:extLst>
            </p:cNvPr>
            <p:cNvSpPr/>
            <p:nvPr/>
          </p:nvSpPr>
          <p:spPr>
            <a:xfrm>
              <a:off x="5301989" y="4315803"/>
              <a:ext cx="80320" cy="8032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47CEC2BF-DCD5-31DB-01B3-5310D0899AB7}"/>
                </a:ext>
              </a:extLst>
            </p:cNvPr>
            <p:cNvSpPr/>
            <p:nvPr/>
          </p:nvSpPr>
          <p:spPr>
            <a:xfrm>
              <a:off x="5325603" y="4339416"/>
              <a:ext cx="33092" cy="33092"/>
            </a:xfrm>
            <a:custGeom>
              <a:avLst/>
              <a:gdLst>
                <a:gd name="connsiteX0" fmla="*/ 39243 w 39243"/>
                <a:gd name="connsiteY0" fmla="*/ 19622 h 39243"/>
                <a:gd name="connsiteX1" fmla="*/ 19621 w 39243"/>
                <a:gd name="connsiteY1" fmla="*/ 39243 h 39243"/>
                <a:gd name="connsiteX2" fmla="*/ 0 w 39243"/>
                <a:gd name="connsiteY2" fmla="*/ 19622 h 39243"/>
                <a:gd name="connsiteX3" fmla="*/ 19621 w 39243"/>
                <a:gd name="connsiteY3" fmla="*/ 0 h 39243"/>
                <a:gd name="connsiteX4" fmla="*/ 39243 w 39243"/>
                <a:gd name="connsiteY4" fmla="*/ 19622 h 3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43" h="39243">
                  <a:moveTo>
                    <a:pt x="39243" y="19622"/>
                  </a:moveTo>
                  <a:cubicBezTo>
                    <a:pt x="39243" y="30458"/>
                    <a:pt x="30458" y="39243"/>
                    <a:pt x="19621" y="39243"/>
                  </a:cubicBezTo>
                  <a:cubicBezTo>
                    <a:pt x="8785" y="39243"/>
                    <a:pt x="0" y="30458"/>
                    <a:pt x="0" y="19622"/>
                  </a:cubicBezTo>
                  <a:cubicBezTo>
                    <a:pt x="0" y="8785"/>
                    <a:pt x="8785" y="0"/>
                    <a:pt x="19621" y="0"/>
                  </a:cubicBezTo>
                  <a:cubicBezTo>
                    <a:pt x="30458" y="0"/>
                    <a:pt x="39243" y="8785"/>
                    <a:pt x="39243" y="19622"/>
                  </a:cubicBezTo>
                  <a:close/>
                </a:path>
              </a:pathLst>
            </a:custGeom>
            <a:noFill/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AED2713-C630-0400-7456-4282DA927DD8}"/>
                </a:ext>
              </a:extLst>
            </p:cNvPr>
            <p:cNvSpPr/>
            <p:nvPr/>
          </p:nvSpPr>
          <p:spPr>
            <a:xfrm>
              <a:off x="5219821" y="4285441"/>
              <a:ext cx="24979" cy="8032"/>
            </a:xfrm>
            <a:custGeom>
              <a:avLst/>
              <a:gdLst>
                <a:gd name="connsiteX0" fmla="*/ 0 w 29622"/>
                <a:gd name="connsiteY0" fmla="*/ 0 h 9525"/>
                <a:gd name="connsiteX1" fmla="*/ 29623 w 2962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22" h="9525">
                  <a:moveTo>
                    <a:pt x="0" y="0"/>
                  </a:moveTo>
                  <a:lnTo>
                    <a:pt x="29623" y="0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43E0F9B5-16E1-64BC-6194-5E137A32D18D}"/>
                </a:ext>
              </a:extLst>
            </p:cNvPr>
            <p:cNvSpPr/>
            <p:nvPr/>
          </p:nvSpPr>
          <p:spPr>
            <a:xfrm>
              <a:off x="5164561" y="4285441"/>
              <a:ext cx="24979" cy="8032"/>
            </a:xfrm>
            <a:custGeom>
              <a:avLst/>
              <a:gdLst>
                <a:gd name="connsiteX0" fmla="*/ 0 w 29622"/>
                <a:gd name="connsiteY0" fmla="*/ 0 h 9525"/>
                <a:gd name="connsiteX1" fmla="*/ 29623 w 2962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22" h="9525">
                  <a:moveTo>
                    <a:pt x="0" y="0"/>
                  </a:moveTo>
                  <a:lnTo>
                    <a:pt x="29623" y="0"/>
                  </a:lnTo>
                </a:path>
              </a:pathLst>
            </a:custGeom>
            <a:ln w="19050" cap="rnd">
              <a:solidFill>
                <a:srgbClr val="18A567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0" name="Graphic 371">
            <a:extLst>
              <a:ext uri="{FF2B5EF4-FFF2-40B4-BE49-F238E27FC236}">
                <a16:creationId xmlns:a16="http://schemas.microsoft.com/office/drawing/2014/main" id="{945E20DB-E5ED-6F04-524A-9ECE1E626A5D}"/>
              </a:ext>
            </a:extLst>
          </p:cNvPr>
          <p:cNvSpPr/>
          <p:nvPr/>
        </p:nvSpPr>
        <p:spPr>
          <a:xfrm>
            <a:off x="6096086" y="2365993"/>
            <a:ext cx="820504" cy="114002"/>
          </a:xfrm>
          <a:custGeom>
            <a:avLst/>
            <a:gdLst>
              <a:gd name="connsiteX0" fmla="*/ 198 w 1364210"/>
              <a:gd name="connsiteY0" fmla="*/ 210808 h 210255"/>
              <a:gd name="connsiteX1" fmla="*/ 1364408 w 1364210"/>
              <a:gd name="connsiteY1" fmla="*/ 210808 h 21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4210" h="210255">
                <a:moveTo>
                  <a:pt x="198" y="210808"/>
                </a:moveTo>
                <a:cubicBezTo>
                  <a:pt x="198" y="210808"/>
                  <a:pt x="589049" y="-262267"/>
                  <a:pt x="1364408" y="210808"/>
                </a:cubicBezTo>
              </a:path>
            </a:pathLst>
          </a:custGeom>
          <a:noFill/>
          <a:ln w="19050" cap="rnd">
            <a:solidFill>
              <a:srgbClr val="18A567"/>
            </a:solidFill>
            <a:prstDash val="dash"/>
            <a:round/>
            <a:headEnd type="arrow"/>
            <a:tailEnd type="arrow"/>
          </a:ln>
        </p:spPr>
        <p:txBody>
          <a:bodyPr rtlCol="0" anchor="ctr"/>
          <a:lstStyle/>
          <a:p>
            <a:pPr defTabSz="685800">
              <a:buClr>
                <a:srgbClr val="000000"/>
              </a:buClr>
            </a:pPr>
            <a:endParaRPr lang="ru-RU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09DE72-9F29-D267-F5AA-ACBFDC60CC82}"/>
              </a:ext>
            </a:extLst>
          </p:cNvPr>
          <p:cNvCxnSpPr>
            <a:cxnSpLocks/>
          </p:cNvCxnSpPr>
          <p:nvPr/>
        </p:nvCxnSpPr>
        <p:spPr>
          <a:xfrm>
            <a:off x="1378014" y="2246538"/>
            <a:ext cx="0" cy="287745"/>
          </a:xfrm>
          <a:prstGeom prst="line">
            <a:avLst/>
          </a:prstGeom>
          <a:ln w="19050" cap="rnd">
            <a:solidFill>
              <a:srgbClr val="18A567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Graphic 377">
            <a:extLst>
              <a:ext uri="{FF2B5EF4-FFF2-40B4-BE49-F238E27FC236}">
                <a16:creationId xmlns:a16="http://schemas.microsoft.com/office/drawing/2014/main" id="{EA1A9D74-3D71-7F2F-52A9-6472778591F3}"/>
              </a:ext>
            </a:extLst>
          </p:cNvPr>
          <p:cNvSpPr/>
          <p:nvPr/>
        </p:nvSpPr>
        <p:spPr>
          <a:xfrm>
            <a:off x="2702518" y="2316928"/>
            <a:ext cx="125120" cy="135342"/>
          </a:xfrm>
          <a:custGeom>
            <a:avLst/>
            <a:gdLst>
              <a:gd name="connsiteX0" fmla="*/ 94875 w 166827"/>
              <a:gd name="connsiteY0" fmla="*/ 173892 h 180456"/>
              <a:gd name="connsiteX1" fmla="*/ 166097 w 166827"/>
              <a:gd name="connsiteY1" fmla="*/ 17820 h 180456"/>
              <a:gd name="connsiteX2" fmla="*/ 160041 w 166827"/>
              <a:gd name="connsiteY2" fmla="*/ 1662 h 180456"/>
              <a:gd name="connsiteX3" fmla="*/ 149977 w 166827"/>
              <a:gd name="connsiteY3" fmla="*/ 1645 h 180456"/>
              <a:gd name="connsiteX4" fmla="*/ 88802 w 166827"/>
              <a:gd name="connsiteY4" fmla="*/ 29266 h 180456"/>
              <a:gd name="connsiteX5" fmla="*/ 78756 w 166827"/>
              <a:gd name="connsiteY5" fmla="*/ 29266 h 180456"/>
              <a:gd name="connsiteX6" fmla="*/ 17581 w 166827"/>
              <a:gd name="connsiteY6" fmla="*/ 1645 h 180456"/>
              <a:gd name="connsiteX7" fmla="*/ 1445 w 166827"/>
              <a:gd name="connsiteY7" fmla="*/ 7757 h 180456"/>
              <a:gd name="connsiteX8" fmla="*/ 1462 w 166827"/>
              <a:gd name="connsiteY8" fmla="*/ 17820 h 180456"/>
              <a:gd name="connsiteX9" fmla="*/ 72683 w 166827"/>
              <a:gd name="connsiteY9" fmla="*/ 173892 h 180456"/>
              <a:gd name="connsiteX10" fmla="*/ 88853 w 166827"/>
              <a:gd name="connsiteY10" fmla="*/ 179914 h 180456"/>
              <a:gd name="connsiteX11" fmla="*/ 94875 w 166827"/>
              <a:gd name="connsiteY11" fmla="*/ 173892 h 18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6827" h="180456">
                <a:moveTo>
                  <a:pt x="94875" y="173892"/>
                </a:moveTo>
                <a:lnTo>
                  <a:pt x="166097" y="17820"/>
                </a:lnTo>
                <a:cubicBezTo>
                  <a:pt x="168887" y="11686"/>
                  <a:pt x="166175" y="4452"/>
                  <a:pt x="160041" y="1662"/>
                </a:cubicBezTo>
                <a:cubicBezTo>
                  <a:pt x="156845" y="210"/>
                  <a:pt x="153179" y="204"/>
                  <a:pt x="149977" y="1645"/>
                </a:cubicBezTo>
                <a:lnTo>
                  <a:pt x="88802" y="29266"/>
                </a:lnTo>
                <a:cubicBezTo>
                  <a:pt x="85612" y="30719"/>
                  <a:pt x="81946" y="30719"/>
                  <a:pt x="78756" y="29266"/>
                </a:cubicBezTo>
                <a:lnTo>
                  <a:pt x="17581" y="1645"/>
                </a:lnTo>
                <a:cubicBezTo>
                  <a:pt x="11438" y="-1123"/>
                  <a:pt x="4212" y="1614"/>
                  <a:pt x="1445" y="7757"/>
                </a:cubicBezTo>
                <a:cubicBezTo>
                  <a:pt x="1" y="10959"/>
                  <a:pt x="9" y="14625"/>
                  <a:pt x="1462" y="17820"/>
                </a:cubicBezTo>
                <a:lnTo>
                  <a:pt x="72683" y="173892"/>
                </a:lnTo>
                <a:cubicBezTo>
                  <a:pt x="75487" y="180021"/>
                  <a:pt x="82727" y="182716"/>
                  <a:pt x="88853" y="179914"/>
                </a:cubicBezTo>
                <a:cubicBezTo>
                  <a:pt x="91520" y="178694"/>
                  <a:pt x="93655" y="176556"/>
                  <a:pt x="94875" y="173892"/>
                </a:cubicBezTo>
                <a:close/>
              </a:path>
            </a:pathLst>
          </a:custGeom>
          <a:noFill/>
          <a:ln w="19050" cap="rnd">
            <a:solidFill>
              <a:srgbClr val="18A567"/>
            </a:solidFill>
            <a:prstDash val="solid"/>
            <a:round/>
          </a:ln>
        </p:spPr>
        <p:txBody>
          <a:bodyPr rtlCol="0" anchor="ctr"/>
          <a:lstStyle/>
          <a:p>
            <a:pPr defTabSz="685800">
              <a:buClr>
                <a:srgbClr val="000000"/>
              </a:buClr>
            </a:pPr>
            <a:endParaRPr lang="ru-RU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7BD8AF04-688F-EA1B-BF18-1E28377665DE}"/>
              </a:ext>
            </a:extLst>
          </p:cNvPr>
          <p:cNvGrpSpPr/>
          <p:nvPr/>
        </p:nvGrpSpPr>
        <p:grpSpPr>
          <a:xfrm>
            <a:off x="7741991" y="2392894"/>
            <a:ext cx="631348" cy="332654"/>
            <a:chOff x="10303923" y="3279608"/>
            <a:chExt cx="1010054" cy="532191"/>
          </a:xfrm>
        </p:grpSpPr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121DFA4-5DE7-EB5D-F17B-D921D117E67D}"/>
                </a:ext>
              </a:extLst>
            </p:cNvPr>
            <p:cNvSpPr/>
            <p:nvPr/>
          </p:nvSpPr>
          <p:spPr>
            <a:xfrm>
              <a:off x="10303923" y="3279608"/>
              <a:ext cx="1010054" cy="457492"/>
            </a:xfrm>
            <a:custGeom>
              <a:avLst/>
              <a:gdLst>
                <a:gd name="connsiteX0" fmla="*/ 0 w 1010054"/>
                <a:gd name="connsiteY0" fmla="*/ 0 h 457492"/>
                <a:gd name="connsiteX1" fmla="*/ 1010055 w 1010054"/>
                <a:gd name="connsiteY1" fmla="*/ 0 h 457492"/>
                <a:gd name="connsiteX2" fmla="*/ 1010055 w 1010054"/>
                <a:gd name="connsiteY2" fmla="*/ 457492 h 457492"/>
                <a:gd name="connsiteX3" fmla="*/ 0 w 1010054"/>
                <a:gd name="connsiteY3" fmla="*/ 457492 h 45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054" h="457492">
                  <a:moveTo>
                    <a:pt x="0" y="0"/>
                  </a:moveTo>
                  <a:lnTo>
                    <a:pt x="1010055" y="0"/>
                  </a:lnTo>
                  <a:lnTo>
                    <a:pt x="1010055" y="457492"/>
                  </a:lnTo>
                  <a:lnTo>
                    <a:pt x="0" y="457492"/>
                  </a:lnTo>
                  <a:close/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4D0AA29-E422-9118-363B-DBA3C5D6A4A7}"/>
                </a:ext>
              </a:extLst>
            </p:cNvPr>
            <p:cNvSpPr/>
            <p:nvPr/>
          </p:nvSpPr>
          <p:spPr>
            <a:xfrm>
              <a:off x="10303923" y="3737100"/>
              <a:ext cx="1010054" cy="37349"/>
            </a:xfrm>
            <a:custGeom>
              <a:avLst/>
              <a:gdLst>
                <a:gd name="connsiteX0" fmla="*/ 0 w 1010054"/>
                <a:gd name="connsiteY0" fmla="*/ 0 h 37349"/>
                <a:gd name="connsiteX1" fmla="*/ 1010055 w 1010054"/>
                <a:gd name="connsiteY1" fmla="*/ 0 h 37349"/>
                <a:gd name="connsiteX2" fmla="*/ 1010055 w 1010054"/>
                <a:gd name="connsiteY2" fmla="*/ 37349 h 37349"/>
                <a:gd name="connsiteX3" fmla="*/ 0 w 1010054"/>
                <a:gd name="connsiteY3" fmla="*/ 37349 h 3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054" h="37349">
                  <a:moveTo>
                    <a:pt x="0" y="0"/>
                  </a:moveTo>
                  <a:lnTo>
                    <a:pt x="1010055" y="0"/>
                  </a:lnTo>
                  <a:lnTo>
                    <a:pt x="1010055" y="37349"/>
                  </a:lnTo>
                  <a:lnTo>
                    <a:pt x="0" y="37349"/>
                  </a:lnTo>
                  <a:close/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5CAD608E-C5F9-60E1-988C-D7C586F9A546}"/>
                </a:ext>
              </a:extLst>
            </p:cNvPr>
            <p:cNvSpPr/>
            <p:nvPr/>
          </p:nvSpPr>
          <p:spPr>
            <a:xfrm>
              <a:off x="10303923" y="3774450"/>
              <a:ext cx="1010054" cy="37349"/>
            </a:xfrm>
            <a:custGeom>
              <a:avLst/>
              <a:gdLst>
                <a:gd name="connsiteX0" fmla="*/ 0 w 1010054"/>
                <a:gd name="connsiteY0" fmla="*/ 0 h 37349"/>
                <a:gd name="connsiteX1" fmla="*/ 1010055 w 1010054"/>
                <a:gd name="connsiteY1" fmla="*/ 0 h 37349"/>
                <a:gd name="connsiteX2" fmla="*/ 1010055 w 1010054"/>
                <a:gd name="connsiteY2" fmla="*/ 37349 h 37349"/>
                <a:gd name="connsiteX3" fmla="*/ 0 w 1010054"/>
                <a:gd name="connsiteY3" fmla="*/ 37349 h 3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054" h="37349">
                  <a:moveTo>
                    <a:pt x="0" y="0"/>
                  </a:moveTo>
                  <a:lnTo>
                    <a:pt x="1010055" y="0"/>
                  </a:lnTo>
                  <a:lnTo>
                    <a:pt x="1010055" y="37349"/>
                  </a:lnTo>
                  <a:lnTo>
                    <a:pt x="0" y="37349"/>
                  </a:lnTo>
                  <a:close/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D9B42962-3FF7-80BA-5C7B-96341B01EB2E}"/>
                </a:ext>
              </a:extLst>
            </p:cNvPr>
            <p:cNvSpPr/>
            <p:nvPr/>
          </p:nvSpPr>
          <p:spPr>
            <a:xfrm>
              <a:off x="10604194" y="3305738"/>
              <a:ext cx="413351" cy="407742"/>
            </a:xfrm>
            <a:custGeom>
              <a:avLst/>
              <a:gdLst>
                <a:gd name="connsiteX0" fmla="*/ 413352 w 413351"/>
                <a:gd name="connsiteY0" fmla="*/ 203871 h 407742"/>
                <a:gd name="connsiteX1" fmla="*/ 206676 w 413351"/>
                <a:gd name="connsiteY1" fmla="*/ 407742 h 407742"/>
                <a:gd name="connsiteX2" fmla="*/ 0 w 413351"/>
                <a:gd name="connsiteY2" fmla="*/ 203871 h 407742"/>
                <a:gd name="connsiteX3" fmla="*/ 206676 w 413351"/>
                <a:gd name="connsiteY3" fmla="*/ 0 h 407742"/>
                <a:gd name="connsiteX4" fmla="*/ 413352 w 413351"/>
                <a:gd name="connsiteY4" fmla="*/ 203871 h 40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351" h="407742">
                  <a:moveTo>
                    <a:pt x="413352" y="203871"/>
                  </a:moveTo>
                  <a:cubicBezTo>
                    <a:pt x="413352" y="316466"/>
                    <a:pt x="320820" y="407742"/>
                    <a:pt x="206676" y="407742"/>
                  </a:cubicBezTo>
                  <a:cubicBezTo>
                    <a:pt x="92532" y="407742"/>
                    <a:pt x="0" y="316466"/>
                    <a:pt x="0" y="203871"/>
                  </a:cubicBezTo>
                  <a:cubicBezTo>
                    <a:pt x="0" y="91276"/>
                    <a:pt x="92532" y="0"/>
                    <a:pt x="206676" y="0"/>
                  </a:cubicBezTo>
                  <a:cubicBezTo>
                    <a:pt x="320820" y="0"/>
                    <a:pt x="413352" y="91276"/>
                    <a:pt x="413352" y="203871"/>
                  </a:cubicBezTo>
                  <a:close/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3588F02F-A6D4-32F1-EDD4-716356EFB247}"/>
                </a:ext>
              </a:extLst>
            </p:cNvPr>
            <p:cNvSpPr/>
            <p:nvPr/>
          </p:nvSpPr>
          <p:spPr>
            <a:xfrm>
              <a:off x="10344225" y="3317179"/>
              <a:ext cx="77872" cy="69900"/>
            </a:xfrm>
            <a:custGeom>
              <a:avLst/>
              <a:gdLst>
                <a:gd name="connsiteX0" fmla="*/ 78187 w 77872"/>
                <a:gd name="connsiteY0" fmla="*/ -159 h 69900"/>
                <a:gd name="connsiteX1" fmla="*/ 314 w 77872"/>
                <a:gd name="connsiteY1" fmla="*/ 69742 h 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872" h="69900">
                  <a:moveTo>
                    <a:pt x="78187" y="-159"/>
                  </a:moveTo>
                  <a:cubicBezTo>
                    <a:pt x="78187" y="38446"/>
                    <a:pt x="43347" y="69742"/>
                    <a:pt x="314" y="69742"/>
                  </a:cubicBezTo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FC47F21-22AF-9E48-4F8C-62298D6B279E}"/>
                </a:ext>
              </a:extLst>
            </p:cNvPr>
            <p:cNvSpPr/>
            <p:nvPr/>
          </p:nvSpPr>
          <p:spPr>
            <a:xfrm>
              <a:off x="10344225" y="3627562"/>
              <a:ext cx="77872" cy="69900"/>
            </a:xfrm>
            <a:custGeom>
              <a:avLst/>
              <a:gdLst>
                <a:gd name="connsiteX0" fmla="*/ 314 w 77872"/>
                <a:gd name="connsiteY0" fmla="*/ -159 h 69900"/>
                <a:gd name="connsiteX1" fmla="*/ 78187 w 77872"/>
                <a:gd name="connsiteY1" fmla="*/ 69742 h 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872" h="69900">
                  <a:moveTo>
                    <a:pt x="314" y="-159"/>
                  </a:moveTo>
                  <a:cubicBezTo>
                    <a:pt x="43347" y="-159"/>
                    <a:pt x="78187" y="31138"/>
                    <a:pt x="78187" y="69742"/>
                  </a:cubicBezTo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98B983A5-A212-A97B-E84A-188D096A6AE4}"/>
                </a:ext>
              </a:extLst>
            </p:cNvPr>
            <p:cNvSpPr/>
            <p:nvPr/>
          </p:nvSpPr>
          <p:spPr>
            <a:xfrm>
              <a:off x="11195877" y="3317179"/>
              <a:ext cx="77872" cy="69900"/>
            </a:xfrm>
            <a:custGeom>
              <a:avLst/>
              <a:gdLst>
                <a:gd name="connsiteX0" fmla="*/ 314 w 77872"/>
                <a:gd name="connsiteY0" fmla="*/ -159 h 69900"/>
                <a:gd name="connsiteX1" fmla="*/ 78187 w 77872"/>
                <a:gd name="connsiteY1" fmla="*/ 69742 h 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872" h="69900">
                  <a:moveTo>
                    <a:pt x="314" y="-159"/>
                  </a:moveTo>
                  <a:cubicBezTo>
                    <a:pt x="314" y="38446"/>
                    <a:pt x="35154" y="69742"/>
                    <a:pt x="78187" y="69742"/>
                  </a:cubicBezTo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9F1725A0-FD58-B6EC-C3F6-1B57869014F1}"/>
                </a:ext>
              </a:extLst>
            </p:cNvPr>
            <p:cNvSpPr/>
            <p:nvPr/>
          </p:nvSpPr>
          <p:spPr>
            <a:xfrm>
              <a:off x="11195877" y="3627562"/>
              <a:ext cx="77872" cy="69900"/>
            </a:xfrm>
            <a:custGeom>
              <a:avLst/>
              <a:gdLst>
                <a:gd name="connsiteX0" fmla="*/ 78187 w 77872"/>
                <a:gd name="connsiteY0" fmla="*/ -159 h 69900"/>
                <a:gd name="connsiteX1" fmla="*/ 314 w 77872"/>
                <a:gd name="connsiteY1" fmla="*/ 69742 h 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872" h="69900">
                  <a:moveTo>
                    <a:pt x="78187" y="-159"/>
                  </a:moveTo>
                  <a:cubicBezTo>
                    <a:pt x="35154" y="-159"/>
                    <a:pt x="314" y="31138"/>
                    <a:pt x="314" y="69742"/>
                  </a:cubicBezTo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BA627266-F8F1-2BAB-6AF5-36BCEE067E70}"/>
                </a:ext>
              </a:extLst>
            </p:cNvPr>
            <p:cNvSpPr/>
            <p:nvPr/>
          </p:nvSpPr>
          <p:spPr>
            <a:xfrm>
              <a:off x="10346882" y="3320058"/>
              <a:ext cx="382055" cy="376593"/>
            </a:xfrm>
            <a:custGeom>
              <a:avLst/>
              <a:gdLst>
                <a:gd name="connsiteX0" fmla="*/ 378807 w 382055"/>
                <a:gd name="connsiteY0" fmla="*/ 376593 h 376593"/>
                <a:gd name="connsiteX1" fmla="*/ 0 w 382055"/>
                <a:gd name="connsiteY1" fmla="*/ 376593 h 376593"/>
                <a:gd name="connsiteX2" fmla="*/ 0 w 382055"/>
                <a:gd name="connsiteY2" fmla="*/ 0 h 376593"/>
                <a:gd name="connsiteX3" fmla="*/ 382055 w 382055"/>
                <a:gd name="connsiteY3" fmla="*/ 0 h 37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055" h="376593">
                  <a:moveTo>
                    <a:pt x="378807" y="376593"/>
                  </a:moveTo>
                  <a:lnTo>
                    <a:pt x="0" y="376593"/>
                  </a:lnTo>
                  <a:lnTo>
                    <a:pt x="0" y="0"/>
                  </a:lnTo>
                  <a:lnTo>
                    <a:pt x="382055" y="0"/>
                  </a:lnTo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37CDA144-972F-4729-1ABC-CEE832B3C849}"/>
                </a:ext>
              </a:extLst>
            </p:cNvPr>
            <p:cNvSpPr/>
            <p:nvPr/>
          </p:nvSpPr>
          <p:spPr>
            <a:xfrm>
              <a:off x="10896123" y="3320058"/>
              <a:ext cx="374969" cy="376593"/>
            </a:xfrm>
            <a:custGeom>
              <a:avLst/>
              <a:gdLst>
                <a:gd name="connsiteX0" fmla="*/ 0 w 374969"/>
                <a:gd name="connsiteY0" fmla="*/ 0 h 376593"/>
                <a:gd name="connsiteX1" fmla="*/ 374969 w 374969"/>
                <a:gd name="connsiteY1" fmla="*/ 0 h 376593"/>
                <a:gd name="connsiteX2" fmla="*/ 374969 w 374969"/>
                <a:gd name="connsiteY2" fmla="*/ 376593 h 376593"/>
                <a:gd name="connsiteX3" fmla="*/ 1771 w 374969"/>
                <a:gd name="connsiteY3" fmla="*/ 376593 h 37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969" h="376593">
                  <a:moveTo>
                    <a:pt x="0" y="0"/>
                  </a:moveTo>
                  <a:lnTo>
                    <a:pt x="374969" y="0"/>
                  </a:lnTo>
                  <a:lnTo>
                    <a:pt x="374969" y="376593"/>
                  </a:lnTo>
                  <a:lnTo>
                    <a:pt x="1771" y="376593"/>
                  </a:lnTo>
                </a:path>
              </a:pathLst>
            </a:custGeom>
            <a:noFill/>
            <a:ln w="19050" cap="flat">
              <a:solidFill>
                <a:srgbClr val="00A664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Clr>
                  <a:srgbClr val="000000"/>
                </a:buClr>
              </a:pPr>
              <a:endParaRPr lang="ru-RU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4" name="Graphic 263" descr="Dollar outline">
            <a:extLst>
              <a:ext uri="{FF2B5EF4-FFF2-40B4-BE49-F238E27FC236}">
                <a16:creationId xmlns:a16="http://schemas.microsoft.com/office/drawing/2014/main" id="{9995F8EE-F60F-BB4D-9994-DBBC687C1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2146" y="2441969"/>
            <a:ext cx="189105" cy="189105"/>
          </a:xfrm>
          <a:prstGeom prst="rect">
            <a:avLst/>
          </a:prstGeom>
        </p:spPr>
      </p:pic>
      <p:sp>
        <p:nvSpPr>
          <p:cNvPr id="268" name="TextBox 267">
            <a:extLst>
              <a:ext uri="{FF2B5EF4-FFF2-40B4-BE49-F238E27FC236}">
                <a16:creationId xmlns:a16="http://schemas.microsoft.com/office/drawing/2014/main" id="{C064ABA4-62E0-59E1-064F-DFAA8646D977}"/>
              </a:ext>
            </a:extLst>
          </p:cNvPr>
          <p:cNvSpPr txBox="1"/>
          <p:nvPr/>
        </p:nvSpPr>
        <p:spPr>
          <a:xfrm>
            <a:off x="646413" y="3909362"/>
            <a:ext cx="171065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28588" indent="-128588" defTabSz="685800">
              <a:buClr>
                <a:srgbClr val="000000"/>
              </a:buClr>
              <a:buSzPts val="1050"/>
              <a:buFont typeface="Wingdings" panose="05000000000000000000" pitchFamily="2" charset="2"/>
              <a:buChar char="ü"/>
            </a:pPr>
            <a:r>
              <a:rPr lang="en-US" sz="900" kern="0">
                <a:solidFill>
                  <a:srgbClr val="130C0E"/>
                </a:solidFill>
                <a:latin typeface="Arial" panose="020B0604020202020204" pitchFamily="34" charset="0"/>
                <a:cs typeface="Arial"/>
                <a:sym typeface="Arial"/>
              </a:rPr>
              <a:t>Vehicle Liability Insurance</a:t>
            </a:r>
          </a:p>
          <a:p>
            <a:pPr marL="128588" indent="-128588" defTabSz="685800">
              <a:buClr>
                <a:srgbClr val="000000"/>
              </a:buClr>
              <a:buSzPts val="1050"/>
              <a:buFont typeface="Wingdings" panose="05000000000000000000" pitchFamily="2" charset="2"/>
              <a:buChar char="ü"/>
            </a:pPr>
            <a:r>
              <a:rPr lang="en-US" sz="900" kern="0">
                <a:solidFill>
                  <a:srgbClr val="130C0E"/>
                </a:solidFill>
                <a:latin typeface="Arial" panose="020B0604020202020204" pitchFamily="34" charset="0"/>
                <a:cs typeface="Arial"/>
                <a:sym typeface="Arial"/>
              </a:rPr>
              <a:t>Physical Damage Protection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A57CF947-227B-8809-5792-FCCFD5121B55}"/>
              </a:ext>
            </a:extLst>
          </p:cNvPr>
          <p:cNvSpPr txBox="1"/>
          <p:nvPr/>
        </p:nvSpPr>
        <p:spPr>
          <a:xfrm>
            <a:off x="2617722" y="3921817"/>
            <a:ext cx="199072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28588" indent="-128588" defTabSz="685800">
              <a:buClr>
                <a:srgbClr val="000000"/>
              </a:buClr>
              <a:buSzPts val="1050"/>
              <a:buFont typeface="Wingdings" panose="05000000000000000000" pitchFamily="2" charset="2"/>
              <a:buChar char="ü"/>
            </a:pPr>
            <a:r>
              <a:rPr lang="en-US" sz="900" kern="0">
                <a:solidFill>
                  <a:srgbClr val="130C0E"/>
                </a:solidFill>
                <a:latin typeface="Arial" panose="020B0604020202020204" pitchFamily="34" charset="0"/>
                <a:cs typeface="Arial"/>
                <a:sym typeface="Arial"/>
              </a:rPr>
              <a:t>Driver qualifications/approvals</a:t>
            </a:r>
          </a:p>
          <a:p>
            <a:pPr marL="128588" indent="-128588" defTabSz="685800">
              <a:buClr>
                <a:srgbClr val="000000"/>
              </a:buClr>
              <a:buSzPts val="1050"/>
              <a:buFont typeface="Wingdings" panose="05000000000000000000" pitchFamily="2" charset="2"/>
              <a:buChar char="ü"/>
            </a:pPr>
            <a:r>
              <a:rPr lang="en-US" sz="900" kern="0">
                <a:solidFill>
                  <a:srgbClr val="130C0E"/>
                </a:solidFill>
                <a:latin typeface="Arial" panose="020B0604020202020204" pitchFamily="34" charset="0"/>
                <a:cs typeface="Arial"/>
                <a:sym typeface="Arial"/>
              </a:rPr>
              <a:t>Vehicle Maintenance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614B025C-2086-29C2-D4C5-FAA6DF220832}"/>
              </a:ext>
            </a:extLst>
          </p:cNvPr>
          <p:cNvSpPr txBox="1"/>
          <p:nvPr/>
        </p:nvSpPr>
        <p:spPr>
          <a:xfrm>
            <a:off x="4646829" y="3909362"/>
            <a:ext cx="164871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28588" indent="-128588" defTabSz="685800">
              <a:buClr>
                <a:srgbClr val="000000"/>
              </a:buClr>
              <a:buSzPts val="1050"/>
              <a:buFont typeface="Wingdings" panose="05000000000000000000" pitchFamily="2" charset="2"/>
              <a:buChar char="ü"/>
            </a:pPr>
            <a:r>
              <a:rPr lang="en-US" sz="900" kern="0">
                <a:solidFill>
                  <a:srgbClr val="130C0E"/>
                </a:solidFill>
                <a:latin typeface="Arial" panose="020B0604020202020204" pitchFamily="34" charset="0"/>
                <a:cs typeface="Arial"/>
                <a:sym typeface="Arial"/>
              </a:rPr>
              <a:t>24/7 roadside assistance</a:t>
            </a:r>
          </a:p>
          <a:p>
            <a:pPr marL="128588" indent="-128588" defTabSz="685800">
              <a:buClr>
                <a:srgbClr val="000000"/>
              </a:buClr>
              <a:buSzPts val="1050"/>
              <a:buFont typeface="Wingdings" panose="05000000000000000000" pitchFamily="2" charset="2"/>
              <a:buChar char="ü"/>
            </a:pPr>
            <a:r>
              <a:rPr lang="en-US" sz="900" kern="0">
                <a:solidFill>
                  <a:srgbClr val="130C0E"/>
                </a:solidFill>
                <a:latin typeface="Arial" panose="020B0604020202020204" pitchFamily="34" charset="0"/>
                <a:cs typeface="Arial"/>
                <a:sym typeface="Arial"/>
              </a:rPr>
              <a:t>Local program support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6AF55-C19A-28B9-E737-935F35526BE0}"/>
              </a:ext>
            </a:extLst>
          </p:cNvPr>
          <p:cNvSpPr txBox="1"/>
          <p:nvPr/>
        </p:nvSpPr>
        <p:spPr>
          <a:xfrm>
            <a:off x="6423626" y="3924459"/>
            <a:ext cx="1913811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28588" indent="-128588" defTabSz="685800">
              <a:buClr>
                <a:srgbClr val="000000"/>
              </a:buClr>
              <a:buSzPts val="1050"/>
              <a:buFont typeface="Wingdings" panose="05000000000000000000" pitchFamily="2" charset="2"/>
              <a:buChar char="ü"/>
            </a:pPr>
            <a:r>
              <a:rPr lang="en-US" sz="900" kern="0" dirty="0">
                <a:solidFill>
                  <a:srgbClr val="130C0E"/>
                </a:solidFill>
                <a:latin typeface="Arial" panose="020B0604020202020204" pitchFamily="34" charset="0"/>
                <a:cs typeface="Arial"/>
                <a:sym typeface="Arial"/>
              </a:rPr>
              <a:t>Monthly Rider impact reports</a:t>
            </a:r>
          </a:p>
          <a:p>
            <a:pPr marL="128588" indent="-128588" defTabSz="685800">
              <a:buClr>
                <a:srgbClr val="000000"/>
              </a:buClr>
              <a:buSzPts val="1050"/>
              <a:buFont typeface="Wingdings" panose="05000000000000000000" pitchFamily="2" charset="2"/>
              <a:buChar char="ü"/>
            </a:pPr>
            <a:r>
              <a:rPr lang="en-US" sz="900" kern="0" dirty="0">
                <a:solidFill>
                  <a:srgbClr val="130C0E"/>
                </a:solidFill>
                <a:latin typeface="Arial" panose="020B0604020202020204" pitchFamily="34" charset="0"/>
                <a:cs typeface="Arial"/>
                <a:sym typeface="Arial"/>
              </a:rPr>
              <a:t>Advanced mobile app</a:t>
            </a:r>
          </a:p>
          <a:p>
            <a:pPr defTabSz="685800">
              <a:buClr>
                <a:srgbClr val="000000"/>
              </a:buClr>
              <a:buSzPts val="1050"/>
            </a:pPr>
            <a:endParaRPr lang="en-US" sz="900" kern="0" dirty="0">
              <a:solidFill>
                <a:srgbClr val="130C0E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079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FB93-85D5-2C50-3792-D633EEAB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06" y="1218015"/>
            <a:ext cx="5456325" cy="1234913"/>
          </a:xfrm>
        </p:spPr>
        <p:txBody>
          <a:bodyPr/>
          <a:lstStyle/>
          <a:p>
            <a:r>
              <a:rPr lang="en-US" sz="2850">
                <a:solidFill>
                  <a:schemeClr val="tx1"/>
                </a:solidFill>
              </a:rPr>
              <a:t>Why Commuters Choose Us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EECDDE8-34A5-C70C-05E2-12191B16CE5A}"/>
              </a:ext>
            </a:extLst>
          </p:cNvPr>
          <p:cNvSpPr txBox="1">
            <a:spLocks/>
          </p:cNvSpPr>
          <p:nvPr/>
        </p:nvSpPr>
        <p:spPr>
          <a:xfrm>
            <a:off x="288643" y="3968208"/>
            <a:ext cx="439075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171446" defTabSz="685800">
              <a:buClr>
                <a:srgbClr val="04A564"/>
              </a:buClr>
            </a:pPr>
            <a:r>
              <a:rPr lang="en-US" sz="1050" b="1" kern="0">
                <a:solidFill>
                  <a:srgbClr val="00A664"/>
                </a:solidFill>
              </a:rPr>
              <a:t>Reliable Vehicles</a:t>
            </a:r>
          </a:p>
          <a:p>
            <a:pPr indent="-171446" defTabSz="685800">
              <a:buClr>
                <a:srgbClr val="04A564"/>
              </a:buClr>
            </a:pPr>
            <a:r>
              <a:rPr lang="en-US" sz="900" kern="0">
                <a:solidFill>
                  <a:srgbClr val="130C0E"/>
                </a:solidFill>
              </a:rPr>
              <a:t>Recent model SUV or van with maintenance &amp; fuels costs included.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446CCD6-1FB4-9EF8-143D-9BDD4CA1E7C6}"/>
              </a:ext>
            </a:extLst>
          </p:cNvPr>
          <p:cNvSpPr txBox="1">
            <a:spLocks/>
          </p:cNvSpPr>
          <p:nvPr/>
        </p:nvSpPr>
        <p:spPr>
          <a:xfrm>
            <a:off x="288643" y="4436106"/>
            <a:ext cx="439075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171446" defTabSz="685800">
              <a:buClr>
                <a:srgbClr val="04A564"/>
              </a:buClr>
            </a:pPr>
            <a:r>
              <a:rPr lang="en-US" sz="1050" b="1" kern="0">
                <a:solidFill>
                  <a:srgbClr val="00A664"/>
                </a:solidFill>
              </a:rPr>
              <a:t>Shared Driving Responsibility</a:t>
            </a:r>
          </a:p>
          <a:p>
            <a:pPr indent="0" defTabSz="685800">
              <a:buClr>
                <a:srgbClr val="000000"/>
              </a:buClr>
              <a:buSzTx/>
              <a:defRPr/>
            </a:pPr>
            <a:r>
              <a:rPr lang="en-US" sz="900" kern="0">
                <a:solidFill>
                  <a:srgbClr val="000000"/>
                </a:solidFill>
                <a:latin typeface="Arial"/>
              </a:rPr>
              <a:t>Approved participants share driving responsibility</a:t>
            </a:r>
            <a:endParaRPr lang="en-US" sz="900" kern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304A2F-9584-AAFC-6BC4-38DAD69A0654}"/>
              </a:ext>
            </a:extLst>
          </p:cNvPr>
          <p:cNvSpPr txBox="1">
            <a:spLocks/>
          </p:cNvSpPr>
          <p:nvPr/>
        </p:nvSpPr>
        <p:spPr>
          <a:xfrm>
            <a:off x="288644" y="3337205"/>
            <a:ext cx="4390754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171446" defTabSz="685800">
              <a:buClr>
                <a:srgbClr val="04A564"/>
              </a:buClr>
            </a:pPr>
            <a:r>
              <a:rPr lang="en-US" sz="1050" b="1" kern="0">
                <a:solidFill>
                  <a:srgbClr val="00A664"/>
                </a:solidFill>
              </a:rPr>
              <a:t>Peace of Mind</a:t>
            </a:r>
          </a:p>
          <a:p>
            <a:pPr indent="-171446" defTabSz="685800">
              <a:buClr>
                <a:srgbClr val="04A564"/>
              </a:buClr>
            </a:pPr>
            <a:r>
              <a:rPr lang="en-US" sz="900" kern="0">
                <a:solidFill>
                  <a:srgbClr val="000000"/>
                </a:solidFill>
                <a:latin typeface="Arial"/>
              </a:rPr>
              <a:t>Vehicle liability insurance, physical damage protection, 24/7 roadside assistance, emergency ride home.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1518C2-D9C5-9BD8-F68A-6A15C6411E2B}"/>
              </a:ext>
            </a:extLst>
          </p:cNvPr>
          <p:cNvSpPr txBox="1">
            <a:spLocks/>
          </p:cNvSpPr>
          <p:nvPr/>
        </p:nvSpPr>
        <p:spPr>
          <a:xfrm>
            <a:off x="288643" y="2354189"/>
            <a:ext cx="366717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171446" defTabSz="685800">
              <a:buClr>
                <a:srgbClr val="04A564"/>
              </a:buClr>
            </a:pPr>
            <a:r>
              <a:rPr lang="en-US" sz="1050" b="1" kern="0">
                <a:solidFill>
                  <a:srgbClr val="00A664"/>
                </a:solidFill>
              </a:rPr>
              <a:t>Flexibility</a:t>
            </a:r>
          </a:p>
          <a:p>
            <a:pPr indent="-171446" defTabSz="685800">
              <a:buClr>
                <a:srgbClr val="04A564"/>
              </a:buClr>
            </a:pPr>
            <a:r>
              <a:rPr lang="en-US" sz="900" kern="0">
                <a:solidFill>
                  <a:srgbClr val="000000"/>
                </a:solidFill>
                <a:latin typeface="Arial"/>
              </a:rPr>
              <a:t>No long-term commitments.</a:t>
            </a:r>
            <a:endParaRPr lang="en-US" sz="900" kern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70C016D-A89F-BC54-E66E-1B9E94966849}"/>
              </a:ext>
            </a:extLst>
          </p:cNvPr>
          <p:cNvSpPr txBox="1">
            <a:spLocks/>
          </p:cNvSpPr>
          <p:nvPr/>
        </p:nvSpPr>
        <p:spPr>
          <a:xfrm>
            <a:off x="288643" y="4993684"/>
            <a:ext cx="4723293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171446" defTabSz="685800">
              <a:buClr>
                <a:srgbClr val="04A564"/>
              </a:buClr>
            </a:pPr>
            <a:r>
              <a:rPr lang="en-US" sz="1050" b="1" kern="0">
                <a:solidFill>
                  <a:srgbClr val="00A664"/>
                </a:solidFill>
              </a:rPr>
              <a:t>Digital &amp; Human Support</a:t>
            </a:r>
          </a:p>
          <a:p>
            <a:pPr indent="-171446" defTabSz="685800">
              <a:buClr>
                <a:srgbClr val="04A564"/>
              </a:buClr>
            </a:pPr>
            <a:r>
              <a:rPr lang="en-US" sz="900" kern="0">
                <a:solidFill>
                  <a:srgbClr val="000000"/>
                </a:solidFill>
                <a:latin typeface="Arial"/>
              </a:rPr>
              <a:t>Digital onboarding, mobile scheduling &amp; drivers' tools, online impact dashboards + local support from our team of experts. </a:t>
            </a:r>
            <a:endParaRPr lang="en-US" sz="900" kern="0"/>
          </a:p>
          <a:p>
            <a:pPr indent="-171446" defTabSz="685800">
              <a:buClr>
                <a:srgbClr val="04A564"/>
              </a:buClr>
            </a:pPr>
            <a:endParaRPr lang="en-US" sz="90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16FF1C-FC22-2ED9-560C-B20308F3EF0E}"/>
              </a:ext>
            </a:extLst>
          </p:cNvPr>
          <p:cNvSpPr txBox="1">
            <a:spLocks/>
          </p:cNvSpPr>
          <p:nvPr/>
        </p:nvSpPr>
        <p:spPr>
          <a:xfrm>
            <a:off x="288643" y="1885103"/>
            <a:ext cx="411453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171446" defTabSz="685800">
              <a:buClr>
                <a:srgbClr val="04A564"/>
              </a:buClr>
            </a:pPr>
            <a:r>
              <a:rPr lang="en-US" sz="1050" b="1" kern="0" dirty="0">
                <a:solidFill>
                  <a:srgbClr val="00A664"/>
                </a:solidFill>
              </a:rPr>
              <a:t>Easy Enrollment</a:t>
            </a:r>
          </a:p>
          <a:p>
            <a:pPr indent="-171446" defTabSz="685800">
              <a:buClr>
                <a:srgbClr val="04A564"/>
              </a:buClr>
            </a:pPr>
            <a:r>
              <a:rPr lang="en-US" sz="900" kern="0" dirty="0">
                <a:solidFill>
                  <a:srgbClr val="130C0E"/>
                </a:solidFill>
              </a:rPr>
              <a:t>Browse existing vanpools online or submit interest in starting your own!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9A81A-E369-D224-2B5C-1B9AC1B8DC98}"/>
              </a:ext>
            </a:extLst>
          </p:cNvPr>
          <p:cNvSpPr txBox="1">
            <a:spLocks/>
          </p:cNvSpPr>
          <p:nvPr/>
        </p:nvSpPr>
        <p:spPr>
          <a:xfrm>
            <a:off x="288644" y="2846692"/>
            <a:ext cx="4390754" cy="433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500" b="0" i="0" u="none" strike="noStrike" cap="none">
                <a:solidFill>
                  <a:srgbClr val="002858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914378" marR="0" lvl="1" indent="-3301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1749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98442" algn="just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0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171446" defTabSz="685800">
              <a:buClr>
                <a:srgbClr val="04A564"/>
              </a:buClr>
            </a:pPr>
            <a:r>
              <a:rPr lang="en-US" sz="1050" b="1" kern="0">
                <a:solidFill>
                  <a:srgbClr val="00A664"/>
                </a:solidFill>
              </a:rPr>
              <a:t>Savings</a:t>
            </a:r>
          </a:p>
          <a:p>
            <a:pPr indent="-171446" defTabSz="685783">
              <a:spcAft>
                <a:spcPts val="450"/>
              </a:spcAft>
              <a:buClrTx/>
              <a:defRPr/>
            </a:pPr>
            <a:r>
              <a:rPr lang="en-US" sz="900">
                <a:solidFill>
                  <a:srgbClr val="130C0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 average 5-day participant saved $10,000 in 2024</a:t>
            </a:r>
            <a:r>
              <a:rPr lang="en-US" sz="900" baseline="30000">
                <a:solidFill>
                  <a:srgbClr val="130C0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900" spc="38">
                <a:solidFill>
                  <a:srgbClr val="130C0E"/>
                </a:solidFill>
                <a:ea typeface="+mn-ea"/>
                <a:cs typeface="Arial" panose="020B0604020202020204" pitchFamily="34" charset="0"/>
              </a:rPr>
              <a:t>.</a:t>
            </a:r>
            <a:endParaRPr lang="en-US" sz="90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42AA5-C184-9035-65E9-6E75EECD4860}"/>
              </a:ext>
            </a:extLst>
          </p:cNvPr>
          <p:cNvSpPr txBox="1"/>
          <p:nvPr/>
        </p:nvSpPr>
        <p:spPr>
          <a:xfrm>
            <a:off x="288643" y="5688644"/>
            <a:ext cx="4572000" cy="2539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525" kern="0" dirty="0">
                <a:solidFill>
                  <a:srgbClr val="FFFFFF">
                    <a:lumMod val="85000"/>
                  </a:srgbClr>
                </a:solidFill>
                <a:latin typeface="Arial"/>
                <a:cs typeface="Arial"/>
                <a:sym typeface="Arial"/>
              </a:rPr>
              <a:t>1.Estimates based on 2024 Commute with Enterprise reporting, an average 5-day/ week commute and 2024 AAA costs associated with operating a vehicle including fuel, maintenance, and depreciation. Show me the Math. </a:t>
            </a:r>
          </a:p>
        </p:txBody>
      </p:sp>
    </p:spTree>
    <p:extLst>
      <p:ext uri="{BB962C8B-B14F-4D97-AF65-F5344CB8AC3E}">
        <p14:creationId xmlns:p14="http://schemas.microsoft.com/office/powerpoint/2010/main" val="344064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C0722-75B4-D8B3-DD74-04BCEDE79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457" y="1541651"/>
            <a:ext cx="8357616" cy="1569620"/>
          </a:xfrm>
        </p:spPr>
        <p:txBody>
          <a:bodyPr/>
          <a:lstStyle/>
          <a:p>
            <a:r>
              <a:rPr lang="en-US"/>
              <a:t>Implementation &amp; Support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8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8BB6DA-6F4B-549F-9D04-9D3273CFA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44" y="1037790"/>
            <a:ext cx="8434174" cy="4782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171C1-846C-C842-B75D-01B5A1908A17}"/>
              </a:ext>
            </a:extLst>
          </p:cNvPr>
          <p:cNvSpPr txBox="1"/>
          <p:nvPr/>
        </p:nvSpPr>
        <p:spPr>
          <a:xfrm>
            <a:off x="546444" y="2181817"/>
            <a:ext cx="2222648" cy="2664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  <a:buClr>
                <a:srgbClr val="000000"/>
              </a:buClr>
            </a:pPr>
            <a:r>
              <a:rPr lang="en-US" sz="1400" b="1" kern="1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Map your employees based on schedule and proximity to the worksite.</a:t>
            </a:r>
          </a:p>
          <a:p>
            <a:pPr defTabSz="685800">
              <a:spcAft>
                <a:spcPts val="450"/>
              </a:spcAft>
              <a:buClr>
                <a:srgbClr val="000000"/>
              </a:buClr>
            </a:pPr>
            <a:endParaRPr lang="en-US" sz="1050" b="1" kern="100">
              <a:solidFill>
                <a:srgbClr val="4A4A4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indent="-214313" defTabSz="685800">
              <a:spcAft>
                <a:spcPts val="45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050" kern="100">
                <a:solidFill>
                  <a:srgbClr val="4A4A4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Identify groups that live close together. </a:t>
            </a:r>
          </a:p>
          <a:p>
            <a:pPr marL="214313" indent="-214313" defTabSz="685800">
              <a:spcAft>
                <a:spcPts val="45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050" kern="100">
              <a:solidFill>
                <a:srgbClr val="4A4A4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indent="-214313" defTabSz="685800">
              <a:spcAft>
                <a:spcPts val="45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050" kern="100">
                <a:solidFill>
                  <a:srgbClr val="4A4A4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We’ll form routes to match their commute and work with your company to develop awareness efforts and get employees on board!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E03BDC-765A-6264-EAFA-5E996EDE9A38}"/>
              </a:ext>
            </a:extLst>
          </p:cNvPr>
          <p:cNvSpPr/>
          <p:nvPr/>
        </p:nvSpPr>
        <p:spPr>
          <a:xfrm>
            <a:off x="478214" y="1292058"/>
            <a:ext cx="6141377" cy="7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rgbClr val="000000"/>
              </a:buClr>
            </a:pPr>
            <a:r>
              <a:rPr lang="en-US" sz="2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Identify </a:t>
            </a:r>
            <a:r>
              <a:rPr lang="en-US" sz="2700" kern="0" dirty="0">
                <a:solidFill>
                  <a:srgbClr val="00A66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Candidates</a:t>
            </a:r>
          </a:p>
        </p:txBody>
      </p:sp>
    </p:spTree>
    <p:extLst>
      <p:ext uri="{BB962C8B-B14F-4D97-AF65-F5344CB8AC3E}">
        <p14:creationId xmlns:p14="http://schemas.microsoft.com/office/powerpoint/2010/main" val="52418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4AEE0A-3118-2696-D5C9-DFA292214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/>
          </a:bodyPr>
          <a:lstStyle/>
          <a:p>
            <a:r>
              <a:rPr dirty="0">
                <a:solidFill>
                  <a:schemeClr val="accent1"/>
                </a:solidFill>
              </a:rPr>
              <a:t>Workforce Participation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0B4228-D2D8-ADCE-40CE-0C6BD11B16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10"/>
          <a:stretch/>
        </p:blipFill>
        <p:spPr>
          <a:xfrm>
            <a:off x="2733256" y="1417638"/>
            <a:ext cx="7374972" cy="4219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BD7C1E-E8BB-F9D2-40FB-97AC2850FFE0}"/>
              </a:ext>
            </a:extLst>
          </p:cNvPr>
          <p:cNvSpPr txBox="1"/>
          <p:nvPr/>
        </p:nvSpPr>
        <p:spPr>
          <a:xfrm>
            <a:off x="6009275" y="5680679"/>
            <a:ext cx="2893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DWD Washington County Profile and Local Area Unemployment Statistics (LAUS)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B81CC7A-0655-48B0-9ABF-EBD350C0727B}"/>
              </a:ext>
            </a:extLst>
          </p:cNvPr>
          <p:cNvGraphicFramePr>
            <a:graphicFrameLocks noGrp="1"/>
          </p:cNvGraphicFramePr>
          <p:nvPr/>
        </p:nvGraphicFramePr>
        <p:xfrm>
          <a:off x="787032" y="2881396"/>
          <a:ext cx="5919678" cy="156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1">
                  <a:extLst>
                    <a:ext uri="{9D8B030D-6E8A-4147-A177-3AD203B41FA5}">
                      <a16:colId xmlns:a16="http://schemas.microsoft.com/office/drawing/2014/main" val="627365184"/>
                    </a:ext>
                  </a:extLst>
                </a:gridCol>
                <a:gridCol w="1514180">
                  <a:extLst>
                    <a:ext uri="{9D8B030D-6E8A-4147-A177-3AD203B41FA5}">
                      <a16:colId xmlns:a16="http://schemas.microsoft.com/office/drawing/2014/main" val="3939570109"/>
                    </a:ext>
                  </a:extLst>
                </a:gridCol>
                <a:gridCol w="1595286">
                  <a:extLst>
                    <a:ext uri="{9D8B030D-6E8A-4147-A177-3AD203B41FA5}">
                      <a16:colId xmlns:a16="http://schemas.microsoft.com/office/drawing/2014/main" val="2202992150"/>
                    </a:ext>
                  </a:extLst>
                </a:gridCol>
                <a:gridCol w="1455551">
                  <a:extLst>
                    <a:ext uri="{9D8B030D-6E8A-4147-A177-3AD203B41FA5}">
                      <a16:colId xmlns:a16="http://schemas.microsoft.com/office/drawing/2014/main" val="2590789796"/>
                    </a:ext>
                  </a:extLst>
                </a:gridCol>
              </a:tblGrid>
              <a:tr h="392066">
                <a:tc>
                  <a:txBody>
                    <a:bodyPr/>
                    <a:lstStyle/>
                    <a:p>
                      <a:endParaRPr lang="ru-RU" sz="90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18A5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Cost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18A5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Cost/Passenger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18A5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Per Trip/Person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884836"/>
                  </a:ext>
                </a:extLst>
              </a:tr>
              <a:tr h="392066">
                <a:tc>
                  <a:txBody>
                    <a:bodyPr/>
                    <a:lstStyle/>
                    <a:p>
                      <a:pPr algn="l"/>
                      <a:r>
                        <a:rPr lang="en-US" sz="800" b="1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PASSENGER MINIVAN</a:t>
                      </a:r>
                    </a:p>
                  </a:txBody>
                  <a:tcPr marL="68580" marR="68580" marT="34290" marB="34290" anchor="ctr"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$1,350.00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$270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$6.42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483022"/>
                  </a:ext>
                </a:extLst>
              </a:tr>
              <a:tr h="392066">
                <a:tc>
                  <a:txBody>
                    <a:bodyPr/>
                    <a:lstStyle/>
                    <a:p>
                      <a:pPr algn="l"/>
                      <a:r>
                        <a:rPr lang="en-US" sz="800" b="1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PASSENGER SUV</a:t>
                      </a:r>
                    </a:p>
                  </a:txBody>
                  <a:tcPr marL="68580" marR="68580" marT="34290" marB="34290" anchor="ctr"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$1,450.00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$290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$6.90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5010"/>
                  </a:ext>
                </a:extLst>
              </a:tr>
              <a:tr h="392066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PASSENGER VAN</a:t>
                      </a:r>
                    </a:p>
                  </a:txBody>
                  <a:tcPr marL="68580" marR="68580" marT="34290" marB="34290" anchor="ctr"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$1,750.00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$175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$4.17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7229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E55CC8-6CCD-409A-9564-D4F5D4348018}"/>
              </a:ext>
            </a:extLst>
          </p:cNvPr>
          <p:cNvSpPr txBox="1"/>
          <p:nvPr/>
        </p:nvSpPr>
        <p:spPr>
          <a:xfrm>
            <a:off x="421099" y="5007721"/>
            <a:ext cx="6651545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88" b="1" dirty="0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Calculations are based on 2,000 miles free per month. </a:t>
            </a:r>
          </a:p>
          <a:p>
            <a:pPr algn="ctr" defTabSz="685800">
              <a:defRPr/>
            </a:pPr>
            <a:r>
              <a:rPr lang="en-US" sz="788" b="1" dirty="0">
                <a:solidFill>
                  <a:srgbClr val="18A56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$125/month per 500 miles additional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5D05EE-760F-43B7-9F0B-A30E8BA4EB09}"/>
              </a:ext>
            </a:extLst>
          </p:cNvPr>
          <p:cNvSpPr/>
          <p:nvPr/>
        </p:nvSpPr>
        <p:spPr>
          <a:xfrm flipH="1">
            <a:off x="2705282" y="2300720"/>
            <a:ext cx="467679" cy="467679"/>
          </a:xfrm>
          <a:prstGeom prst="ellipse">
            <a:avLst/>
          </a:prstGeom>
          <a:gradFill>
            <a:gsLst>
              <a:gs pos="13000">
                <a:srgbClr val="18A567"/>
              </a:gs>
              <a:gs pos="100000">
                <a:srgbClr val="158D5A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2931C7-3A86-4228-8224-BAE31DCAF452}"/>
              </a:ext>
            </a:extLst>
          </p:cNvPr>
          <p:cNvGrpSpPr/>
          <p:nvPr/>
        </p:nvGrpSpPr>
        <p:grpSpPr>
          <a:xfrm>
            <a:off x="2842537" y="2420513"/>
            <a:ext cx="259664" cy="226460"/>
            <a:chOff x="4832287" y="1976914"/>
            <a:chExt cx="400635" cy="34940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903DF37-6BE8-4A0F-ABA4-B06303BAEF23}"/>
                </a:ext>
              </a:extLst>
            </p:cNvPr>
            <p:cNvSpPr/>
            <p:nvPr/>
          </p:nvSpPr>
          <p:spPr>
            <a:xfrm>
              <a:off x="4832287" y="1976914"/>
              <a:ext cx="315788" cy="309458"/>
            </a:xfrm>
            <a:custGeom>
              <a:avLst/>
              <a:gdLst>
                <a:gd name="connsiteX0" fmla="*/ 244394 w 315788"/>
                <a:gd name="connsiteY0" fmla="*/ 66389 h 309458"/>
                <a:gd name="connsiteX1" fmla="*/ 227471 w 315788"/>
                <a:gd name="connsiteY1" fmla="*/ 66389 h 309458"/>
                <a:gd name="connsiteX2" fmla="*/ 219872 w 315788"/>
                <a:gd name="connsiteY2" fmla="*/ 58792 h 309458"/>
                <a:gd name="connsiteX3" fmla="*/ 219872 w 315788"/>
                <a:gd name="connsiteY3" fmla="*/ 9748 h 309458"/>
                <a:gd name="connsiteX4" fmla="*/ 227471 w 315788"/>
                <a:gd name="connsiteY4" fmla="*/ 2151 h 309458"/>
                <a:gd name="connsiteX5" fmla="*/ 244394 w 315788"/>
                <a:gd name="connsiteY5" fmla="*/ 2151 h 309458"/>
                <a:gd name="connsiteX6" fmla="*/ 252107 w 315788"/>
                <a:gd name="connsiteY6" fmla="*/ 9633 h 309458"/>
                <a:gd name="connsiteX7" fmla="*/ 252107 w 315788"/>
                <a:gd name="connsiteY7" fmla="*/ 9748 h 309458"/>
                <a:gd name="connsiteX8" fmla="*/ 252107 w 315788"/>
                <a:gd name="connsiteY8" fmla="*/ 58792 h 309458"/>
                <a:gd name="connsiteX9" fmla="*/ 244509 w 315788"/>
                <a:gd name="connsiteY9" fmla="*/ 66389 h 309458"/>
                <a:gd name="connsiteX10" fmla="*/ 244394 w 315788"/>
                <a:gd name="connsiteY10" fmla="*/ 66389 h 309458"/>
                <a:gd name="connsiteX11" fmla="*/ 91277 w 315788"/>
                <a:gd name="connsiteY11" fmla="*/ 66389 h 309458"/>
                <a:gd name="connsiteX12" fmla="*/ 74239 w 315788"/>
                <a:gd name="connsiteY12" fmla="*/ 66389 h 309458"/>
                <a:gd name="connsiteX13" fmla="*/ 66640 w 315788"/>
                <a:gd name="connsiteY13" fmla="*/ 58792 h 309458"/>
                <a:gd name="connsiteX14" fmla="*/ 66640 w 315788"/>
                <a:gd name="connsiteY14" fmla="*/ 9748 h 309458"/>
                <a:gd name="connsiteX15" fmla="*/ 74239 w 315788"/>
                <a:gd name="connsiteY15" fmla="*/ 2151 h 309458"/>
                <a:gd name="connsiteX16" fmla="*/ 91277 w 315788"/>
                <a:gd name="connsiteY16" fmla="*/ 2151 h 309458"/>
                <a:gd name="connsiteX17" fmla="*/ 98875 w 315788"/>
                <a:gd name="connsiteY17" fmla="*/ 9748 h 309458"/>
                <a:gd name="connsiteX18" fmla="*/ 98875 w 315788"/>
                <a:gd name="connsiteY18" fmla="*/ 58792 h 309458"/>
                <a:gd name="connsiteX19" fmla="*/ 91277 w 315788"/>
                <a:gd name="connsiteY19" fmla="*/ 66389 h 309458"/>
                <a:gd name="connsiteX20" fmla="*/ 443 w 315788"/>
                <a:gd name="connsiteY20" fmla="*/ 110483 h 309458"/>
                <a:gd name="connsiteX21" fmla="*/ 312318 w 315788"/>
                <a:gd name="connsiteY21" fmla="*/ 110483 h 309458"/>
                <a:gd name="connsiteX22" fmla="*/ 195581 w 315788"/>
                <a:gd name="connsiteY22" fmla="*/ 311606 h 309458"/>
                <a:gd name="connsiteX23" fmla="*/ 9423 w 315788"/>
                <a:gd name="connsiteY23" fmla="*/ 311606 h 309458"/>
                <a:gd name="connsiteX24" fmla="*/ 1825 w 315788"/>
                <a:gd name="connsiteY24" fmla="*/ 304009 h 309458"/>
                <a:gd name="connsiteX25" fmla="*/ 1825 w 315788"/>
                <a:gd name="connsiteY25" fmla="*/ 37838 h 309458"/>
                <a:gd name="connsiteX26" fmla="*/ 9423 w 315788"/>
                <a:gd name="connsiteY26" fmla="*/ 30241 h 309458"/>
                <a:gd name="connsiteX27" fmla="*/ 66295 w 315788"/>
                <a:gd name="connsiteY27" fmla="*/ 30241 h 309458"/>
                <a:gd name="connsiteX28" fmla="*/ 251762 w 315788"/>
                <a:gd name="connsiteY28" fmla="*/ 30241 h 309458"/>
                <a:gd name="connsiteX29" fmla="*/ 308634 w 315788"/>
                <a:gd name="connsiteY29" fmla="*/ 30241 h 309458"/>
                <a:gd name="connsiteX30" fmla="*/ 316232 w 315788"/>
                <a:gd name="connsiteY30" fmla="*/ 37838 h 309458"/>
                <a:gd name="connsiteX31" fmla="*/ 316232 w 315788"/>
                <a:gd name="connsiteY31" fmla="*/ 146634 h 309458"/>
                <a:gd name="connsiteX32" fmla="*/ 213655 w 315788"/>
                <a:gd name="connsiteY32" fmla="*/ 32427 h 309458"/>
                <a:gd name="connsiteX33" fmla="*/ 95767 w 315788"/>
                <a:gd name="connsiteY33" fmla="*/ 32427 h 30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15788" h="309458">
                  <a:moveTo>
                    <a:pt x="244394" y="66389"/>
                  </a:moveTo>
                  <a:lnTo>
                    <a:pt x="227471" y="66389"/>
                  </a:lnTo>
                  <a:cubicBezTo>
                    <a:pt x="223280" y="66389"/>
                    <a:pt x="219872" y="62937"/>
                    <a:pt x="219872" y="58792"/>
                  </a:cubicBezTo>
                  <a:lnTo>
                    <a:pt x="219872" y="9748"/>
                  </a:lnTo>
                  <a:cubicBezTo>
                    <a:pt x="219872" y="5605"/>
                    <a:pt x="223280" y="2151"/>
                    <a:pt x="227471" y="2151"/>
                  </a:cubicBezTo>
                  <a:lnTo>
                    <a:pt x="244394" y="2151"/>
                  </a:lnTo>
                  <a:cubicBezTo>
                    <a:pt x="248584" y="2036"/>
                    <a:pt x="252038" y="5490"/>
                    <a:pt x="252107" y="9633"/>
                  </a:cubicBezTo>
                  <a:cubicBezTo>
                    <a:pt x="252107" y="9633"/>
                    <a:pt x="252107" y="9748"/>
                    <a:pt x="252107" y="9748"/>
                  </a:cubicBezTo>
                  <a:lnTo>
                    <a:pt x="252107" y="58792"/>
                  </a:lnTo>
                  <a:cubicBezTo>
                    <a:pt x="252107" y="62937"/>
                    <a:pt x="248711" y="66389"/>
                    <a:pt x="244509" y="66389"/>
                  </a:cubicBezTo>
                  <a:cubicBezTo>
                    <a:pt x="244474" y="66389"/>
                    <a:pt x="244428" y="66389"/>
                    <a:pt x="244394" y="66389"/>
                  </a:cubicBezTo>
                  <a:close/>
                  <a:moveTo>
                    <a:pt x="91277" y="66389"/>
                  </a:moveTo>
                  <a:lnTo>
                    <a:pt x="74239" y="66389"/>
                  </a:lnTo>
                  <a:cubicBezTo>
                    <a:pt x="70048" y="66389"/>
                    <a:pt x="66640" y="62937"/>
                    <a:pt x="66640" y="58792"/>
                  </a:cubicBezTo>
                  <a:lnTo>
                    <a:pt x="66640" y="9748"/>
                  </a:lnTo>
                  <a:cubicBezTo>
                    <a:pt x="66640" y="5605"/>
                    <a:pt x="70048" y="2151"/>
                    <a:pt x="74239" y="2151"/>
                  </a:cubicBezTo>
                  <a:lnTo>
                    <a:pt x="91277" y="2151"/>
                  </a:lnTo>
                  <a:cubicBezTo>
                    <a:pt x="95468" y="2151"/>
                    <a:pt x="98875" y="5605"/>
                    <a:pt x="98875" y="9748"/>
                  </a:cubicBezTo>
                  <a:lnTo>
                    <a:pt x="98875" y="58792"/>
                  </a:lnTo>
                  <a:cubicBezTo>
                    <a:pt x="98875" y="62937"/>
                    <a:pt x="95468" y="66389"/>
                    <a:pt x="91277" y="66389"/>
                  </a:cubicBezTo>
                  <a:close/>
                  <a:moveTo>
                    <a:pt x="443" y="110483"/>
                  </a:moveTo>
                  <a:lnTo>
                    <a:pt x="312318" y="110483"/>
                  </a:lnTo>
                  <a:moveTo>
                    <a:pt x="195581" y="311606"/>
                  </a:moveTo>
                  <a:lnTo>
                    <a:pt x="9423" y="311606"/>
                  </a:lnTo>
                  <a:cubicBezTo>
                    <a:pt x="5256" y="311491"/>
                    <a:pt x="1883" y="308152"/>
                    <a:pt x="1825" y="304009"/>
                  </a:cubicBezTo>
                  <a:lnTo>
                    <a:pt x="1825" y="37838"/>
                  </a:lnTo>
                  <a:cubicBezTo>
                    <a:pt x="1883" y="33695"/>
                    <a:pt x="5256" y="30356"/>
                    <a:pt x="9423" y="30241"/>
                  </a:cubicBezTo>
                  <a:lnTo>
                    <a:pt x="66295" y="30241"/>
                  </a:lnTo>
                  <a:moveTo>
                    <a:pt x="251762" y="30241"/>
                  </a:moveTo>
                  <a:lnTo>
                    <a:pt x="308634" y="30241"/>
                  </a:lnTo>
                  <a:cubicBezTo>
                    <a:pt x="312801" y="30356"/>
                    <a:pt x="316174" y="33695"/>
                    <a:pt x="316232" y="37838"/>
                  </a:cubicBezTo>
                  <a:lnTo>
                    <a:pt x="316232" y="146634"/>
                  </a:lnTo>
                  <a:moveTo>
                    <a:pt x="213655" y="32427"/>
                  </a:moveTo>
                  <a:lnTo>
                    <a:pt x="95767" y="32427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F5B06D7-4FD1-4D5E-9724-E8AE16836613}"/>
                </a:ext>
              </a:extLst>
            </p:cNvPr>
            <p:cNvSpPr/>
            <p:nvPr/>
          </p:nvSpPr>
          <p:spPr>
            <a:xfrm>
              <a:off x="4894800" y="2134522"/>
              <a:ext cx="11512" cy="33731"/>
            </a:xfrm>
            <a:custGeom>
              <a:avLst/>
              <a:gdLst>
                <a:gd name="connsiteX0" fmla="*/ 0 w 11512"/>
                <a:gd name="connsiteY0" fmla="*/ 0 h 33731"/>
                <a:gd name="connsiteX1" fmla="*/ 0 w 11512"/>
                <a:gd name="connsiteY1" fmla="*/ 33732 h 3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12" h="33731">
                  <a:moveTo>
                    <a:pt x="0" y="0"/>
                  </a:moveTo>
                  <a:lnTo>
                    <a:pt x="0" y="33732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3DD55EB-8772-49B2-9381-E6F1AEE74B85}"/>
                </a:ext>
              </a:extLst>
            </p:cNvPr>
            <p:cNvSpPr/>
            <p:nvPr/>
          </p:nvSpPr>
          <p:spPr>
            <a:xfrm>
              <a:off x="4959155" y="2134522"/>
              <a:ext cx="11512" cy="33731"/>
            </a:xfrm>
            <a:custGeom>
              <a:avLst/>
              <a:gdLst>
                <a:gd name="connsiteX0" fmla="*/ 0 w 11512"/>
                <a:gd name="connsiteY0" fmla="*/ 0 h 33731"/>
                <a:gd name="connsiteX1" fmla="*/ 0 w 11512"/>
                <a:gd name="connsiteY1" fmla="*/ 33732 h 3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12" h="33731">
                  <a:moveTo>
                    <a:pt x="0" y="0"/>
                  </a:moveTo>
                  <a:lnTo>
                    <a:pt x="0" y="33732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2F2375-5FD6-4661-83ED-639CA4314FA2}"/>
                </a:ext>
              </a:extLst>
            </p:cNvPr>
            <p:cNvSpPr/>
            <p:nvPr/>
          </p:nvSpPr>
          <p:spPr>
            <a:xfrm>
              <a:off x="5023510" y="2134522"/>
              <a:ext cx="11512" cy="33731"/>
            </a:xfrm>
            <a:custGeom>
              <a:avLst/>
              <a:gdLst>
                <a:gd name="connsiteX0" fmla="*/ 0 w 11512"/>
                <a:gd name="connsiteY0" fmla="*/ 0 h 33731"/>
                <a:gd name="connsiteX1" fmla="*/ 0 w 11512"/>
                <a:gd name="connsiteY1" fmla="*/ 33732 h 3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12" h="33731">
                  <a:moveTo>
                    <a:pt x="0" y="0"/>
                  </a:moveTo>
                  <a:lnTo>
                    <a:pt x="0" y="33732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96B1827-AE31-4B79-A8EA-7FC0C524A509}"/>
                </a:ext>
              </a:extLst>
            </p:cNvPr>
            <p:cNvSpPr/>
            <p:nvPr/>
          </p:nvSpPr>
          <p:spPr>
            <a:xfrm>
              <a:off x="4894800" y="2207397"/>
              <a:ext cx="11512" cy="33731"/>
            </a:xfrm>
            <a:custGeom>
              <a:avLst/>
              <a:gdLst>
                <a:gd name="connsiteX0" fmla="*/ 0 w 11512"/>
                <a:gd name="connsiteY0" fmla="*/ 0 h 33731"/>
                <a:gd name="connsiteX1" fmla="*/ 0 w 11512"/>
                <a:gd name="connsiteY1" fmla="*/ 33732 h 3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12" h="33731">
                  <a:moveTo>
                    <a:pt x="0" y="0"/>
                  </a:moveTo>
                  <a:lnTo>
                    <a:pt x="0" y="33732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603C57-3BC1-4A9A-8203-AF5052595F43}"/>
                </a:ext>
              </a:extLst>
            </p:cNvPr>
            <p:cNvSpPr/>
            <p:nvPr/>
          </p:nvSpPr>
          <p:spPr>
            <a:xfrm>
              <a:off x="4959155" y="2207397"/>
              <a:ext cx="11512" cy="33731"/>
            </a:xfrm>
            <a:custGeom>
              <a:avLst/>
              <a:gdLst>
                <a:gd name="connsiteX0" fmla="*/ 0 w 11512"/>
                <a:gd name="connsiteY0" fmla="*/ 0 h 33731"/>
                <a:gd name="connsiteX1" fmla="*/ 0 w 11512"/>
                <a:gd name="connsiteY1" fmla="*/ 33732 h 3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12" h="33731">
                  <a:moveTo>
                    <a:pt x="0" y="0"/>
                  </a:moveTo>
                  <a:lnTo>
                    <a:pt x="0" y="33732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111739C-8E0F-4D18-859A-7DC6DD653799}"/>
                </a:ext>
              </a:extLst>
            </p:cNvPr>
            <p:cNvSpPr/>
            <p:nvPr/>
          </p:nvSpPr>
          <p:spPr>
            <a:xfrm>
              <a:off x="5064149" y="2157547"/>
              <a:ext cx="168773" cy="168773"/>
            </a:xfrm>
            <a:custGeom>
              <a:avLst/>
              <a:gdLst>
                <a:gd name="connsiteX0" fmla="*/ 168774 w 168773"/>
                <a:gd name="connsiteY0" fmla="*/ 84387 h 168773"/>
                <a:gd name="connsiteX1" fmla="*/ 84387 w 168773"/>
                <a:gd name="connsiteY1" fmla="*/ 168774 h 168773"/>
                <a:gd name="connsiteX2" fmla="*/ 0 w 168773"/>
                <a:gd name="connsiteY2" fmla="*/ 84387 h 168773"/>
                <a:gd name="connsiteX3" fmla="*/ 84387 w 168773"/>
                <a:gd name="connsiteY3" fmla="*/ 0 h 168773"/>
                <a:gd name="connsiteX4" fmla="*/ 168774 w 168773"/>
                <a:gd name="connsiteY4" fmla="*/ 84387 h 1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73" h="168773">
                  <a:moveTo>
                    <a:pt x="168774" y="84387"/>
                  </a:moveTo>
                  <a:cubicBezTo>
                    <a:pt x="168774" y="130992"/>
                    <a:pt x="130992" y="168774"/>
                    <a:pt x="84387" y="168774"/>
                  </a:cubicBezTo>
                  <a:cubicBezTo>
                    <a:pt x="37781" y="168774"/>
                    <a:pt x="0" y="130992"/>
                    <a:pt x="0" y="84387"/>
                  </a:cubicBezTo>
                  <a:cubicBezTo>
                    <a:pt x="0" y="37781"/>
                    <a:pt x="37781" y="0"/>
                    <a:pt x="84387" y="0"/>
                  </a:cubicBezTo>
                  <a:cubicBezTo>
                    <a:pt x="130992" y="0"/>
                    <a:pt x="168774" y="37781"/>
                    <a:pt x="168774" y="84387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F966B-3BD5-47AD-80FA-B29073FC57C4}"/>
                </a:ext>
              </a:extLst>
            </p:cNvPr>
            <p:cNvSpPr/>
            <p:nvPr/>
          </p:nvSpPr>
          <p:spPr>
            <a:xfrm>
              <a:off x="5122057" y="2191591"/>
              <a:ext cx="52727" cy="94353"/>
            </a:xfrm>
            <a:custGeom>
              <a:avLst/>
              <a:gdLst>
                <a:gd name="connsiteX0" fmla="*/ 443 w 52727"/>
                <a:gd name="connsiteY0" fmla="*/ 73443 h 94353"/>
                <a:gd name="connsiteX1" fmla="*/ 26807 w 52727"/>
                <a:gd name="connsiteY1" fmla="*/ 96468 h 94353"/>
                <a:gd name="connsiteX2" fmla="*/ 53171 w 52727"/>
                <a:gd name="connsiteY2" fmla="*/ 75402 h 94353"/>
                <a:gd name="connsiteX3" fmla="*/ 26807 w 52727"/>
                <a:gd name="connsiteY3" fmla="*/ 49384 h 94353"/>
                <a:gd name="connsiteX4" fmla="*/ 443 w 52727"/>
                <a:gd name="connsiteY4" fmla="*/ 23135 h 94353"/>
                <a:gd name="connsiteX5" fmla="*/ 26807 w 52727"/>
                <a:gd name="connsiteY5" fmla="*/ 2181 h 94353"/>
                <a:gd name="connsiteX6" fmla="*/ 53171 w 52727"/>
                <a:gd name="connsiteY6" fmla="*/ 25207 h 9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27" h="94353">
                  <a:moveTo>
                    <a:pt x="443" y="73443"/>
                  </a:moveTo>
                  <a:cubicBezTo>
                    <a:pt x="1549" y="87030"/>
                    <a:pt x="13234" y="97160"/>
                    <a:pt x="26807" y="96468"/>
                  </a:cubicBezTo>
                  <a:cubicBezTo>
                    <a:pt x="41428" y="96468"/>
                    <a:pt x="53171" y="88410"/>
                    <a:pt x="53171" y="75402"/>
                  </a:cubicBezTo>
                  <a:cubicBezTo>
                    <a:pt x="53171" y="62392"/>
                    <a:pt x="42579" y="56405"/>
                    <a:pt x="26807" y="49384"/>
                  </a:cubicBezTo>
                  <a:cubicBezTo>
                    <a:pt x="11035" y="42360"/>
                    <a:pt x="443" y="36143"/>
                    <a:pt x="443" y="23135"/>
                  </a:cubicBezTo>
                  <a:cubicBezTo>
                    <a:pt x="443" y="10124"/>
                    <a:pt x="11956" y="2181"/>
                    <a:pt x="26807" y="2181"/>
                  </a:cubicBezTo>
                  <a:cubicBezTo>
                    <a:pt x="40381" y="1490"/>
                    <a:pt x="52066" y="11623"/>
                    <a:pt x="53171" y="25207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73140C5-2F3B-4C28-9FDF-E2BF3753DC3A}"/>
                </a:ext>
              </a:extLst>
            </p:cNvPr>
            <p:cNvSpPr/>
            <p:nvPr/>
          </p:nvSpPr>
          <p:spPr>
            <a:xfrm>
              <a:off x="5148536" y="2175046"/>
              <a:ext cx="11512" cy="128710"/>
            </a:xfrm>
            <a:custGeom>
              <a:avLst/>
              <a:gdLst>
                <a:gd name="connsiteX0" fmla="*/ 0 w 11512"/>
                <a:gd name="connsiteY0" fmla="*/ 0 h 128710"/>
                <a:gd name="connsiteX1" fmla="*/ 0 w 11512"/>
                <a:gd name="connsiteY1" fmla="*/ 128710 h 12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12" h="128710">
                  <a:moveTo>
                    <a:pt x="0" y="0"/>
                  </a:moveTo>
                  <a:lnTo>
                    <a:pt x="0" y="12871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73711A6-BDE9-4601-A545-3B7C22582385}"/>
              </a:ext>
            </a:extLst>
          </p:cNvPr>
          <p:cNvSpPr/>
          <p:nvPr/>
        </p:nvSpPr>
        <p:spPr>
          <a:xfrm flipH="1">
            <a:off x="4211885" y="2323837"/>
            <a:ext cx="467679" cy="467679"/>
          </a:xfrm>
          <a:prstGeom prst="ellipse">
            <a:avLst/>
          </a:prstGeom>
          <a:gradFill>
            <a:gsLst>
              <a:gs pos="13000">
                <a:srgbClr val="18A567"/>
              </a:gs>
              <a:gs pos="100000">
                <a:srgbClr val="158D5A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52B09F-721F-4CA3-A1F7-720FF81AA018}"/>
              </a:ext>
            </a:extLst>
          </p:cNvPr>
          <p:cNvGrpSpPr/>
          <p:nvPr/>
        </p:nvGrpSpPr>
        <p:grpSpPr>
          <a:xfrm>
            <a:off x="3506011" y="2443888"/>
            <a:ext cx="242645" cy="221867"/>
            <a:chOff x="8126379" y="2356063"/>
            <a:chExt cx="286988" cy="26241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E4F49F4-B8F4-456E-8F25-76A655446798}"/>
                </a:ext>
              </a:extLst>
            </p:cNvPr>
            <p:cNvSpPr/>
            <p:nvPr/>
          </p:nvSpPr>
          <p:spPr>
            <a:xfrm>
              <a:off x="8126379" y="2361683"/>
              <a:ext cx="286988" cy="243839"/>
            </a:xfrm>
            <a:custGeom>
              <a:avLst/>
              <a:gdLst>
                <a:gd name="connsiteX0" fmla="*/ 286454 w 286988"/>
                <a:gd name="connsiteY0" fmla="*/ 243670 h 243839"/>
                <a:gd name="connsiteX1" fmla="*/ 224922 w 286988"/>
                <a:gd name="connsiteY1" fmla="*/ -170 h 243839"/>
                <a:gd name="connsiteX2" fmla="*/ -534 w 286988"/>
                <a:gd name="connsiteY2" fmla="*/ 243670 h 243839"/>
                <a:gd name="connsiteX3" fmla="*/ 60997 w 286988"/>
                <a:gd name="connsiteY3" fmla="*/ -170 h 24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988" h="243839">
                  <a:moveTo>
                    <a:pt x="286454" y="243670"/>
                  </a:moveTo>
                  <a:lnTo>
                    <a:pt x="224922" y="-170"/>
                  </a:lnTo>
                  <a:moveTo>
                    <a:pt x="-534" y="243670"/>
                  </a:moveTo>
                  <a:lnTo>
                    <a:pt x="60997" y="-17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3515FEE-1143-4F6C-8EC0-B87ECE04A0A4}"/>
                </a:ext>
              </a:extLst>
            </p:cNvPr>
            <p:cNvSpPr/>
            <p:nvPr/>
          </p:nvSpPr>
          <p:spPr>
            <a:xfrm>
              <a:off x="8267349" y="2356063"/>
              <a:ext cx="9525" cy="262413"/>
            </a:xfrm>
            <a:custGeom>
              <a:avLst/>
              <a:gdLst>
                <a:gd name="connsiteX0" fmla="*/ 0 w 9525"/>
                <a:gd name="connsiteY0" fmla="*/ 0 h 262413"/>
                <a:gd name="connsiteX1" fmla="*/ 0 w 9525"/>
                <a:gd name="connsiteY1" fmla="*/ 262414 h 26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62413">
                  <a:moveTo>
                    <a:pt x="0" y="0"/>
                  </a:moveTo>
                  <a:lnTo>
                    <a:pt x="0" y="262414"/>
                  </a:lnTo>
                </a:path>
              </a:pathLst>
            </a:custGeom>
            <a:ln w="12700" cap="rnd">
              <a:solidFill>
                <a:schemeClr val="bg1"/>
              </a:solidFill>
              <a:prstDash val="dash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4B8B7E-93FB-4ED9-A078-96FFC0F4A54B}"/>
              </a:ext>
            </a:extLst>
          </p:cNvPr>
          <p:cNvGrpSpPr/>
          <p:nvPr/>
        </p:nvGrpSpPr>
        <p:grpSpPr>
          <a:xfrm>
            <a:off x="4360914" y="2403626"/>
            <a:ext cx="221051" cy="286809"/>
            <a:chOff x="5452697" y="1929138"/>
            <a:chExt cx="306118" cy="39718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1E245A-EA31-4467-85CB-9B773D3620E1}"/>
                </a:ext>
              </a:extLst>
            </p:cNvPr>
            <p:cNvSpPr/>
            <p:nvPr/>
          </p:nvSpPr>
          <p:spPr>
            <a:xfrm>
              <a:off x="5452697" y="1929138"/>
              <a:ext cx="208031" cy="368328"/>
            </a:xfrm>
            <a:custGeom>
              <a:avLst/>
              <a:gdLst>
                <a:gd name="connsiteX0" fmla="*/ 187753 w 208031"/>
                <a:gd name="connsiteY0" fmla="*/ 80434 h 368328"/>
                <a:gd name="connsiteX1" fmla="*/ 110273 w 208031"/>
                <a:gd name="connsiteY1" fmla="*/ 158720 h 368328"/>
                <a:gd name="connsiteX2" fmla="*/ 32909 w 208031"/>
                <a:gd name="connsiteY2" fmla="*/ 80434 h 368328"/>
                <a:gd name="connsiteX3" fmla="*/ 32909 w 208031"/>
                <a:gd name="connsiteY3" fmla="*/ 80434 h 368328"/>
                <a:gd name="connsiteX4" fmla="*/ 110273 w 208031"/>
                <a:gd name="connsiteY4" fmla="*/ 2148 h 368328"/>
                <a:gd name="connsiteX5" fmla="*/ 110273 w 208031"/>
                <a:gd name="connsiteY5" fmla="*/ 2148 h 368328"/>
                <a:gd name="connsiteX6" fmla="*/ 187753 w 208031"/>
                <a:gd name="connsiteY6" fmla="*/ 80319 h 368328"/>
                <a:gd name="connsiteX7" fmla="*/ 187753 w 208031"/>
                <a:gd name="connsiteY7" fmla="*/ 80434 h 368328"/>
                <a:gd name="connsiteX8" fmla="*/ 208475 w 208031"/>
                <a:gd name="connsiteY8" fmla="*/ 205576 h 368328"/>
                <a:gd name="connsiteX9" fmla="*/ 166684 w 208031"/>
                <a:gd name="connsiteY9" fmla="*/ 135349 h 368328"/>
                <a:gd name="connsiteX10" fmla="*/ 109122 w 208031"/>
                <a:gd name="connsiteY10" fmla="*/ 160100 h 368328"/>
                <a:gd name="connsiteX11" fmla="*/ 52710 w 208031"/>
                <a:gd name="connsiteY11" fmla="*/ 137075 h 368328"/>
                <a:gd name="connsiteX12" fmla="*/ 443 w 208031"/>
                <a:gd name="connsiteY12" fmla="*/ 285012 h 368328"/>
                <a:gd name="connsiteX13" fmla="*/ 110618 w 208031"/>
                <a:gd name="connsiteY13" fmla="*/ 370091 h 36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8031" h="368328">
                  <a:moveTo>
                    <a:pt x="187753" y="80434"/>
                  </a:moveTo>
                  <a:cubicBezTo>
                    <a:pt x="187948" y="123491"/>
                    <a:pt x="153273" y="158489"/>
                    <a:pt x="110273" y="158720"/>
                  </a:cubicBezTo>
                  <a:cubicBezTo>
                    <a:pt x="67297" y="158489"/>
                    <a:pt x="32656" y="123375"/>
                    <a:pt x="32909" y="80434"/>
                  </a:cubicBezTo>
                  <a:cubicBezTo>
                    <a:pt x="32909" y="80434"/>
                    <a:pt x="32909" y="80434"/>
                    <a:pt x="32909" y="80434"/>
                  </a:cubicBezTo>
                  <a:cubicBezTo>
                    <a:pt x="32656" y="37492"/>
                    <a:pt x="67285" y="2379"/>
                    <a:pt x="110273" y="2148"/>
                  </a:cubicBezTo>
                  <a:cubicBezTo>
                    <a:pt x="110273" y="2148"/>
                    <a:pt x="110273" y="2148"/>
                    <a:pt x="110273" y="2148"/>
                  </a:cubicBezTo>
                  <a:cubicBezTo>
                    <a:pt x="153249" y="2379"/>
                    <a:pt x="187948" y="37377"/>
                    <a:pt x="187753" y="80319"/>
                  </a:cubicBezTo>
                  <a:cubicBezTo>
                    <a:pt x="187753" y="80319"/>
                    <a:pt x="187753" y="80434"/>
                    <a:pt x="187753" y="80434"/>
                  </a:cubicBezTo>
                  <a:close/>
                  <a:moveTo>
                    <a:pt x="208475" y="205576"/>
                  </a:moveTo>
                  <a:cubicBezTo>
                    <a:pt x="200577" y="179097"/>
                    <a:pt x="186210" y="154920"/>
                    <a:pt x="166684" y="135349"/>
                  </a:cubicBezTo>
                  <a:cubicBezTo>
                    <a:pt x="152064" y="151696"/>
                    <a:pt x="131019" y="160676"/>
                    <a:pt x="109122" y="160100"/>
                  </a:cubicBezTo>
                  <a:cubicBezTo>
                    <a:pt x="87893" y="160791"/>
                    <a:pt x="67354" y="152502"/>
                    <a:pt x="52710" y="137075"/>
                  </a:cubicBezTo>
                  <a:cubicBezTo>
                    <a:pt x="21396" y="167815"/>
                    <a:pt x="443" y="222499"/>
                    <a:pt x="443" y="285012"/>
                  </a:cubicBezTo>
                  <a:cubicBezTo>
                    <a:pt x="443" y="381142"/>
                    <a:pt x="49832" y="370091"/>
                    <a:pt x="110618" y="370091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8A0594-267C-4001-B6EE-2AC779EAB34F}"/>
                </a:ext>
              </a:extLst>
            </p:cNvPr>
            <p:cNvSpPr/>
            <p:nvPr/>
          </p:nvSpPr>
          <p:spPr>
            <a:xfrm>
              <a:off x="5590042" y="2157547"/>
              <a:ext cx="168773" cy="168773"/>
            </a:xfrm>
            <a:custGeom>
              <a:avLst/>
              <a:gdLst>
                <a:gd name="connsiteX0" fmla="*/ 168774 w 168773"/>
                <a:gd name="connsiteY0" fmla="*/ 84387 h 168773"/>
                <a:gd name="connsiteX1" fmla="*/ 84387 w 168773"/>
                <a:gd name="connsiteY1" fmla="*/ 168774 h 168773"/>
                <a:gd name="connsiteX2" fmla="*/ 0 w 168773"/>
                <a:gd name="connsiteY2" fmla="*/ 84387 h 168773"/>
                <a:gd name="connsiteX3" fmla="*/ 84387 w 168773"/>
                <a:gd name="connsiteY3" fmla="*/ 0 h 168773"/>
                <a:gd name="connsiteX4" fmla="*/ 168774 w 168773"/>
                <a:gd name="connsiteY4" fmla="*/ 84387 h 1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73" h="168773">
                  <a:moveTo>
                    <a:pt x="168774" y="84387"/>
                  </a:moveTo>
                  <a:cubicBezTo>
                    <a:pt x="168774" y="130992"/>
                    <a:pt x="130992" y="168774"/>
                    <a:pt x="84387" y="168774"/>
                  </a:cubicBezTo>
                  <a:cubicBezTo>
                    <a:pt x="37781" y="168774"/>
                    <a:pt x="0" y="130992"/>
                    <a:pt x="0" y="84387"/>
                  </a:cubicBezTo>
                  <a:cubicBezTo>
                    <a:pt x="0" y="37781"/>
                    <a:pt x="37781" y="0"/>
                    <a:pt x="84387" y="0"/>
                  </a:cubicBezTo>
                  <a:cubicBezTo>
                    <a:pt x="130992" y="0"/>
                    <a:pt x="168774" y="37781"/>
                    <a:pt x="168774" y="84387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8972FD-A6C5-48DB-A148-31776ACC7D9B}"/>
                </a:ext>
              </a:extLst>
            </p:cNvPr>
            <p:cNvSpPr/>
            <p:nvPr/>
          </p:nvSpPr>
          <p:spPr>
            <a:xfrm>
              <a:off x="5648065" y="2191591"/>
              <a:ext cx="52727" cy="94353"/>
            </a:xfrm>
            <a:custGeom>
              <a:avLst/>
              <a:gdLst>
                <a:gd name="connsiteX0" fmla="*/ 443 w 52727"/>
                <a:gd name="connsiteY0" fmla="*/ 73443 h 94353"/>
                <a:gd name="connsiteX1" fmla="*/ 26807 w 52727"/>
                <a:gd name="connsiteY1" fmla="*/ 96468 h 94353"/>
                <a:gd name="connsiteX2" fmla="*/ 53171 w 52727"/>
                <a:gd name="connsiteY2" fmla="*/ 75402 h 94353"/>
                <a:gd name="connsiteX3" fmla="*/ 26807 w 52727"/>
                <a:gd name="connsiteY3" fmla="*/ 49384 h 94353"/>
                <a:gd name="connsiteX4" fmla="*/ 443 w 52727"/>
                <a:gd name="connsiteY4" fmla="*/ 23135 h 94353"/>
                <a:gd name="connsiteX5" fmla="*/ 26807 w 52727"/>
                <a:gd name="connsiteY5" fmla="*/ 2181 h 94353"/>
                <a:gd name="connsiteX6" fmla="*/ 53171 w 52727"/>
                <a:gd name="connsiteY6" fmla="*/ 25207 h 9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27" h="94353">
                  <a:moveTo>
                    <a:pt x="443" y="73443"/>
                  </a:moveTo>
                  <a:cubicBezTo>
                    <a:pt x="1549" y="87030"/>
                    <a:pt x="13234" y="97160"/>
                    <a:pt x="26807" y="96468"/>
                  </a:cubicBezTo>
                  <a:cubicBezTo>
                    <a:pt x="41313" y="96468"/>
                    <a:pt x="53171" y="88410"/>
                    <a:pt x="53171" y="75402"/>
                  </a:cubicBezTo>
                  <a:cubicBezTo>
                    <a:pt x="53171" y="62392"/>
                    <a:pt x="42464" y="56405"/>
                    <a:pt x="26807" y="49384"/>
                  </a:cubicBezTo>
                  <a:cubicBezTo>
                    <a:pt x="11150" y="42360"/>
                    <a:pt x="443" y="36143"/>
                    <a:pt x="443" y="23135"/>
                  </a:cubicBezTo>
                  <a:cubicBezTo>
                    <a:pt x="443" y="10124"/>
                    <a:pt x="11956" y="2181"/>
                    <a:pt x="26807" y="2181"/>
                  </a:cubicBezTo>
                  <a:cubicBezTo>
                    <a:pt x="40381" y="1490"/>
                    <a:pt x="52066" y="11623"/>
                    <a:pt x="53171" y="25207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AED975-2F13-4C61-BF79-F57710B0B1DF}"/>
                </a:ext>
              </a:extLst>
            </p:cNvPr>
            <p:cNvSpPr/>
            <p:nvPr/>
          </p:nvSpPr>
          <p:spPr>
            <a:xfrm>
              <a:off x="5674429" y="2175046"/>
              <a:ext cx="11512" cy="128710"/>
            </a:xfrm>
            <a:custGeom>
              <a:avLst/>
              <a:gdLst>
                <a:gd name="connsiteX0" fmla="*/ 0 w 11512"/>
                <a:gd name="connsiteY0" fmla="*/ 0 h 128710"/>
                <a:gd name="connsiteX1" fmla="*/ 0 w 11512"/>
                <a:gd name="connsiteY1" fmla="*/ 128710 h 12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12" h="128710">
                  <a:moveTo>
                    <a:pt x="0" y="0"/>
                  </a:moveTo>
                  <a:lnTo>
                    <a:pt x="0" y="128710"/>
                  </a:lnTo>
                </a:path>
              </a:pathLst>
            </a:custGeom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ru-RU" sz="135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D953BB7B-ECA0-4D69-9F0A-307A69682334}"/>
              </a:ext>
            </a:extLst>
          </p:cNvPr>
          <p:cNvSpPr/>
          <p:nvPr/>
        </p:nvSpPr>
        <p:spPr>
          <a:xfrm flipH="1">
            <a:off x="5701340" y="2310074"/>
            <a:ext cx="467679" cy="467679"/>
          </a:xfrm>
          <a:prstGeom prst="ellipse">
            <a:avLst/>
          </a:prstGeom>
          <a:gradFill>
            <a:gsLst>
              <a:gs pos="13000">
                <a:srgbClr val="18A567"/>
              </a:gs>
              <a:gs pos="100000">
                <a:srgbClr val="158D5A"/>
              </a:gs>
            </a:gsLst>
            <a:lin ang="5400000" scaled="1"/>
          </a:gra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6" name="Graphic 25" descr="Money with solid fill">
            <a:extLst>
              <a:ext uri="{FF2B5EF4-FFF2-40B4-BE49-F238E27FC236}">
                <a16:creationId xmlns:a16="http://schemas.microsoft.com/office/drawing/2014/main" id="{204C9E91-B150-45C8-939F-14B8D44C1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9774" y="2378508"/>
            <a:ext cx="330812" cy="330812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968FF26-157E-5D26-1EB9-02A103A8B1B6}"/>
              </a:ext>
            </a:extLst>
          </p:cNvPr>
          <p:cNvGraphicFramePr>
            <a:graphicFrameLocks noGrp="1"/>
          </p:cNvGraphicFramePr>
          <p:nvPr/>
        </p:nvGraphicFramePr>
        <p:xfrm>
          <a:off x="787032" y="4449658"/>
          <a:ext cx="5919678" cy="392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1">
                  <a:extLst>
                    <a:ext uri="{9D8B030D-6E8A-4147-A177-3AD203B41FA5}">
                      <a16:colId xmlns:a16="http://schemas.microsoft.com/office/drawing/2014/main" val="3710379694"/>
                    </a:ext>
                  </a:extLst>
                </a:gridCol>
                <a:gridCol w="1514180">
                  <a:extLst>
                    <a:ext uri="{9D8B030D-6E8A-4147-A177-3AD203B41FA5}">
                      <a16:colId xmlns:a16="http://schemas.microsoft.com/office/drawing/2014/main" val="2951951080"/>
                    </a:ext>
                  </a:extLst>
                </a:gridCol>
                <a:gridCol w="1595286">
                  <a:extLst>
                    <a:ext uri="{9D8B030D-6E8A-4147-A177-3AD203B41FA5}">
                      <a16:colId xmlns:a16="http://schemas.microsoft.com/office/drawing/2014/main" val="1090918775"/>
                    </a:ext>
                  </a:extLst>
                </a:gridCol>
                <a:gridCol w="1455551">
                  <a:extLst>
                    <a:ext uri="{9D8B030D-6E8A-4147-A177-3AD203B41FA5}">
                      <a16:colId xmlns:a16="http://schemas.microsoft.com/office/drawing/2014/main" val="2472307883"/>
                    </a:ext>
                  </a:extLst>
                </a:gridCol>
              </a:tblGrid>
              <a:tr h="392066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Shuttle – 15 PASSENGER</a:t>
                      </a:r>
                    </a:p>
                  </a:txBody>
                  <a:tcPr marL="68580" marR="68580" marT="34290" marB="34290" anchor="ctr"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$1,700.00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$170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4F4F4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$X</a:t>
                      </a:r>
                      <a:endParaRPr lang="ru-RU" sz="800" b="0" dirty="0">
                        <a:solidFill>
                          <a:srgbClr val="4F4F4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rgbClr val="18A56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8A5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32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862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22A48-E95E-2678-9FF2-FDBB0CF93AC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087232" y="2227366"/>
            <a:ext cx="3267463" cy="3000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b="1">
                <a:solidFill>
                  <a:srgbClr val="000000"/>
                </a:solidFill>
                <a:latin typeface="DIN Next LT Pro" panose="020B0503020203050203"/>
              </a:rPr>
              <a:t>Customized Plan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24FEAB-B287-15B6-BE01-5B7F0C809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1171349"/>
            <a:ext cx="8786682" cy="487016"/>
          </a:xfrm>
          <a:prstGeom prst="rect">
            <a:avLst/>
          </a:prstGeom>
        </p:spPr>
        <p:txBody>
          <a:bodyPr/>
          <a:lstStyle/>
          <a:p>
            <a:r>
              <a:rPr lang="en-US" sz="2850">
                <a:solidFill>
                  <a:schemeClr val="bg2"/>
                </a:solidFill>
              </a:rPr>
              <a:t>We’re with you every step of the way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72C107-444B-4150-35EA-38BB4B5F78F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56554" y="2142691"/>
            <a:ext cx="2809538" cy="994172"/>
          </a:xfrm>
          <a:prstGeom prst="rect">
            <a:avLst/>
          </a:prstGeom>
        </p:spPr>
        <p:txBody>
          <a:bodyPr/>
          <a:lstStyle/>
          <a:p>
            <a:r>
              <a:rPr lang="en-US" sz="1500" b="1">
                <a:latin typeface="DIN Next LT Pro" panose="020B0503020203050203"/>
              </a:rPr>
              <a:t>Marketing Tools &amp; Commuter Connection Meetings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8CFDFD2-0CC2-79ED-ED1B-E893259523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52750" y="2825951"/>
            <a:ext cx="3236119" cy="263129"/>
          </a:xfrm>
          <a:prstGeom prst="rect">
            <a:avLst/>
          </a:prstGeom>
        </p:spPr>
        <p:txBody>
          <a:bodyPr/>
          <a:lstStyle/>
          <a:p>
            <a:r>
              <a:rPr lang="en-US" sz="1500" b="1">
                <a:latin typeface="DIN Next LT Pro" panose="020B0503020203050203"/>
              </a:rPr>
              <a:t>Fleet Management</a:t>
            </a:r>
            <a:endParaRPr lang="en-US" sz="1500">
              <a:latin typeface="DIN Next LT Pro" panose="020B0503020203050203"/>
            </a:endParaRPr>
          </a:p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83586C-A3E4-D09E-A1A6-6BAADDEDF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091" y="5627435"/>
            <a:ext cx="1104557" cy="233016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9272A74-B653-2005-A564-B24034138B7F}"/>
              </a:ext>
            </a:extLst>
          </p:cNvPr>
          <p:cNvSpPr txBox="1">
            <a:spLocks/>
          </p:cNvSpPr>
          <p:nvPr/>
        </p:nvSpPr>
        <p:spPr>
          <a:xfrm>
            <a:off x="1063906" y="2796446"/>
            <a:ext cx="3236642" cy="2624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r>
              <a:rPr lang="en-US" sz="1500" b="1" kern="0">
                <a:latin typeface="DIN Next LT Pro" panose="020B0503020203050203"/>
              </a:rPr>
              <a:t>New Rider Onboarding</a:t>
            </a:r>
            <a:endParaRPr lang="en-US" sz="1400" kern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5B556D-29DF-893C-4CFE-26D472B1B1CE}"/>
              </a:ext>
            </a:extLst>
          </p:cNvPr>
          <p:cNvSpPr txBox="1">
            <a:spLocks/>
          </p:cNvSpPr>
          <p:nvPr/>
        </p:nvSpPr>
        <p:spPr>
          <a:xfrm>
            <a:off x="1054924" y="3344076"/>
            <a:ext cx="2669870" cy="34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30479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5718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594" defTabSz="685800">
              <a:spcBef>
                <a:spcPts val="750"/>
              </a:spcBef>
              <a:buClr>
                <a:srgbClr val="04A564"/>
              </a:buClr>
            </a:pPr>
            <a:r>
              <a:rPr lang="en-US" sz="1500" b="1" kern="0">
                <a:solidFill>
                  <a:srgbClr val="000000"/>
                </a:solidFill>
                <a:latin typeface="DIN Next LT Pro" panose="020B0503020203050203"/>
              </a:rPr>
              <a:t>Transparent Billing/Budgeting</a:t>
            </a:r>
            <a:endParaRPr lang="en-US" sz="1200" kern="0">
              <a:solidFill>
                <a:srgbClr val="130C0E"/>
              </a:solidFill>
            </a:endParaRP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BCEF836F-F8E1-25FA-2ED5-25B35AB2EB34}"/>
              </a:ext>
            </a:extLst>
          </p:cNvPr>
          <p:cNvSpPr txBox="1">
            <a:spLocks/>
          </p:cNvSpPr>
          <p:nvPr/>
        </p:nvSpPr>
        <p:spPr>
          <a:xfrm>
            <a:off x="5066231" y="3336340"/>
            <a:ext cx="2669870" cy="34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30479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/>
                <a:sym typeface="Arial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5718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594" defTabSz="685800">
              <a:spcBef>
                <a:spcPts val="750"/>
              </a:spcBef>
              <a:buClr>
                <a:srgbClr val="04A564"/>
              </a:buClr>
            </a:pPr>
            <a:r>
              <a:rPr lang="en-US" sz="1500" b="1" kern="0">
                <a:solidFill>
                  <a:srgbClr val="000000"/>
                </a:solidFill>
                <a:latin typeface="DIN Next LT Pro" panose="020B0503020203050203"/>
              </a:rPr>
              <a:t>Dedicated Account Management</a:t>
            </a:r>
            <a:endParaRPr lang="en-US" sz="1200" kern="0">
              <a:solidFill>
                <a:srgbClr val="130C0E"/>
              </a:solidFill>
            </a:endParaRPr>
          </a:p>
        </p:txBody>
      </p:sp>
      <p:pic>
        <p:nvPicPr>
          <p:cNvPr id="32" name="Graphic 31" descr="Checkmark outline">
            <a:extLst>
              <a:ext uri="{FF2B5EF4-FFF2-40B4-BE49-F238E27FC236}">
                <a16:creationId xmlns:a16="http://schemas.microsoft.com/office/drawing/2014/main" id="{383CC3CE-095C-97C8-8C2C-F58A6DCF2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0680" y="2167499"/>
            <a:ext cx="359919" cy="359919"/>
          </a:xfrm>
          <a:prstGeom prst="rect">
            <a:avLst/>
          </a:prstGeom>
        </p:spPr>
      </p:pic>
      <p:pic>
        <p:nvPicPr>
          <p:cNvPr id="33" name="Graphic 32" descr="Checkmark outline">
            <a:extLst>
              <a:ext uri="{FF2B5EF4-FFF2-40B4-BE49-F238E27FC236}">
                <a16:creationId xmlns:a16="http://schemas.microsoft.com/office/drawing/2014/main" id="{EC88447A-895F-FEBD-DF98-5E2241789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2830" y="2763034"/>
            <a:ext cx="359919" cy="359919"/>
          </a:xfrm>
          <a:prstGeom prst="rect">
            <a:avLst/>
          </a:prstGeom>
        </p:spPr>
      </p:pic>
      <p:pic>
        <p:nvPicPr>
          <p:cNvPr id="34" name="Graphic 33" descr="Checkmark outline">
            <a:extLst>
              <a:ext uri="{FF2B5EF4-FFF2-40B4-BE49-F238E27FC236}">
                <a16:creationId xmlns:a16="http://schemas.microsoft.com/office/drawing/2014/main" id="{5650EAC6-35B9-CE4D-0EA2-9BE2DEFC4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6312" y="3344076"/>
            <a:ext cx="359919" cy="359919"/>
          </a:xfrm>
          <a:prstGeom prst="rect">
            <a:avLst/>
          </a:prstGeom>
        </p:spPr>
      </p:pic>
      <p:pic>
        <p:nvPicPr>
          <p:cNvPr id="35" name="Graphic 34" descr="Checkmark outline">
            <a:extLst>
              <a:ext uri="{FF2B5EF4-FFF2-40B4-BE49-F238E27FC236}">
                <a16:creationId xmlns:a16="http://schemas.microsoft.com/office/drawing/2014/main" id="{D37C9B8D-A285-DD49-5945-7972F827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46" y="2197432"/>
            <a:ext cx="359919" cy="359919"/>
          </a:xfrm>
          <a:prstGeom prst="rect">
            <a:avLst/>
          </a:prstGeom>
        </p:spPr>
      </p:pic>
      <p:pic>
        <p:nvPicPr>
          <p:cNvPr id="36" name="Graphic 35" descr="Checkmark outline">
            <a:extLst>
              <a:ext uri="{FF2B5EF4-FFF2-40B4-BE49-F238E27FC236}">
                <a16:creationId xmlns:a16="http://schemas.microsoft.com/office/drawing/2014/main" id="{49FA01BA-78D9-A1BB-61A2-F54943D7E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46" y="2763034"/>
            <a:ext cx="359919" cy="359919"/>
          </a:xfrm>
          <a:prstGeom prst="rect">
            <a:avLst/>
          </a:prstGeom>
        </p:spPr>
      </p:pic>
      <p:pic>
        <p:nvPicPr>
          <p:cNvPr id="37" name="Graphic 36" descr="Checkmark outline">
            <a:extLst>
              <a:ext uri="{FF2B5EF4-FFF2-40B4-BE49-F238E27FC236}">
                <a16:creationId xmlns:a16="http://schemas.microsoft.com/office/drawing/2014/main" id="{9638F6ED-4528-BD24-E5A3-1AC7C2005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645" y="3360003"/>
            <a:ext cx="359919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2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>
            <a:extLst>
              <a:ext uri="{FF2B5EF4-FFF2-40B4-BE49-F238E27FC236}">
                <a16:creationId xmlns:a16="http://schemas.microsoft.com/office/drawing/2014/main" id="{EF596EC0-B2F8-88E7-E4E2-61E00F96F4F8}"/>
              </a:ext>
            </a:extLst>
          </p:cNvPr>
          <p:cNvSpPr txBox="1"/>
          <p:nvPr/>
        </p:nvSpPr>
        <p:spPr>
          <a:xfrm>
            <a:off x="534117" y="2044707"/>
            <a:ext cx="428689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Changing Commuter landscape</a:t>
            </a:r>
          </a:p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Rising cost of living </a:t>
            </a:r>
          </a:p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Evolving needs &amp; expectations from employees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A3497483-717B-722E-0F11-39417341E642}"/>
              </a:ext>
            </a:extLst>
          </p:cNvPr>
          <p:cNvSpPr txBox="1"/>
          <p:nvPr/>
        </p:nvSpPr>
        <p:spPr>
          <a:xfrm>
            <a:off x="534116" y="1834995"/>
            <a:ext cx="3159936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1050"/>
              </a:lnSpc>
              <a:spcBef>
                <a:spcPct val="0"/>
              </a:spcBef>
              <a:defRPr/>
            </a:pPr>
            <a:r>
              <a:rPr lang="en-US" sz="1200" b="1">
                <a:solidFill>
                  <a:srgbClr val="04A564"/>
                </a:solidFill>
                <a:latin typeface="Arial" panose="020B0604020202020204" pitchFamily="34" charset="0"/>
                <a:ea typeface="Open Sans Bold"/>
                <a:cs typeface="Arial" panose="020B0604020202020204" pitchFamily="34" charset="0"/>
                <a:sym typeface="Open Sans Bold"/>
              </a:rPr>
              <a:t>It’s Needed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BCDBCF0-9239-4847-BA36-B8D4CA79CDA6}"/>
              </a:ext>
            </a:extLst>
          </p:cNvPr>
          <p:cNvSpPr txBox="1"/>
          <p:nvPr/>
        </p:nvSpPr>
        <p:spPr>
          <a:xfrm>
            <a:off x="534115" y="3173807"/>
            <a:ext cx="552622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Online rider impact dashboard</a:t>
            </a:r>
          </a:p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Quarterly updates </a:t>
            </a:r>
          </a:p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rgbClr val="FFFFFF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B4EC7E0F-528D-9208-A65B-E4AB3F860C33}"/>
              </a:ext>
            </a:extLst>
          </p:cNvPr>
          <p:cNvSpPr txBox="1"/>
          <p:nvPr/>
        </p:nvSpPr>
        <p:spPr>
          <a:xfrm>
            <a:off x="534116" y="2992286"/>
            <a:ext cx="3159936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1050"/>
              </a:lnSpc>
              <a:spcBef>
                <a:spcPct val="0"/>
              </a:spcBef>
              <a:defRPr/>
            </a:pPr>
            <a:r>
              <a:rPr lang="en-US" sz="1200" b="1">
                <a:solidFill>
                  <a:srgbClr val="04A564"/>
                </a:solidFill>
                <a:latin typeface="Arial" panose="020B0604020202020204" pitchFamily="34" charset="0"/>
                <a:ea typeface="Open Sans Bold"/>
                <a:cs typeface="Arial" panose="020B0604020202020204" pitchFamily="34" charset="0"/>
                <a:sym typeface="Open Sans Bold"/>
              </a:rPr>
              <a:t>It’s Measurable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E0FBC8D6-4671-FC83-F638-BF5F54D1D17B}"/>
              </a:ext>
            </a:extLst>
          </p:cNvPr>
          <p:cNvSpPr txBox="1"/>
          <p:nvPr/>
        </p:nvSpPr>
        <p:spPr>
          <a:xfrm>
            <a:off x="4806542" y="2021572"/>
            <a:ext cx="552622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Saves Money</a:t>
            </a:r>
          </a:p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Reduces Carbon Footprint</a:t>
            </a:r>
          </a:p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Recruitment &amp; Retention Solution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D58BABFB-429F-F52E-5293-34D8359E008E}"/>
              </a:ext>
            </a:extLst>
          </p:cNvPr>
          <p:cNvSpPr txBox="1"/>
          <p:nvPr/>
        </p:nvSpPr>
        <p:spPr>
          <a:xfrm>
            <a:off x="4806542" y="1834995"/>
            <a:ext cx="3159936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1050"/>
              </a:lnSpc>
              <a:spcBef>
                <a:spcPct val="0"/>
              </a:spcBef>
              <a:defRPr/>
            </a:pPr>
            <a:r>
              <a:rPr lang="en-US" sz="1200" b="1">
                <a:solidFill>
                  <a:srgbClr val="04A564"/>
                </a:solidFill>
                <a:latin typeface="Arial" panose="020B0604020202020204" pitchFamily="34" charset="0"/>
                <a:ea typeface="Open Sans Bold"/>
                <a:cs typeface="Arial" panose="020B0604020202020204" pitchFamily="34" charset="0"/>
                <a:sym typeface="Open Sans Bold"/>
              </a:rPr>
              <a:t>It’s Impactful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4502AAC4-A4EE-C4C7-F46C-F8F2D955F3C3}"/>
              </a:ext>
            </a:extLst>
          </p:cNvPr>
          <p:cNvSpPr txBox="1"/>
          <p:nvPr/>
        </p:nvSpPr>
        <p:spPr>
          <a:xfrm>
            <a:off x="4841275" y="3173807"/>
            <a:ext cx="324370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Align on a plan forward</a:t>
            </a:r>
          </a:p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Help us promote the program </a:t>
            </a:r>
          </a:p>
          <a:p>
            <a:pPr marL="214313" indent="-214313" defTabSz="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130C0E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Watch us take the wheel and drive change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5F7EA1E1-A5D9-C496-D335-C987FDDECC4F}"/>
              </a:ext>
            </a:extLst>
          </p:cNvPr>
          <p:cNvSpPr txBox="1"/>
          <p:nvPr/>
        </p:nvSpPr>
        <p:spPr>
          <a:xfrm>
            <a:off x="4841275" y="3003713"/>
            <a:ext cx="3159936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1050"/>
              </a:lnSpc>
              <a:spcBef>
                <a:spcPct val="0"/>
              </a:spcBef>
              <a:defRPr/>
            </a:pPr>
            <a:r>
              <a:rPr lang="en-US" sz="1200" b="1">
                <a:solidFill>
                  <a:srgbClr val="04A564"/>
                </a:solidFill>
                <a:latin typeface="Arial" panose="020B0604020202020204" pitchFamily="34" charset="0"/>
                <a:ea typeface="Open Sans Bold"/>
                <a:cs typeface="Arial" panose="020B0604020202020204" pitchFamily="34" charset="0"/>
                <a:sym typeface="Open Sans Bold"/>
              </a:rPr>
              <a:t>It’s Easy to Implement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214FDD-C5A2-C40F-376B-41F13CEBF05D}"/>
              </a:ext>
            </a:extLst>
          </p:cNvPr>
          <p:cNvSpPr/>
          <p:nvPr/>
        </p:nvSpPr>
        <p:spPr>
          <a:xfrm>
            <a:off x="321748" y="944761"/>
            <a:ext cx="6141377" cy="7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sz="2700" b="1">
                <a:solidFill>
                  <a:srgbClr val="130C0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Why it Works</a:t>
            </a:r>
          </a:p>
        </p:txBody>
      </p:sp>
      <p:pic>
        <p:nvPicPr>
          <p:cNvPr id="12" name="Picture 11" descr="A group of people standing next to a car&#10;&#10;Description automatically generated">
            <a:extLst>
              <a:ext uri="{FF2B5EF4-FFF2-40B4-BE49-F238E27FC236}">
                <a16:creationId xmlns:a16="http://schemas.microsoft.com/office/drawing/2014/main" id="{A7F4C295-01FC-1E8C-3CBE-C51A48DD2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5662"/>
            <a:ext cx="9144000" cy="19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96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2990753-B3F6-8D37-0094-B6CCC6456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 t="35429" r="7248" b="30466"/>
          <a:stretch/>
        </p:blipFill>
        <p:spPr bwMode="auto">
          <a:xfrm>
            <a:off x="4018905" y="975966"/>
            <a:ext cx="3536156" cy="9703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iscontinued Products">
            <a:extLst>
              <a:ext uri="{FF2B5EF4-FFF2-40B4-BE49-F238E27FC236}">
                <a16:creationId xmlns:a16="http://schemas.microsoft.com/office/drawing/2014/main" id="{54C524A2-3512-4C6F-C975-3927B74C2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67" y="2027904"/>
            <a:ext cx="4195313" cy="4911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Quad/Graphics | National Postal Museum">
            <a:extLst>
              <a:ext uri="{FF2B5EF4-FFF2-40B4-BE49-F238E27FC236}">
                <a16:creationId xmlns:a16="http://schemas.microsoft.com/office/drawing/2014/main" id="{D946CF09-6CD8-3EE4-474F-9604F02FD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9673" y="2712168"/>
            <a:ext cx="2272785" cy="9775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JBS USA - Wikipedia">
            <a:extLst>
              <a:ext uri="{FF2B5EF4-FFF2-40B4-BE49-F238E27FC236}">
                <a16:creationId xmlns:a16="http://schemas.microsoft.com/office/drawing/2014/main" id="{2BB1254C-7E6C-4365-A851-4DCF58165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70" y="4365341"/>
            <a:ext cx="1750219" cy="5941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3ED0C1-BEAF-500E-7E56-482578BC92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187" t="17519" r="27674" b="73167"/>
          <a:stretch/>
        </p:blipFill>
        <p:spPr bwMode="auto">
          <a:xfrm>
            <a:off x="6650943" y="3541189"/>
            <a:ext cx="1740694" cy="59412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8" descr="QPS Employment Group">
            <a:extLst>
              <a:ext uri="{FF2B5EF4-FFF2-40B4-BE49-F238E27FC236}">
                <a16:creationId xmlns:a16="http://schemas.microsoft.com/office/drawing/2014/main" id="{FF3438D1-35BC-4E0C-995B-5422A3072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54" y="5074360"/>
            <a:ext cx="2812256" cy="7739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AF4A427-FE7C-B11B-AFAE-4797B769F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85" y="2708588"/>
            <a:ext cx="1772009" cy="6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C8BE2365-DF4D-93D3-CABC-A2C853E312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7577" y="4612397"/>
            <a:ext cx="1235869" cy="12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32" name="Picture 8" descr="Badger Color Concentrates Inc. Recognized by EcoVadis - Industry Today -  Leader in Manufacturing &amp; Industry News">
            <a:extLst>
              <a:ext uri="{FF2B5EF4-FFF2-40B4-BE49-F238E27FC236}">
                <a16:creationId xmlns:a16="http://schemas.microsoft.com/office/drawing/2014/main" id="{021B5B89-F2DD-C84B-E2A5-6EA433B5A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64" y="4662403"/>
            <a:ext cx="1703785" cy="11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14A84E0-7F26-3A5F-E61D-C1C2044F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77" y="3689709"/>
            <a:ext cx="1394753" cy="11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860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7162AD-A783-1625-24F0-D7165A99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120" y="1487751"/>
            <a:ext cx="8357616" cy="584735"/>
          </a:xfrm>
        </p:spPr>
        <p:txBody>
          <a:bodyPr/>
          <a:lstStyle/>
          <a:p>
            <a:pPr algn="l"/>
            <a:r>
              <a:rPr lang="en-US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000465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5AF5C-F713-9C6E-253B-FF9563572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935767-41B8-9E26-0CA5-C599C466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E4933-E9CB-5029-8257-8150172F8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06FDF23-76AA-5BDC-2FEB-A7BC37A0D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A67361-5F3A-DF52-59AD-97BE1097C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3463C6-6C92-7F1D-C984-C8BB4EA276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70"/>
          <a:stretch/>
        </p:blipFill>
        <p:spPr>
          <a:xfrm>
            <a:off x="4719991" y="902677"/>
            <a:ext cx="1471939" cy="701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E202A-F06F-7D9E-9292-5A2522078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930" y="902677"/>
            <a:ext cx="1533525" cy="819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7BF30D-C3D9-D771-A08E-0123AD66AEFC}"/>
              </a:ext>
            </a:extLst>
          </p:cNvPr>
          <p:cNvSpPr txBox="1"/>
          <p:nvPr/>
        </p:nvSpPr>
        <p:spPr>
          <a:xfrm>
            <a:off x="3871470" y="3962791"/>
            <a:ext cx="46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Valerie Lefler</a:t>
            </a:r>
          </a:p>
        </p:txBody>
      </p:sp>
      <p:pic>
        <p:nvPicPr>
          <p:cNvPr id="6" name="Google Shape;393;p4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8D7F4CD-9CF4-AF4C-FD38-A699DD9251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1836" y="2249482"/>
            <a:ext cx="3320187" cy="1595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070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9AC15DE-37A9-29DC-96A5-AC0E82071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6082" y="2457478"/>
            <a:ext cx="4951836" cy="1943044"/>
          </a:xfrm>
          <a:prstGeom prst="rect">
            <a:avLst/>
          </a:prstGeom>
          <a:effectLst>
            <a:outerShdw blurRad="529293" dist="187333" dir="5400000" algn="t" rotWithShape="0">
              <a:srgbClr val="290F15">
                <a:alpha val="5607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0297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EF7BB0-881B-ED9A-DC37-96C8654E5E0F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56000">
                <a:srgbClr val="4F2D8D"/>
              </a:gs>
              <a:gs pos="100000">
                <a:srgbClr val="9F26A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C32C68-34C4-F56D-AB8C-8293B90C6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30878"/>
            <a:ext cx="7886700" cy="994172"/>
          </a:xfrm>
        </p:spPr>
        <p:txBody>
          <a:bodyPr/>
          <a:lstStyle/>
          <a:p>
            <a:pPr algn="ctr"/>
            <a:r>
              <a:rPr lang="en-US" sz="2400" b="1" spc="225" dirty="0">
                <a:solidFill>
                  <a:schemeClr val="bg1"/>
                </a:solidFill>
              </a:rPr>
              <a:t>OUR 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6B700-D80D-0557-30B5-FC053291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624602"/>
            <a:ext cx="7886700" cy="32635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Mobility solutions for the </a:t>
            </a:r>
            <a:r>
              <a:rPr lang="en-US" b="1" i="1" dirty="0">
                <a:solidFill>
                  <a:schemeClr val="bg1"/>
                </a:solidFill>
              </a:rPr>
              <a:t>health and wellbeing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of every person in every community.</a:t>
            </a:r>
          </a:p>
        </p:txBody>
      </p:sp>
      <p:pic>
        <p:nvPicPr>
          <p:cNvPr id="2" name="Picture 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564D625-7CB1-1646-00C7-437EBD4678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578" y="1301066"/>
            <a:ext cx="1656844" cy="7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0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A3F4CB-8B0C-112A-8E2E-7AA2A4AFF4CD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E52D27"/>
              </a:gs>
              <a:gs pos="100000">
                <a:srgbClr val="F6912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24192E-EE44-7136-6ECE-14E4FE46DDED}"/>
              </a:ext>
            </a:extLst>
          </p:cNvPr>
          <p:cNvSpPr txBox="1">
            <a:spLocks/>
          </p:cNvSpPr>
          <p:nvPr/>
        </p:nvSpPr>
        <p:spPr>
          <a:xfrm>
            <a:off x="628650" y="2130878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66"/>
            <a:r>
              <a:rPr lang="en-US" sz="2400" spc="225" dirty="0">
                <a:solidFill>
                  <a:prstClr val="white"/>
                </a:solidFill>
                <a:latin typeface="Nunito Sans"/>
              </a:rPr>
              <a:t>THE PROBLEM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7492E9-3273-F886-21C9-F4AC7CE21D30}"/>
              </a:ext>
            </a:extLst>
          </p:cNvPr>
          <p:cNvGrpSpPr/>
          <p:nvPr/>
        </p:nvGrpSpPr>
        <p:grpSpPr>
          <a:xfrm>
            <a:off x="1329936" y="2881124"/>
            <a:ext cx="6582778" cy="1437993"/>
            <a:chOff x="2098694" y="2698498"/>
            <a:chExt cx="8777037" cy="191732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CE9E7A-F2B2-E546-813B-AA4252F3A348}"/>
                </a:ext>
              </a:extLst>
            </p:cNvPr>
            <p:cNvSpPr txBox="1"/>
            <p:nvPr/>
          </p:nvSpPr>
          <p:spPr>
            <a:xfrm>
              <a:off x="3979729" y="2769162"/>
              <a:ext cx="6896002" cy="1846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766"/>
              <a:r>
                <a:rPr lang="en-US" sz="2100" dirty="0">
                  <a:solidFill>
                    <a:prstClr val="white"/>
                  </a:solidFill>
                  <a:latin typeface="Nunito Sans"/>
                  <a:ea typeface="Lora" pitchFamily="2" charset="0"/>
                  <a:cs typeface="Lora" pitchFamily="2" charset="0"/>
                </a:rPr>
                <a:t>The fragmented labyrinth of resources, policies, and programs for transportation is </a:t>
              </a:r>
              <a:r>
                <a:rPr lang="en-US" sz="2100" b="1" dirty="0">
                  <a:solidFill>
                    <a:prstClr val="white"/>
                  </a:solidFill>
                  <a:latin typeface="Nunito Sans"/>
                  <a:ea typeface="Lora" pitchFamily="2" charset="0"/>
                  <a:cs typeface="Lora" pitchFamily="2" charset="0"/>
                </a:rPr>
                <a:t>not working for those who rely on it the most.</a:t>
              </a:r>
              <a:r>
                <a:rPr lang="en-US" sz="2100" dirty="0">
                  <a:solidFill>
                    <a:prstClr val="white"/>
                  </a:solidFill>
                  <a:latin typeface="Nunito Sans"/>
                  <a:ea typeface="Lora" pitchFamily="2" charset="0"/>
                  <a:cs typeface="Lora" pitchFamily="2" charset="0"/>
                </a:rPr>
                <a:t> </a:t>
              </a:r>
              <a:endParaRPr lang="en-US" sz="2100" dirty="0">
                <a:solidFill>
                  <a:prstClr val="white"/>
                </a:solidFill>
                <a:latin typeface="Nunito Sans"/>
              </a:endParaRPr>
            </a:p>
          </p:txBody>
        </p:sp>
        <p:pic>
          <p:nvPicPr>
            <p:cNvPr id="5" name="Graphic 4" descr="Puzzle pieces with solid fill">
              <a:extLst>
                <a:ext uri="{FF2B5EF4-FFF2-40B4-BE49-F238E27FC236}">
                  <a16:creationId xmlns:a16="http://schemas.microsoft.com/office/drawing/2014/main" id="{C4FAE667-D8E8-CC18-73DA-CCD02624F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98694" y="2698498"/>
              <a:ext cx="1815882" cy="1815882"/>
            </a:xfrm>
            <a:prstGeom prst="rect">
              <a:avLst/>
            </a:prstGeom>
          </p:spPr>
        </p:pic>
      </p:grpSp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A78D142-7CDB-3FFA-77E9-25C2407B48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2" y="5567710"/>
            <a:ext cx="757930" cy="3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05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55A822-1588-5313-D228-9A6D03FEF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6CDB955-4DB5-8AED-9269-9EE0DD6171C5}"/>
              </a:ext>
            </a:extLst>
          </p:cNvPr>
          <p:cNvSpPr/>
          <p:nvPr/>
        </p:nvSpPr>
        <p:spPr>
          <a:xfrm>
            <a:off x="-262" y="857250"/>
            <a:ext cx="9144001" cy="5143500"/>
          </a:xfrm>
          <a:prstGeom prst="rect">
            <a:avLst/>
          </a:prstGeom>
          <a:solidFill>
            <a:srgbClr val="A6257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304E5C-9854-2546-8F9F-65B57FCCF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74" y="1039161"/>
            <a:ext cx="9144000" cy="497681"/>
          </a:xfrm>
        </p:spPr>
        <p:txBody>
          <a:bodyPr>
            <a:noAutofit/>
          </a:bodyPr>
          <a:lstStyle/>
          <a:p>
            <a:pPr algn="l"/>
            <a:r>
              <a:rPr lang="en-US" sz="2700" dirty="0">
                <a:latin typeface="Nunito Sans Black" panose="00000A00000000000000" pitchFamily="2" charset="0"/>
              </a:rPr>
              <a:t>Transportation Assistance Hubs</a:t>
            </a:r>
            <a:br>
              <a:rPr lang="en-US" dirty="0"/>
            </a:br>
            <a:r>
              <a:rPr lang="en-US" dirty="0"/>
              <a:t>Enable Mobility for all Social Determinants of Health</a:t>
            </a:r>
          </a:p>
        </p:txBody>
      </p:sp>
      <p:sp>
        <p:nvSpPr>
          <p:cNvPr id="10" name="Google Shape;275;p45">
            <a:extLst>
              <a:ext uri="{FF2B5EF4-FFF2-40B4-BE49-F238E27FC236}">
                <a16:creationId xmlns:a16="http://schemas.microsoft.com/office/drawing/2014/main" id="{DABAD2B1-E377-8DF6-8E6D-19972FD27C80}"/>
              </a:ext>
            </a:extLst>
          </p:cNvPr>
          <p:cNvSpPr txBox="1"/>
          <p:nvPr/>
        </p:nvSpPr>
        <p:spPr>
          <a:xfrm>
            <a:off x="7048225" y="4252739"/>
            <a:ext cx="1423583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defTabSz="685766"/>
            <a:r>
              <a:rPr lang="en" sz="1350" dirty="0">
                <a:solidFill>
                  <a:prstClr val="white"/>
                </a:solidFill>
                <a:latin typeface="Nunito"/>
                <a:ea typeface="Nunito"/>
                <a:cs typeface="Nunito"/>
                <a:sym typeface="Nunito"/>
              </a:rPr>
              <a:t>Wellness &amp; Medical Appointments</a:t>
            </a:r>
            <a:endParaRPr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3" name="Google Shape;276;p45">
            <a:extLst>
              <a:ext uri="{FF2B5EF4-FFF2-40B4-BE49-F238E27FC236}">
                <a16:creationId xmlns:a16="http://schemas.microsoft.com/office/drawing/2014/main" id="{AA88A598-DECE-2A5D-A478-18A36050C67C}"/>
              </a:ext>
            </a:extLst>
          </p:cNvPr>
          <p:cNvSpPr txBox="1"/>
          <p:nvPr/>
        </p:nvSpPr>
        <p:spPr>
          <a:xfrm>
            <a:off x="5007111" y="5614375"/>
            <a:ext cx="1291949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 defTabSz="685766"/>
            <a:r>
              <a:rPr lang="en" sz="1350" dirty="0">
                <a:solidFill>
                  <a:prstClr val="white"/>
                </a:solidFill>
                <a:latin typeface="Nunito"/>
                <a:ea typeface="Nunito"/>
                <a:cs typeface="Nunito"/>
                <a:sym typeface="Nunito"/>
              </a:rPr>
              <a:t>Employment</a:t>
            </a:r>
            <a:endParaRPr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5" name="Google Shape;277;p45">
            <a:extLst>
              <a:ext uri="{FF2B5EF4-FFF2-40B4-BE49-F238E27FC236}">
                <a16:creationId xmlns:a16="http://schemas.microsoft.com/office/drawing/2014/main" id="{927D1CB6-008E-94E7-F030-4A3666822597}"/>
              </a:ext>
            </a:extLst>
          </p:cNvPr>
          <p:cNvSpPr txBox="1"/>
          <p:nvPr/>
        </p:nvSpPr>
        <p:spPr>
          <a:xfrm>
            <a:off x="2999187" y="5614375"/>
            <a:ext cx="105689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 defTabSz="685766"/>
            <a:r>
              <a:rPr lang="en" sz="1350" dirty="0">
                <a:solidFill>
                  <a:prstClr val="white"/>
                </a:solidFill>
                <a:latin typeface="Nunito"/>
                <a:ea typeface="Nunito"/>
                <a:cs typeface="Nunito"/>
                <a:sym typeface="Nunito"/>
              </a:rPr>
              <a:t>Groceries</a:t>
            </a:r>
            <a:endParaRPr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6" name="Google Shape;278;p45">
            <a:extLst>
              <a:ext uri="{FF2B5EF4-FFF2-40B4-BE49-F238E27FC236}">
                <a16:creationId xmlns:a16="http://schemas.microsoft.com/office/drawing/2014/main" id="{41E88A01-F4C6-EF2F-D3EA-5D8C0D9F306F}"/>
              </a:ext>
            </a:extLst>
          </p:cNvPr>
          <p:cNvSpPr txBox="1"/>
          <p:nvPr/>
        </p:nvSpPr>
        <p:spPr>
          <a:xfrm>
            <a:off x="1044043" y="4232091"/>
            <a:ext cx="963273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r" defTabSz="685766"/>
            <a:r>
              <a:rPr lang="en" sz="1350" dirty="0">
                <a:solidFill>
                  <a:prstClr val="white"/>
                </a:solidFill>
                <a:latin typeface="Nunito"/>
                <a:ea typeface="Nunito"/>
                <a:cs typeface="Nunito"/>
                <a:sym typeface="Nunito"/>
              </a:rPr>
              <a:t>Social Services Providers</a:t>
            </a:r>
            <a:endParaRPr sz="1050" dirty="0">
              <a:solidFill>
                <a:prstClr val="white"/>
              </a:solidFill>
              <a:latin typeface="Nunito San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AEE0CBA-5447-4254-10FA-477EF50D2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3123"/>
          <a:stretch/>
        </p:blipFill>
        <p:spPr>
          <a:xfrm>
            <a:off x="3093305" y="4889104"/>
            <a:ext cx="962771" cy="74014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015BE5B-48E3-E273-6A81-2C28A1A265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620" b="19588"/>
          <a:stretch/>
        </p:blipFill>
        <p:spPr>
          <a:xfrm>
            <a:off x="5338038" y="5008065"/>
            <a:ext cx="673933" cy="60631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D2BDEB2-D71A-C5AA-D60E-F215825985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6344"/>
          <a:stretch/>
        </p:blipFill>
        <p:spPr>
          <a:xfrm>
            <a:off x="6382615" y="4274165"/>
            <a:ext cx="760622" cy="56024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EE88B48-9AF2-7B0B-1DC3-2143FC13AA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5592"/>
          <a:stretch/>
        </p:blipFill>
        <p:spPr>
          <a:xfrm>
            <a:off x="1968523" y="4242147"/>
            <a:ext cx="687867" cy="58061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E412F9D-51A1-A7F5-5DA0-38886629B8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37701"/>
          <a:stretch/>
        </p:blipFill>
        <p:spPr>
          <a:xfrm rot="4577711" flipH="1">
            <a:off x="4840754" y="4372483"/>
            <a:ext cx="766916" cy="47778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1997CE8-028A-9C59-DA4B-88E16D4C621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9085" r="4785" b="36270"/>
          <a:stretch/>
        </p:blipFill>
        <p:spPr>
          <a:xfrm rot="2392421">
            <a:off x="5665782" y="3757664"/>
            <a:ext cx="503843" cy="37280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7C4AF9D5-40CE-4283-8181-F1761B3DCC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24390" b="30642"/>
          <a:stretch/>
        </p:blipFill>
        <p:spPr>
          <a:xfrm rot="16969800">
            <a:off x="3705038" y="4555030"/>
            <a:ext cx="657509" cy="29566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09C7FF4-1352-33E6-B058-5C776033FA4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16150" b="33841"/>
          <a:stretch/>
        </p:blipFill>
        <p:spPr>
          <a:xfrm rot="19118235">
            <a:off x="2911172" y="3888097"/>
            <a:ext cx="612633" cy="3063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9996513-05C7-788B-A00D-15BA91A33BED}"/>
              </a:ext>
            </a:extLst>
          </p:cNvPr>
          <p:cNvSpPr/>
          <p:nvPr/>
        </p:nvSpPr>
        <p:spPr>
          <a:xfrm>
            <a:off x="3952985" y="2829291"/>
            <a:ext cx="1187745" cy="118774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1CE09E-76CB-084E-4281-9F336B925149}"/>
              </a:ext>
            </a:extLst>
          </p:cNvPr>
          <p:cNvGrpSpPr/>
          <p:nvPr/>
        </p:nvGrpSpPr>
        <p:grpSpPr>
          <a:xfrm rot="20757254">
            <a:off x="4862661" y="4070621"/>
            <a:ext cx="168875" cy="1474982"/>
            <a:chOff x="842962" y="2495550"/>
            <a:chExt cx="225167" cy="196664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EE1C4BE-C28F-9278-72CF-52B01CB8D908}"/>
                </a:ext>
              </a:extLst>
            </p:cNvPr>
            <p:cNvSpPr/>
            <p:nvPr/>
          </p:nvSpPr>
          <p:spPr>
            <a:xfrm>
              <a:off x="842962" y="2495550"/>
              <a:ext cx="219075" cy="2190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350">
                <a:solidFill>
                  <a:prstClr val="white"/>
                </a:solidFill>
                <a:latin typeface="Nunito Sans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062BC-95C1-6E35-3988-E626A63A9AC6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>
              <a:off x="952500" y="2714625"/>
              <a:ext cx="0" cy="156724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E311823-EF16-CBFD-4371-EEDF2823660F}"/>
                </a:ext>
              </a:extLst>
            </p:cNvPr>
            <p:cNvSpPr/>
            <p:nvPr/>
          </p:nvSpPr>
          <p:spPr>
            <a:xfrm>
              <a:off x="849054" y="4243117"/>
              <a:ext cx="219075" cy="2190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350">
                <a:solidFill>
                  <a:prstClr val="white"/>
                </a:solidFill>
                <a:latin typeface="Nunito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45A82E-67B8-49DB-4287-6D7CAFB04C09}"/>
              </a:ext>
            </a:extLst>
          </p:cNvPr>
          <p:cNvGrpSpPr/>
          <p:nvPr/>
        </p:nvGrpSpPr>
        <p:grpSpPr>
          <a:xfrm rot="842746" flipH="1">
            <a:off x="4112466" y="4070621"/>
            <a:ext cx="168875" cy="1474982"/>
            <a:chOff x="842962" y="2495550"/>
            <a:chExt cx="225167" cy="196664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DAA8E4E-D4E1-FA70-57AF-75EB40EEB9DE}"/>
                </a:ext>
              </a:extLst>
            </p:cNvPr>
            <p:cNvSpPr/>
            <p:nvPr/>
          </p:nvSpPr>
          <p:spPr>
            <a:xfrm>
              <a:off x="842962" y="2495550"/>
              <a:ext cx="219075" cy="2190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350">
                <a:solidFill>
                  <a:prstClr val="white"/>
                </a:solidFill>
                <a:latin typeface="Nunito Sans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9FC85B6-F92A-DFAB-8E18-44EFEE7D0C95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>
              <a:off x="952500" y="2714625"/>
              <a:ext cx="0" cy="156724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4D28D2-7BC0-3F75-25E3-6F0EE0B71040}"/>
                </a:ext>
              </a:extLst>
            </p:cNvPr>
            <p:cNvSpPr/>
            <p:nvPr/>
          </p:nvSpPr>
          <p:spPr>
            <a:xfrm>
              <a:off x="849054" y="4243117"/>
              <a:ext cx="219075" cy="2190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350">
                <a:solidFill>
                  <a:prstClr val="white"/>
                </a:solidFill>
                <a:latin typeface="Nunito San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A37AC5-209E-568B-749D-7967D50E314C}"/>
              </a:ext>
            </a:extLst>
          </p:cNvPr>
          <p:cNvGrpSpPr/>
          <p:nvPr/>
        </p:nvGrpSpPr>
        <p:grpSpPr>
          <a:xfrm>
            <a:off x="2587655" y="4080416"/>
            <a:ext cx="3968692" cy="182006"/>
            <a:chOff x="3448607" y="3137551"/>
            <a:chExt cx="5291589" cy="24267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A98013E-8090-64DE-2057-5AF97328DEFC}"/>
                </a:ext>
              </a:extLst>
            </p:cNvPr>
            <p:cNvGrpSpPr/>
            <p:nvPr/>
          </p:nvGrpSpPr>
          <p:grpSpPr>
            <a:xfrm rot="18686679">
              <a:off x="7644291" y="2266814"/>
              <a:ext cx="225167" cy="1966642"/>
              <a:chOff x="842962" y="2495550"/>
              <a:chExt cx="225167" cy="196664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63F614F-B76D-C2E3-EB9F-C0AD49FCB172}"/>
                  </a:ext>
                </a:extLst>
              </p:cNvPr>
              <p:cNvSpPr/>
              <p:nvPr/>
            </p:nvSpPr>
            <p:spPr>
              <a:xfrm>
                <a:off x="842962" y="2495550"/>
                <a:ext cx="219075" cy="21907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1350">
                  <a:solidFill>
                    <a:prstClr val="white"/>
                  </a:solidFill>
                  <a:latin typeface="Nunito San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8577126-41AC-E267-E3D5-9F8C7FD349CE}"/>
                  </a:ext>
                </a:extLst>
              </p:cNvPr>
              <p:cNvCxnSpPr>
                <a:cxnSpLocks/>
                <a:stCxn id="45" idx="4"/>
              </p:cNvCxnSpPr>
              <p:nvPr/>
            </p:nvCxnSpPr>
            <p:spPr>
              <a:xfrm>
                <a:off x="952500" y="2714625"/>
                <a:ext cx="0" cy="1567246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93CFCA1-D742-196C-6C46-0252EC918B3E}"/>
                  </a:ext>
                </a:extLst>
              </p:cNvPr>
              <p:cNvSpPr/>
              <p:nvPr/>
            </p:nvSpPr>
            <p:spPr>
              <a:xfrm>
                <a:off x="849054" y="4243117"/>
                <a:ext cx="219075" cy="21907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1350">
                  <a:solidFill>
                    <a:prstClr val="white"/>
                  </a:solidFill>
                  <a:latin typeface="Nunito San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746873-9153-406A-2D61-71B8E05A8475}"/>
                </a:ext>
              </a:extLst>
            </p:cNvPr>
            <p:cNvGrpSpPr/>
            <p:nvPr/>
          </p:nvGrpSpPr>
          <p:grpSpPr>
            <a:xfrm rot="2913321" flipH="1">
              <a:off x="4319344" y="2284322"/>
              <a:ext cx="225167" cy="1966642"/>
              <a:chOff x="842962" y="2495550"/>
              <a:chExt cx="225167" cy="196664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2B11C4F-AD74-D1DA-F6E4-5FB51F950ADC}"/>
                  </a:ext>
                </a:extLst>
              </p:cNvPr>
              <p:cNvSpPr/>
              <p:nvPr/>
            </p:nvSpPr>
            <p:spPr>
              <a:xfrm>
                <a:off x="842962" y="2495550"/>
                <a:ext cx="219075" cy="21907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1350">
                  <a:solidFill>
                    <a:prstClr val="white"/>
                  </a:solidFill>
                  <a:latin typeface="Nunito Sans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65EE39B-1CBC-D805-CD3B-B62A20DE0CA1}"/>
                  </a:ext>
                </a:extLst>
              </p:cNvPr>
              <p:cNvCxnSpPr>
                <a:cxnSpLocks/>
                <a:stCxn id="18" idx="4"/>
              </p:cNvCxnSpPr>
              <p:nvPr/>
            </p:nvCxnSpPr>
            <p:spPr>
              <a:xfrm>
                <a:off x="952500" y="2714625"/>
                <a:ext cx="0" cy="1567246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CC4F7F9-FC3F-A5C8-2D99-889599866418}"/>
                  </a:ext>
                </a:extLst>
              </p:cNvPr>
              <p:cNvSpPr/>
              <p:nvPr/>
            </p:nvSpPr>
            <p:spPr>
              <a:xfrm>
                <a:off x="849054" y="4243117"/>
                <a:ext cx="219075" cy="21907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1350">
                  <a:solidFill>
                    <a:prstClr val="white"/>
                  </a:solidFill>
                  <a:latin typeface="Nunito Sans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5A4D953-1C89-9D84-1DE8-C221F15FA51A}"/>
              </a:ext>
            </a:extLst>
          </p:cNvPr>
          <p:cNvSpPr txBox="1"/>
          <p:nvPr/>
        </p:nvSpPr>
        <p:spPr>
          <a:xfrm>
            <a:off x="3575065" y="3242694"/>
            <a:ext cx="19720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/>
            <a:r>
              <a:rPr lang="en-US" sz="1050" b="1" dirty="0">
                <a:solidFill>
                  <a:prstClr val="white"/>
                </a:solidFill>
                <a:latin typeface="Nunito Sans"/>
              </a:rPr>
              <a:t>Transportation</a:t>
            </a:r>
            <a:br>
              <a:rPr lang="en-US" sz="1050" b="1" dirty="0">
                <a:solidFill>
                  <a:prstClr val="white"/>
                </a:solidFill>
                <a:latin typeface="Nunito Sans"/>
              </a:rPr>
            </a:br>
            <a:r>
              <a:rPr lang="en-US" sz="1050" b="1" dirty="0">
                <a:solidFill>
                  <a:prstClr val="white"/>
                </a:solidFill>
                <a:latin typeface="Nunito Sans"/>
              </a:rPr>
              <a:t>Assistance Hub</a:t>
            </a:r>
          </a:p>
        </p:txBody>
      </p:sp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82164A2-EF06-4177-8E5B-C7A95920B2B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2" y="5567710"/>
            <a:ext cx="757930" cy="3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7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5D460-8E45-0FD0-1349-E89460E6E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2D87FF-D5F8-4546-753B-F572B63C2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5E6D8-1A25-CF7A-8358-886A3CE50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/>
          </a:bodyPr>
          <a:lstStyle/>
          <a:p>
            <a:r>
              <a:rPr dirty="0">
                <a:solidFill>
                  <a:schemeClr val="accent1"/>
                </a:solidFill>
              </a:rPr>
              <a:t>Workforce Participation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F19CA2-520A-A5F5-E875-3576A2FBE26D}"/>
              </a:ext>
            </a:extLst>
          </p:cNvPr>
          <p:cNvSpPr txBox="1"/>
          <p:nvPr/>
        </p:nvSpPr>
        <p:spPr>
          <a:xfrm>
            <a:off x="6503344" y="6080426"/>
            <a:ext cx="2893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DWD Washington County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541F5-2E6C-F6CC-21DD-13D6C5682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146" y="3960276"/>
            <a:ext cx="6067150" cy="2151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D751D-05F3-0F32-FF82-61594BF6C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795" y="1062003"/>
            <a:ext cx="5851003" cy="2366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AE9019-DF22-E64A-5861-D3CB1951462B}"/>
              </a:ext>
            </a:extLst>
          </p:cNvPr>
          <p:cNvSpPr txBox="1"/>
          <p:nvPr/>
        </p:nvSpPr>
        <p:spPr>
          <a:xfrm>
            <a:off x="6678592" y="3335866"/>
            <a:ext cx="24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100" b="1" dirty="0" err="1">
                <a:solidFill>
                  <a:schemeClr val="bg1">
                    <a:lumMod val="75000"/>
                  </a:schemeClr>
                </a:solidFill>
              </a:rPr>
              <a:t>Lightcast</a:t>
            </a:r>
            <a:endParaRPr lang="en-US" sz="11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611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8CFCAA-33F6-84FB-F84C-993DA3D31DAF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56000">
                <a:srgbClr val="4F2D8D"/>
              </a:gs>
              <a:gs pos="100000">
                <a:srgbClr val="9F26A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D7013C-0108-0B7A-4B8B-894A567173FB}"/>
              </a:ext>
            </a:extLst>
          </p:cNvPr>
          <p:cNvSpPr/>
          <p:nvPr/>
        </p:nvSpPr>
        <p:spPr>
          <a:xfrm>
            <a:off x="0" y="795338"/>
            <a:ext cx="9144000" cy="5205412"/>
          </a:xfrm>
          <a:prstGeom prst="rect">
            <a:avLst/>
          </a:prstGeom>
          <a:gradFill flip="none" rotWithShape="1">
            <a:gsLst>
              <a:gs pos="0">
                <a:srgbClr val="E52D27"/>
              </a:gs>
              <a:gs pos="100000">
                <a:srgbClr val="F6912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CC16D1-5DD1-9499-F834-22F65BF5BBEB}"/>
              </a:ext>
            </a:extLst>
          </p:cNvPr>
          <p:cNvSpPr txBox="1">
            <a:spLocks/>
          </p:cNvSpPr>
          <p:nvPr/>
        </p:nvSpPr>
        <p:spPr>
          <a:xfrm>
            <a:off x="595784" y="1493906"/>
            <a:ext cx="7957665" cy="14588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766">
              <a:defRPr/>
            </a:pPr>
            <a:r>
              <a:rPr lang="en-US" sz="2400" dirty="0">
                <a:solidFill>
                  <a:prstClr val="white"/>
                </a:solidFill>
                <a:latin typeface="Nunito Sans Black" panose="00000A00000000000000" pitchFamily="2" charset="0"/>
              </a:rPr>
              <a:t>Transportation Assistance Hubs</a:t>
            </a:r>
            <a:endParaRPr lang="en-US" sz="240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DAF15-5620-186B-B006-93E9E846F5AB}"/>
              </a:ext>
            </a:extLst>
          </p:cNvPr>
          <p:cNvSpPr txBox="1"/>
          <p:nvPr/>
        </p:nvSpPr>
        <p:spPr>
          <a:xfrm>
            <a:off x="699339" y="2047875"/>
            <a:ext cx="478631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62" indent="-257162" defTabSz="685766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Create a safety net program for individuals experiencing mobility insecurity.</a:t>
            </a:r>
            <a:br>
              <a:rPr lang="en-US" sz="15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</a:br>
            <a:endParaRPr lang="en-US" sz="1500" b="1" dirty="0">
              <a:solidFill>
                <a:prstClr val="white"/>
              </a:solidFill>
              <a:latin typeface="Nunito Sans"/>
              <a:ea typeface="Lora" pitchFamily="2" charset="0"/>
              <a:cs typeface="Lora" pitchFamily="2" charset="0"/>
            </a:endParaRPr>
          </a:p>
          <a:p>
            <a:pPr marL="257162" indent="-257162" defTabSz="685766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Offer comprehensive resources that are complimentary to healthcare, social services, education, and the private sector.</a:t>
            </a:r>
          </a:p>
          <a:p>
            <a:pPr marL="257162" indent="-257162" defTabSz="685766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prstClr val="white"/>
              </a:solidFill>
              <a:latin typeface="Nunito Sans"/>
              <a:ea typeface="Lora" pitchFamily="2" charset="0"/>
              <a:cs typeface="Lora" pitchFamily="2" charset="0"/>
            </a:endParaRPr>
          </a:p>
          <a:p>
            <a:pPr marL="257162" indent="-257162" defTabSz="685766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Enable a consistent operational framework of technology, data, learnings, and resources that can be deployed nationally.</a:t>
            </a:r>
          </a:p>
        </p:txBody>
      </p:sp>
      <p:pic>
        <p:nvPicPr>
          <p:cNvPr id="1026" name="Picture 2" descr="Feeding America Map the Meal Gap | Feeding america, America map, Food bank">
            <a:extLst>
              <a:ext uri="{FF2B5EF4-FFF2-40B4-BE49-F238E27FC236}">
                <a16:creationId xmlns:a16="http://schemas.microsoft.com/office/drawing/2014/main" id="{16CED85F-3C4B-563D-EE5A-E8B9E0A1F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4988" y="1855537"/>
            <a:ext cx="2792016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D251BCB-4A4E-6F0F-6C6D-73D3CAD9A4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2" y="5567710"/>
            <a:ext cx="757930" cy="3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51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EC550C-4A78-AFE4-0820-5E959CFA1586}"/>
              </a:ext>
            </a:extLst>
          </p:cNvPr>
          <p:cNvSpPr/>
          <p:nvPr/>
        </p:nvSpPr>
        <p:spPr>
          <a:xfrm>
            <a:off x="0" y="855331"/>
            <a:ext cx="9144000" cy="5143500"/>
          </a:xfrm>
          <a:prstGeom prst="rect">
            <a:avLst/>
          </a:prstGeom>
          <a:gradFill flip="none" rotWithShape="1">
            <a:gsLst>
              <a:gs pos="5000">
                <a:srgbClr val="E63E27"/>
              </a:gs>
              <a:gs pos="60000">
                <a:srgbClr val="A925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CC16D1-5DD1-9499-F834-22F65BF5BBEB}"/>
              </a:ext>
            </a:extLst>
          </p:cNvPr>
          <p:cNvSpPr txBox="1">
            <a:spLocks/>
          </p:cNvSpPr>
          <p:nvPr/>
        </p:nvSpPr>
        <p:spPr>
          <a:xfrm>
            <a:off x="213734" y="1113839"/>
            <a:ext cx="9144000" cy="14588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766"/>
            <a:r>
              <a:rPr lang="en-US" sz="2400" dirty="0">
                <a:solidFill>
                  <a:prstClr val="white"/>
                </a:solidFill>
                <a:latin typeface="Nunito Sans Black" panose="00000A00000000000000" pitchFamily="2" charset="0"/>
              </a:rPr>
              <a:t>Feonix Solution for Mobility Insecurity</a:t>
            </a:r>
          </a:p>
          <a:p>
            <a:pPr algn="l" defTabSz="685766"/>
            <a:r>
              <a:rPr lang="en-US" sz="3000" dirty="0">
                <a:solidFill>
                  <a:prstClr val="white"/>
                </a:solidFill>
                <a:latin typeface="Nunito Sans"/>
              </a:rPr>
              <a:t>Transportation Assistance Hub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A8B90-3E0C-5215-41A7-14553DC04AD4}"/>
              </a:ext>
            </a:extLst>
          </p:cNvPr>
          <p:cNvSpPr txBox="1"/>
          <p:nvPr/>
        </p:nvSpPr>
        <p:spPr>
          <a:xfrm>
            <a:off x="4441752" y="4850530"/>
            <a:ext cx="3529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/>
            <a:r>
              <a:rPr lang="en-US" b="1" dirty="0">
                <a:solidFill>
                  <a:prstClr val="white"/>
                </a:solidFill>
                <a:latin typeface="Nunito Sans"/>
              </a:rPr>
              <a:t>Capacity 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Local Transportation Providers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- Public, Private, &amp; Public Transit 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Volunteer Drivers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3F09ED-97AC-39C9-DCB6-E8236583DF5C}"/>
              </a:ext>
            </a:extLst>
          </p:cNvPr>
          <p:cNvSpPr txBox="1"/>
          <p:nvPr/>
        </p:nvSpPr>
        <p:spPr>
          <a:xfrm>
            <a:off x="1400852" y="3177718"/>
            <a:ext cx="31763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/>
            <a:r>
              <a:rPr lang="en-US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Staffing</a:t>
            </a:r>
            <a:endParaRPr lang="en-US" dirty="0">
              <a:solidFill>
                <a:prstClr val="white"/>
              </a:solidFill>
              <a:latin typeface="Nunito Sans"/>
              <a:ea typeface="Lora" pitchFamily="2" charset="0"/>
              <a:cs typeface="Lora" pitchFamily="2" charset="0"/>
            </a:endParaRP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Community Development Manager</a:t>
            </a:r>
            <a:r>
              <a:rPr lang="en-US" sz="1200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 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Mobility Navigator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Fundraiser</a:t>
            </a:r>
          </a:p>
          <a:p>
            <a:pPr algn="ctr" defTabSz="685766"/>
            <a:endParaRPr lang="en-US" sz="1200" b="1" dirty="0">
              <a:solidFill>
                <a:prstClr val="white"/>
              </a:solidFill>
              <a:latin typeface="Nunito Sans"/>
              <a:ea typeface="Lora" pitchFamily="2" charset="0"/>
              <a:cs typeface="Lor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B95877-0DFD-808D-162B-71FFCF30F6F1}"/>
              </a:ext>
            </a:extLst>
          </p:cNvPr>
          <p:cNvSpPr txBox="1"/>
          <p:nvPr/>
        </p:nvSpPr>
        <p:spPr>
          <a:xfrm>
            <a:off x="4572001" y="3190435"/>
            <a:ext cx="31763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/>
            <a:r>
              <a:rPr lang="en-US" b="1" dirty="0">
                <a:solidFill>
                  <a:prstClr val="white"/>
                </a:solidFill>
                <a:latin typeface="Nunito Sans"/>
              </a:rPr>
              <a:t>Technology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Community Operations Support Center</a:t>
            </a:r>
            <a:endParaRPr lang="en-US" sz="1200" dirty="0">
              <a:solidFill>
                <a:prstClr val="white"/>
              </a:solidFill>
              <a:latin typeface="Nunito Sans"/>
              <a:ea typeface="Lora" pitchFamily="2" charset="0"/>
              <a:cs typeface="Lora" pitchFamily="2" charset="0"/>
            </a:endParaRP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MaaS Technology 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Mobility Wallet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18E375-5EB8-F788-FB39-C5564A579D3B}"/>
              </a:ext>
            </a:extLst>
          </p:cNvPr>
          <p:cNvSpPr txBox="1"/>
          <p:nvPr/>
        </p:nvSpPr>
        <p:spPr>
          <a:xfrm>
            <a:off x="1585050" y="4850530"/>
            <a:ext cx="26378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/>
            <a:r>
              <a:rPr lang="en-US" b="1" dirty="0">
                <a:solidFill>
                  <a:prstClr val="white"/>
                </a:solidFill>
                <a:latin typeface="Nunito Sans"/>
              </a:rPr>
              <a:t>Community Support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Mobility Leadership Circle 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Transportation Directory</a:t>
            </a:r>
          </a:p>
          <a:p>
            <a:pPr algn="ctr" defTabSz="685766"/>
            <a:r>
              <a:rPr lang="en-US" sz="1200" b="1" dirty="0">
                <a:solidFill>
                  <a:prstClr val="white"/>
                </a:solidFill>
                <a:latin typeface="Nunito Sans"/>
                <a:ea typeface="Lora" pitchFamily="2" charset="0"/>
                <a:cs typeface="Lora" pitchFamily="2" charset="0"/>
              </a:rPr>
              <a:t>Transportation Subsidy Library</a:t>
            </a:r>
            <a:endParaRPr lang="en-US" sz="1200" dirty="0">
              <a:solidFill>
                <a:prstClr val="white"/>
              </a:solidFill>
              <a:latin typeface="Nunito Sans"/>
              <a:ea typeface="Lora" pitchFamily="2" charset="0"/>
              <a:cs typeface="Lora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FFEF6AF-47DD-3896-7702-178A8B3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187"/>
          <a:stretch/>
        </p:blipFill>
        <p:spPr>
          <a:xfrm>
            <a:off x="5659918" y="2477553"/>
            <a:ext cx="845807" cy="62431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EA68460-D562-87AC-FF98-56823C110D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7037"/>
          <a:stretch/>
        </p:blipFill>
        <p:spPr>
          <a:xfrm>
            <a:off x="5807731" y="4293303"/>
            <a:ext cx="550180" cy="45644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16EA54F-B727-9AAD-0E88-F28FEE35B0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7473"/>
          <a:stretch/>
        </p:blipFill>
        <p:spPr>
          <a:xfrm>
            <a:off x="2639844" y="4303530"/>
            <a:ext cx="528301" cy="43599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C80CC49-7665-52F7-1D82-B99BB3657A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6601"/>
          <a:stretch/>
        </p:blipFill>
        <p:spPr>
          <a:xfrm>
            <a:off x="2598993" y="2593133"/>
            <a:ext cx="610002" cy="508733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2C1B62F-BA7C-E433-9084-023B12A8A8F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2" y="5567710"/>
            <a:ext cx="757930" cy="3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465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9917" y="1293184"/>
            <a:ext cx="5365096" cy="811835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dirty="0"/>
              <a:t>WISCONSIN</a:t>
            </a:r>
            <a:r>
              <a:rPr spc="-84" dirty="0"/>
              <a:t> </a:t>
            </a:r>
            <a:r>
              <a:rPr spc="-5" dirty="0"/>
              <a:t>WORKFORCE</a:t>
            </a:r>
            <a:br>
              <a:rPr lang="en-US" spc="-5" dirty="0"/>
            </a:br>
            <a:r>
              <a:rPr lang="en-PE" spc="-5" dirty="0">
                <a:solidFill>
                  <a:srgbClr val="8C4197"/>
                </a:solidFill>
              </a:rPr>
              <a:t>INNOVATION GRANT</a:t>
            </a:r>
            <a:endParaRPr spc="-5" dirty="0">
              <a:solidFill>
                <a:srgbClr val="8C4197"/>
              </a:solidFill>
            </a:endParaRPr>
          </a:p>
        </p:txBody>
      </p:sp>
      <p:sp>
        <p:nvSpPr>
          <p:cNvPr id="313" name="Text Placeholder 312">
            <a:extLst>
              <a:ext uri="{FF2B5EF4-FFF2-40B4-BE49-F238E27FC236}">
                <a16:creationId xmlns:a16="http://schemas.microsoft.com/office/drawing/2014/main" id="{BDA8224B-5D1F-3983-DD02-315A0978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90" y="2543117"/>
            <a:ext cx="5891613" cy="3055965"/>
          </a:xfrm>
        </p:spPr>
        <p:txBody>
          <a:bodyPr/>
          <a:lstStyle/>
          <a:p>
            <a:pPr marL="171450" indent="-171450">
              <a:spcAft>
                <a:spcPts val="1125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125" dirty="0"/>
              <a:t>Funded by: Wisconsin Department of Workforce Development</a:t>
            </a:r>
          </a:p>
          <a:p>
            <a:pPr marL="171450" indent="-171450">
              <a:spcAft>
                <a:spcPts val="1125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125" dirty="0"/>
              <a:t>Grant Recipients: </a:t>
            </a:r>
            <a:r>
              <a:rPr lang="en-US" sz="1125" b="1" dirty="0">
                <a:latin typeface="Montserrat ExtraBold" pitchFamily="2" charset="77"/>
              </a:rPr>
              <a:t>Waupaca County Economic Development Corporation</a:t>
            </a:r>
          </a:p>
          <a:p>
            <a:pPr marL="379385" lvl="1" indent="-171450">
              <a:spcAft>
                <a:spcPts val="188"/>
              </a:spcAft>
              <a:buClr>
                <a:srgbClr val="C01F4B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975" dirty="0">
                <a:solidFill>
                  <a:schemeClr val="tx1"/>
                </a:solidFill>
                <a:latin typeface="Montserrat Medium" pitchFamily="2" charset="77"/>
              </a:rPr>
              <a:t>Make the Ride Happen</a:t>
            </a:r>
          </a:p>
          <a:p>
            <a:pPr marL="379385" lvl="1" indent="-171450">
              <a:spcAft>
                <a:spcPts val="1125"/>
              </a:spcAft>
              <a:buClr>
                <a:srgbClr val="C01F4B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975" dirty="0" err="1">
                <a:solidFill>
                  <a:schemeClr val="tx1"/>
                </a:solidFill>
                <a:latin typeface="Montserrat Medium" pitchFamily="2" charset="77"/>
              </a:rPr>
              <a:t>Feonix</a:t>
            </a:r>
            <a:r>
              <a:rPr lang="en-US" sz="975" dirty="0">
                <a:solidFill>
                  <a:schemeClr val="tx1"/>
                </a:solidFill>
                <a:latin typeface="Montserrat Medium" pitchFamily="2" charset="77"/>
              </a:rPr>
              <a:t> – Mobility Rising</a:t>
            </a:r>
          </a:p>
          <a:p>
            <a:pPr marL="171450" indent="-171450">
              <a:spcAft>
                <a:spcPts val="1125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125" dirty="0"/>
              <a:t>Focus on </a:t>
            </a:r>
            <a:r>
              <a:rPr lang="en-US" sz="1125" b="1" dirty="0">
                <a:latin typeface="Montserrat ExtraBold" pitchFamily="2" charset="77"/>
              </a:rPr>
              <a:t>Employment Rides </a:t>
            </a:r>
            <a:r>
              <a:rPr lang="en-US" sz="1125" dirty="0"/>
              <a:t>as Top Priority</a:t>
            </a:r>
          </a:p>
          <a:p>
            <a:pPr marL="171450" indent="-171450">
              <a:spcAft>
                <a:spcPts val="1125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125" dirty="0"/>
              <a:t>Additional Capacity – Health, Wellness, Caregiver Support</a:t>
            </a:r>
          </a:p>
          <a:p>
            <a:pPr marL="171450" indent="-171450">
              <a:spcAft>
                <a:spcPts val="1125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125" dirty="0"/>
              <a:t>Community Development Manager Locally to Support Community Engagement &amp; Partnerships</a:t>
            </a:r>
          </a:p>
          <a:p>
            <a:pPr marL="171450" indent="-171450">
              <a:spcAft>
                <a:spcPts val="1125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125" dirty="0"/>
              <a:t>Feonix Deployed 5 Vehicles and 8 Drivers  – Offering Service 24/7 – Ensuring Rides Available for Night &amp; Weekend Shifts, Volunteer Drivers, &amp; Partnering with Taxi Services</a:t>
            </a:r>
          </a:p>
          <a:p>
            <a:pPr marL="171450" indent="-171450">
              <a:spcAft>
                <a:spcPts val="1125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endParaRPr lang="en-PE" sz="1200" dirty="0"/>
          </a:p>
        </p:txBody>
      </p:sp>
      <p:pic>
        <p:nvPicPr>
          <p:cNvPr id="316" name="Graphic 315">
            <a:extLst>
              <a:ext uri="{FF2B5EF4-FFF2-40B4-BE49-F238E27FC236}">
                <a16:creationId xmlns:a16="http://schemas.microsoft.com/office/drawing/2014/main" id="{8A4E7D74-D043-8CDF-ABC4-D29D80A8A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3727" y="2934216"/>
            <a:ext cx="1571727" cy="157172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EC550C-4A78-AFE4-0820-5E959CFA1586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5000">
                <a:srgbClr val="E63E27">
                  <a:alpha val="68000"/>
                </a:srgbClr>
              </a:gs>
              <a:gs pos="60000">
                <a:srgbClr val="A92570">
                  <a:alpha val="68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pic>
        <p:nvPicPr>
          <p:cNvPr id="11" name="Picture 10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CDA6DA7-4355-7BC2-3FE5-CDDA3A0451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2CC16D1-5DD1-9499-F834-22F65BF5BBEB}"/>
              </a:ext>
            </a:extLst>
          </p:cNvPr>
          <p:cNvSpPr txBox="1">
            <a:spLocks/>
          </p:cNvSpPr>
          <p:nvPr/>
        </p:nvSpPr>
        <p:spPr>
          <a:xfrm>
            <a:off x="450056" y="1493906"/>
            <a:ext cx="9144000" cy="14588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766"/>
            <a:r>
              <a:rPr lang="en-US" sz="2400" dirty="0">
                <a:solidFill>
                  <a:prstClr val="white"/>
                </a:solidFill>
                <a:latin typeface="Nunito Sans Black" panose="00000A00000000000000" pitchFamily="2" charset="0"/>
              </a:rPr>
              <a:t>Mobility Leadership Circle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0C627D-8DD6-F187-74B5-3CB6FB41C430}"/>
              </a:ext>
            </a:extLst>
          </p:cNvPr>
          <p:cNvSpPr txBox="1"/>
          <p:nvPr/>
        </p:nvSpPr>
        <p:spPr>
          <a:xfrm>
            <a:off x="2717430" y="2516734"/>
            <a:ext cx="20732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Nunito Sans"/>
              </a:rPr>
              <a:t>Healthcare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1AA789-2C80-10DC-721D-C4D218DE0CD9}"/>
              </a:ext>
            </a:extLst>
          </p:cNvPr>
          <p:cNvSpPr txBox="1"/>
          <p:nvPr/>
        </p:nvSpPr>
        <p:spPr>
          <a:xfrm>
            <a:off x="5034194" y="2516734"/>
            <a:ext cx="1052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Nunito Sans"/>
              </a:rPr>
              <a:t>Food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7F0C120-6BA9-A9B0-BD10-A1C646C18C59}"/>
              </a:ext>
            </a:extLst>
          </p:cNvPr>
          <p:cNvSpPr txBox="1"/>
          <p:nvPr/>
        </p:nvSpPr>
        <p:spPr>
          <a:xfrm>
            <a:off x="6878252" y="3369391"/>
            <a:ext cx="1052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Nunito Sans"/>
              </a:rPr>
              <a:t>Education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9B39FE-31A6-8E64-8E06-E3213A381662}"/>
              </a:ext>
            </a:extLst>
          </p:cNvPr>
          <p:cNvSpPr txBox="1"/>
          <p:nvPr/>
        </p:nvSpPr>
        <p:spPr>
          <a:xfrm>
            <a:off x="6379195" y="4697968"/>
            <a:ext cx="20507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Nunito Sans"/>
              </a:rPr>
              <a:t>Housing/ Utilities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383312-51FE-89ED-2615-7DC3A949049C}"/>
              </a:ext>
            </a:extLst>
          </p:cNvPr>
          <p:cNvSpPr txBox="1"/>
          <p:nvPr/>
        </p:nvSpPr>
        <p:spPr>
          <a:xfrm>
            <a:off x="4535138" y="5247501"/>
            <a:ext cx="20507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Nunito Sans"/>
              </a:rPr>
              <a:t>Employment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A60FC6-8895-D4C7-5725-347B6EECE0E6}"/>
              </a:ext>
            </a:extLst>
          </p:cNvPr>
          <p:cNvSpPr txBox="1"/>
          <p:nvPr/>
        </p:nvSpPr>
        <p:spPr>
          <a:xfrm>
            <a:off x="2728683" y="5242939"/>
            <a:ext cx="20507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Nunito Sans"/>
              </a:rPr>
              <a:t>Social &amp; Community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AFB16B5-A775-69D8-1FA9-0DF033A35852}"/>
              </a:ext>
            </a:extLst>
          </p:cNvPr>
          <p:cNvSpPr txBox="1"/>
          <p:nvPr/>
        </p:nvSpPr>
        <p:spPr>
          <a:xfrm>
            <a:off x="798670" y="4697968"/>
            <a:ext cx="20507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Nunito Sans"/>
              </a:rPr>
              <a:t>Transportation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C42BD46-06FF-C05B-9511-A85E18D2E56C}"/>
              </a:ext>
            </a:extLst>
          </p:cNvPr>
          <p:cNvSpPr txBox="1"/>
          <p:nvPr/>
        </p:nvSpPr>
        <p:spPr>
          <a:xfrm>
            <a:off x="593050" y="3369391"/>
            <a:ext cx="24619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350" b="1" dirty="0">
                <a:solidFill>
                  <a:prstClr val="white"/>
                </a:solidFill>
                <a:latin typeface="Nunito Sans"/>
              </a:rPr>
              <a:t>Elected Officials</a:t>
            </a: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5409A1AD-C3C1-1007-79E6-4A239766F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5684"/>
          <a:stretch/>
        </p:blipFill>
        <p:spPr>
          <a:xfrm>
            <a:off x="3567670" y="2160768"/>
            <a:ext cx="372730" cy="2770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16340039-E097-807C-6E92-BA1798F1C0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0106"/>
          <a:stretch/>
        </p:blipFill>
        <p:spPr>
          <a:xfrm>
            <a:off x="5388948" y="2162216"/>
            <a:ext cx="343084" cy="274105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167D45C5-2CEB-E687-7022-972EA568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23915"/>
          <a:stretch/>
        </p:blipFill>
        <p:spPr>
          <a:xfrm>
            <a:off x="7221485" y="3012642"/>
            <a:ext cx="366124" cy="278565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568DAFE1-4A86-0036-B9A9-C2D5766D210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7217914" y="4290220"/>
            <a:ext cx="373270" cy="37327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A18A40D6-0B20-143D-5D6B-AE13FBDA43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8445"/>
          <a:stretch/>
        </p:blipFill>
        <p:spPr>
          <a:xfrm>
            <a:off x="5357030" y="4939981"/>
            <a:ext cx="406922" cy="331868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07DFAC7D-93D9-EAA6-D63B-8B234868A0C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7827" b="21718"/>
          <a:stretch/>
        </p:blipFill>
        <p:spPr>
          <a:xfrm>
            <a:off x="3590960" y="4884631"/>
            <a:ext cx="326153" cy="276999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BB18548B-11C3-907E-B1A7-54FEDF4CA56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19368"/>
          <a:stretch/>
        </p:blipFill>
        <p:spPr>
          <a:xfrm>
            <a:off x="1652255" y="4349908"/>
            <a:ext cx="343534" cy="276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7273835-D4AD-0C01-6E83-1184A95687B6}"/>
              </a:ext>
            </a:extLst>
          </p:cNvPr>
          <p:cNvSpPr txBox="1">
            <a:spLocks/>
          </p:cNvSpPr>
          <p:nvPr/>
        </p:nvSpPr>
        <p:spPr>
          <a:xfrm>
            <a:off x="3567670" y="3198469"/>
            <a:ext cx="2350294" cy="14588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66"/>
            <a:r>
              <a:rPr lang="en-US" sz="2400" b="0" dirty="0">
                <a:solidFill>
                  <a:prstClr val="white"/>
                </a:solidFill>
                <a:latin typeface="Nunito Sans Black" panose="00000A00000000000000" pitchFamily="2" charset="0"/>
              </a:rPr>
              <a:t>Mobility Leadership Circle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0064A-C97D-DAB0-D616-D08E0D3E3566}"/>
              </a:ext>
            </a:extLst>
          </p:cNvPr>
          <p:cNvCxnSpPr>
            <a:cxnSpLocks/>
          </p:cNvCxnSpPr>
          <p:nvPr/>
        </p:nvCxnSpPr>
        <p:spPr>
          <a:xfrm>
            <a:off x="2607382" y="3516342"/>
            <a:ext cx="1207381" cy="18369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36718D-1B00-AB1F-0306-2D8948146749}"/>
              </a:ext>
            </a:extLst>
          </p:cNvPr>
          <p:cNvCxnSpPr>
            <a:cxnSpLocks/>
          </p:cNvCxnSpPr>
          <p:nvPr/>
        </p:nvCxnSpPr>
        <p:spPr>
          <a:xfrm flipV="1">
            <a:off x="2550319" y="3962735"/>
            <a:ext cx="1222701" cy="8405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550801-E181-4D23-AB41-A172B6A3EBF6}"/>
              </a:ext>
            </a:extLst>
          </p:cNvPr>
          <p:cNvCxnSpPr>
            <a:cxnSpLocks/>
          </p:cNvCxnSpPr>
          <p:nvPr/>
        </p:nvCxnSpPr>
        <p:spPr>
          <a:xfrm flipV="1">
            <a:off x="3851042" y="4239341"/>
            <a:ext cx="383983" cy="5426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853EA4-9903-76F5-5744-8BB57EA8174B}"/>
              </a:ext>
            </a:extLst>
          </p:cNvPr>
          <p:cNvCxnSpPr>
            <a:cxnSpLocks/>
          </p:cNvCxnSpPr>
          <p:nvPr/>
        </p:nvCxnSpPr>
        <p:spPr>
          <a:xfrm flipH="1" flipV="1">
            <a:off x="5111870" y="4290220"/>
            <a:ext cx="412798" cy="4807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6775A4-35C4-40F5-BC92-07FDC9A918E1}"/>
              </a:ext>
            </a:extLst>
          </p:cNvPr>
          <p:cNvCxnSpPr>
            <a:cxnSpLocks/>
          </p:cNvCxnSpPr>
          <p:nvPr/>
        </p:nvCxnSpPr>
        <p:spPr>
          <a:xfrm flipH="1" flipV="1">
            <a:off x="5665096" y="4061094"/>
            <a:ext cx="920746" cy="67851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F41743-87CA-EB36-40DC-53B22AE44699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5662377" y="3519432"/>
            <a:ext cx="1215875" cy="3377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DC3FF6-8510-65AA-ACDD-A1A9AAD0A6F8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5357030" y="2816816"/>
            <a:ext cx="203460" cy="2975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1B13AF-8558-556B-0E2D-67ABF623630C}"/>
              </a:ext>
            </a:extLst>
          </p:cNvPr>
          <p:cNvCxnSpPr>
            <a:cxnSpLocks/>
          </p:cNvCxnSpPr>
          <p:nvPr/>
        </p:nvCxnSpPr>
        <p:spPr>
          <a:xfrm>
            <a:off x="3940401" y="2818337"/>
            <a:ext cx="280941" cy="3284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User outline">
            <a:extLst>
              <a:ext uri="{FF2B5EF4-FFF2-40B4-BE49-F238E27FC236}">
                <a16:creationId xmlns:a16="http://schemas.microsoft.com/office/drawing/2014/main" id="{CB4929B4-A751-4171-BA75-A322C4AFADB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23399" y="3004761"/>
            <a:ext cx="401245" cy="401245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1823A45-154C-1217-39CF-6A59CC014BA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2" y="5567710"/>
            <a:ext cx="757930" cy="3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925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CED406F-2ED8-C002-DC15-9B4E393F75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857251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8CFCAA-33F6-84FB-F84C-993DA3D31DAF}"/>
              </a:ext>
            </a:extLst>
          </p:cNvPr>
          <p:cNvSpPr/>
          <p:nvPr/>
        </p:nvSpPr>
        <p:spPr>
          <a:xfrm>
            <a:off x="0" y="845448"/>
            <a:ext cx="9144000" cy="5143500"/>
          </a:xfrm>
          <a:prstGeom prst="rect">
            <a:avLst/>
          </a:prstGeom>
          <a:gradFill flip="none" rotWithShape="1">
            <a:gsLst>
              <a:gs pos="56000">
                <a:srgbClr val="4F2D8D">
                  <a:alpha val="85000"/>
                </a:srgbClr>
              </a:gs>
              <a:gs pos="100000">
                <a:srgbClr val="9F26A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CC16D1-5DD1-9499-F834-22F65BF5BBEB}"/>
              </a:ext>
            </a:extLst>
          </p:cNvPr>
          <p:cNvSpPr txBox="1">
            <a:spLocks/>
          </p:cNvSpPr>
          <p:nvPr/>
        </p:nvSpPr>
        <p:spPr>
          <a:xfrm>
            <a:off x="460053" y="1493906"/>
            <a:ext cx="9144000" cy="14588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766"/>
            <a:r>
              <a:rPr lang="en-US" sz="2400" dirty="0">
                <a:solidFill>
                  <a:prstClr val="white"/>
                </a:solidFill>
                <a:latin typeface="Nunito Sans Black" panose="00000A00000000000000" pitchFamily="2" charset="0"/>
              </a:rPr>
              <a:t>Mobility Leadership Circle</a:t>
            </a:r>
            <a:endParaRPr lang="en-US" sz="2400" dirty="0">
              <a:solidFill>
                <a:prstClr val="white"/>
              </a:solidFill>
              <a:latin typeface="Nunito San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AE281EC-5CD2-2269-685D-0640FDC070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242" y="5524500"/>
            <a:ext cx="810192" cy="306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AF7E69-7285-C7CF-0027-7D72376899CF}"/>
              </a:ext>
            </a:extLst>
          </p:cNvPr>
          <p:cNvSpPr txBox="1"/>
          <p:nvPr/>
        </p:nvSpPr>
        <p:spPr>
          <a:xfrm>
            <a:off x="1364959" y="2191003"/>
            <a:ext cx="65672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buClr>
                <a:srgbClr val="FFFFFF"/>
              </a:buClr>
              <a:buSzPct val="100000"/>
            </a:pPr>
            <a:r>
              <a:rPr lang="en-US" sz="2100" b="1" dirty="0">
                <a:solidFill>
                  <a:prstClr val="white"/>
                </a:solidFill>
                <a:latin typeface="Nunito Sans"/>
                <a:ea typeface="Arial"/>
                <a:cs typeface="Arial"/>
                <a:sym typeface="Arial"/>
              </a:rPr>
              <a:t>Purpose: </a:t>
            </a:r>
          </a:p>
          <a:p>
            <a:pPr defTabSz="685766">
              <a:buClr>
                <a:srgbClr val="FFFFFF"/>
              </a:buClr>
              <a:buSzPct val="100000"/>
            </a:pPr>
            <a:r>
              <a:rPr lang="en-US" sz="1200" dirty="0">
                <a:solidFill>
                  <a:prstClr val="white"/>
                </a:solidFill>
                <a:latin typeface="Nunito Sans"/>
                <a:ea typeface="Arial"/>
                <a:cs typeface="Arial"/>
                <a:sym typeface="Arial"/>
              </a:rPr>
              <a:t>leverage, connect, and optimize all available resources to address SDOH.</a:t>
            </a:r>
            <a:endParaRPr lang="en-US" sz="788" dirty="0">
              <a:solidFill>
                <a:prstClr val="white"/>
              </a:solidFill>
              <a:latin typeface="Nunito San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CA6540-EC6C-B2F3-D32F-970FEAA5A7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983" b="21161"/>
          <a:stretch/>
        </p:blipFill>
        <p:spPr>
          <a:xfrm>
            <a:off x="460053" y="2215652"/>
            <a:ext cx="826904" cy="69341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B47138-89F6-2439-0537-E47A296DF92D}"/>
              </a:ext>
            </a:extLst>
          </p:cNvPr>
          <p:cNvSpPr/>
          <p:nvPr/>
        </p:nvSpPr>
        <p:spPr>
          <a:xfrm>
            <a:off x="705175" y="3213642"/>
            <a:ext cx="3361253" cy="1905000"/>
          </a:xfrm>
          <a:prstGeom prst="roundRect">
            <a:avLst>
              <a:gd name="adj" fmla="val 6808"/>
            </a:avLst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307340-AB41-C823-E981-820BAAC4F631}"/>
              </a:ext>
            </a:extLst>
          </p:cNvPr>
          <p:cNvSpPr/>
          <p:nvPr/>
        </p:nvSpPr>
        <p:spPr>
          <a:xfrm>
            <a:off x="4584137" y="3213642"/>
            <a:ext cx="3348043" cy="1905000"/>
          </a:xfrm>
          <a:prstGeom prst="roundRect">
            <a:avLst>
              <a:gd name="adj" fmla="val 6808"/>
            </a:avLst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7CE992-94CE-E315-EFAC-A5E563022F53}"/>
              </a:ext>
            </a:extLst>
          </p:cNvPr>
          <p:cNvSpPr txBox="1"/>
          <p:nvPr/>
        </p:nvSpPr>
        <p:spPr>
          <a:xfrm>
            <a:off x="1980134" y="3520013"/>
            <a:ext cx="1857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spcBef>
                <a:spcPts val="800"/>
              </a:spcBef>
              <a:buClr>
                <a:srgbClr val="FFFFFF"/>
              </a:buClr>
              <a:buSzPct val="100000"/>
            </a:pPr>
            <a:r>
              <a:rPr lang="en-US" sz="1200" b="1" dirty="0">
                <a:solidFill>
                  <a:prstClr val="white"/>
                </a:solidFill>
                <a:latin typeface="Nunito Sans"/>
                <a:ea typeface="Arial"/>
                <a:cs typeface="Arial"/>
                <a:sym typeface="Arial"/>
              </a:rPr>
              <a:t>Action teams are established</a:t>
            </a:r>
            <a:r>
              <a:rPr lang="en-US" sz="1200" dirty="0">
                <a:solidFill>
                  <a:prstClr val="white"/>
                </a:solidFill>
                <a:latin typeface="Nunito Sans"/>
                <a:ea typeface="Arial"/>
                <a:cs typeface="Arial"/>
                <a:sym typeface="Arial"/>
              </a:rPr>
              <a:t> </a:t>
            </a:r>
            <a:r>
              <a:rPr lang="en-US" sz="1200" b="1" dirty="0">
                <a:solidFill>
                  <a:prstClr val="white"/>
                </a:solidFill>
                <a:latin typeface="Nunito Sans"/>
                <a:ea typeface="Arial"/>
                <a:cs typeface="Arial"/>
                <a:sym typeface="Arial"/>
              </a:rPr>
              <a:t>based upon community priorities </a:t>
            </a:r>
            <a:r>
              <a:rPr lang="en-US" sz="1200" dirty="0">
                <a:solidFill>
                  <a:prstClr val="white"/>
                </a:solidFill>
                <a:latin typeface="Nunito Sans"/>
                <a:ea typeface="Arial"/>
                <a:cs typeface="Arial"/>
                <a:sym typeface="Arial"/>
              </a:rPr>
              <a:t>in a phased approach and can be customized based upon high priority or high need populations.</a:t>
            </a:r>
            <a:endParaRPr lang="en-US" sz="788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2319D2-73E5-ED8D-E173-81A6DEC17AE6}"/>
              </a:ext>
            </a:extLst>
          </p:cNvPr>
          <p:cNvSpPr txBox="1"/>
          <p:nvPr/>
        </p:nvSpPr>
        <p:spPr>
          <a:xfrm>
            <a:off x="6137054" y="3520013"/>
            <a:ext cx="14845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spcBef>
                <a:spcPts val="800"/>
              </a:spcBef>
              <a:buClr>
                <a:srgbClr val="FFFFFF"/>
              </a:buClr>
              <a:buSzPct val="100000"/>
            </a:pPr>
            <a:r>
              <a:rPr lang="en-US" sz="1200" b="1" dirty="0">
                <a:solidFill>
                  <a:prstClr val="white"/>
                </a:solidFill>
                <a:latin typeface="Nunito Sans"/>
                <a:ea typeface="Arial"/>
                <a:cs typeface="Arial"/>
                <a:sym typeface="Arial"/>
              </a:rPr>
              <a:t>Entire group meets quarterly </a:t>
            </a:r>
            <a:r>
              <a:rPr lang="en-US" sz="1200" dirty="0">
                <a:solidFill>
                  <a:prstClr val="white"/>
                </a:solidFill>
                <a:latin typeface="Nunito Sans"/>
                <a:ea typeface="Arial"/>
                <a:cs typeface="Arial"/>
                <a:sym typeface="Arial"/>
              </a:rPr>
              <a:t>as community leadership circle – reporting updates &amp; program initiatives.</a:t>
            </a:r>
            <a:endParaRPr lang="en-US" sz="788" dirty="0">
              <a:solidFill>
                <a:prstClr val="white"/>
              </a:solidFill>
              <a:latin typeface="Nunito San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1DB9593-2B05-0A80-3E8B-5D6461645B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24602"/>
          <a:stretch/>
        </p:blipFill>
        <p:spPr>
          <a:xfrm>
            <a:off x="781143" y="3575592"/>
            <a:ext cx="1409113" cy="1062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D088AD2-4487-132D-50A5-C3FA0E056C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2663"/>
          <a:stretch/>
        </p:blipFill>
        <p:spPr>
          <a:xfrm>
            <a:off x="4614010" y="3491764"/>
            <a:ext cx="1650796" cy="1111607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40E3776-8AB0-EA4D-0D25-40FC9AD6679A}"/>
              </a:ext>
            </a:extLst>
          </p:cNvPr>
          <p:cNvSpPr/>
          <p:nvPr/>
        </p:nvSpPr>
        <p:spPr>
          <a:xfrm rot="5400000">
            <a:off x="4148624" y="4049331"/>
            <a:ext cx="414802" cy="23600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914082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9917" y="1293184"/>
            <a:ext cx="5365096" cy="811835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dirty="0"/>
              <a:t>PROJECT PARTNERS</a:t>
            </a:r>
            <a:br>
              <a:rPr lang="en-US" spc="-5" dirty="0"/>
            </a:br>
            <a:r>
              <a:rPr lang="en-US" spc="-5" dirty="0">
                <a:solidFill>
                  <a:srgbClr val="8C4197"/>
                </a:solidFill>
              </a:rPr>
              <a:t>&amp; COLLABORATORS</a:t>
            </a:r>
          </a:p>
        </p:txBody>
      </p:sp>
      <p:sp>
        <p:nvSpPr>
          <p:cNvPr id="313" name="Text Placeholder 312">
            <a:extLst>
              <a:ext uri="{FF2B5EF4-FFF2-40B4-BE49-F238E27FC236}">
                <a16:creationId xmlns:a16="http://schemas.microsoft.com/office/drawing/2014/main" id="{BDA8224B-5D1F-3983-DD02-315A0978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496" y="2173659"/>
            <a:ext cx="3112450" cy="3047757"/>
          </a:xfrm>
        </p:spPr>
        <p:txBody>
          <a:bodyPr/>
          <a:lstStyle/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New London Chamber of Commerce</a:t>
            </a:r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Waupaca Area Chamber of Commerce</a:t>
            </a:r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Clintonville Area Chamber of Commerce </a:t>
            </a:r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University of Wisconsin-Madison- Extension Waupaca County </a:t>
            </a:r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East Central Wisconsin Regional Planning Commission </a:t>
            </a:r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City of Waupaca</a:t>
            </a:r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City of New London </a:t>
            </a:r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City of Weyauwega </a:t>
            </a:r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City of Clintonville</a:t>
            </a:r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dirty="0"/>
              <a:t>City of Manawa</a:t>
            </a:r>
            <a:endParaRPr lang="en-PE" sz="1088" dirty="0"/>
          </a:p>
        </p:txBody>
      </p:sp>
      <p:sp>
        <p:nvSpPr>
          <p:cNvPr id="2" name="Text Placeholder 312">
            <a:extLst>
              <a:ext uri="{FF2B5EF4-FFF2-40B4-BE49-F238E27FC236}">
                <a16:creationId xmlns:a16="http://schemas.microsoft.com/office/drawing/2014/main" id="{8E59582F-9575-207F-45A5-4AC459075222}"/>
              </a:ext>
            </a:extLst>
          </p:cNvPr>
          <p:cNvSpPr txBox="1">
            <a:spLocks/>
          </p:cNvSpPr>
          <p:nvPr/>
        </p:nvSpPr>
        <p:spPr>
          <a:xfrm>
            <a:off x="4029040" y="2171618"/>
            <a:ext cx="2642145" cy="2880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456" b="0" i="0">
                <a:solidFill>
                  <a:schemeClr val="tx1"/>
                </a:solidFill>
                <a:latin typeface="Montserrat Medium" pitchFamily="2" charset="77"/>
                <a:ea typeface="+mn-ea"/>
                <a:cs typeface="Montserrat Medium" pitchFamily="2" charset="77"/>
              </a:defRPr>
            </a:lvl1pPr>
            <a:lvl2pPr marL="554492">
              <a:defRPr>
                <a:latin typeface="+mn-lt"/>
                <a:ea typeface="+mn-ea"/>
                <a:cs typeface="+mn-cs"/>
              </a:defRPr>
            </a:lvl2pPr>
            <a:lvl3pPr marL="1108984">
              <a:defRPr>
                <a:latin typeface="+mn-lt"/>
                <a:ea typeface="+mn-ea"/>
                <a:cs typeface="+mn-cs"/>
              </a:defRPr>
            </a:lvl3pPr>
            <a:lvl4pPr marL="1663476">
              <a:defRPr>
                <a:latin typeface="+mn-lt"/>
                <a:ea typeface="+mn-ea"/>
                <a:cs typeface="+mn-cs"/>
              </a:defRPr>
            </a:lvl4pPr>
            <a:lvl5pPr marL="2217969">
              <a:defRPr>
                <a:latin typeface="+mn-lt"/>
                <a:ea typeface="+mn-ea"/>
                <a:cs typeface="+mn-cs"/>
              </a:defRPr>
            </a:lvl5pPr>
            <a:lvl6pPr marL="2772461">
              <a:defRPr>
                <a:latin typeface="+mn-lt"/>
                <a:ea typeface="+mn-ea"/>
                <a:cs typeface="+mn-cs"/>
              </a:defRPr>
            </a:lvl6pPr>
            <a:lvl7pPr marL="3326953">
              <a:defRPr>
                <a:latin typeface="+mn-lt"/>
                <a:ea typeface="+mn-ea"/>
                <a:cs typeface="+mn-cs"/>
              </a:defRPr>
            </a:lvl7pPr>
            <a:lvl8pPr marL="3881445">
              <a:defRPr>
                <a:latin typeface="+mn-lt"/>
                <a:ea typeface="+mn-ea"/>
                <a:cs typeface="+mn-cs"/>
              </a:defRPr>
            </a:lvl8pPr>
            <a:lvl9pPr marL="4435937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>
                <a:solidFill>
                  <a:prstClr val="black"/>
                </a:solidFill>
              </a:rPr>
              <a:t>Village of Fremont </a:t>
            </a:r>
          </a:p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>
                <a:solidFill>
                  <a:prstClr val="black"/>
                </a:solidFill>
              </a:rPr>
              <a:t>Waupaca County </a:t>
            </a:r>
          </a:p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>
                <a:solidFill>
                  <a:prstClr val="black"/>
                </a:solidFill>
              </a:rPr>
              <a:t>Tyson Foods </a:t>
            </a:r>
          </a:p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>
                <a:solidFill>
                  <a:prstClr val="black"/>
                </a:solidFill>
              </a:rPr>
              <a:t>Waupaca Foundry </a:t>
            </a:r>
          </a:p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 err="1">
                <a:solidFill>
                  <a:prstClr val="black"/>
                </a:solidFill>
              </a:rPr>
              <a:t>ThedaCare</a:t>
            </a:r>
            <a:r>
              <a:rPr lang="en-US" sz="1088" kern="0" dirty="0">
                <a:solidFill>
                  <a:prstClr val="black"/>
                </a:solidFill>
              </a:rPr>
              <a:t> Health Services</a:t>
            </a:r>
          </a:p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 err="1">
                <a:solidFill>
                  <a:prstClr val="black"/>
                </a:solidFill>
              </a:rPr>
              <a:t>ThedaCare</a:t>
            </a:r>
            <a:r>
              <a:rPr lang="en-US" sz="1088" kern="0" dirty="0">
                <a:solidFill>
                  <a:prstClr val="black"/>
                </a:solidFill>
              </a:rPr>
              <a:t> Community Health Action Team </a:t>
            </a:r>
          </a:p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>
                <a:solidFill>
                  <a:prstClr val="black"/>
                </a:solidFill>
              </a:rPr>
              <a:t>Walker Forge</a:t>
            </a:r>
          </a:p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>
                <a:solidFill>
                  <a:prstClr val="black"/>
                </a:solidFill>
              </a:rPr>
              <a:t>Kolbe &amp; Kolbe Millwork Co, Inc. </a:t>
            </a:r>
          </a:p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>
                <a:solidFill>
                  <a:prstClr val="black"/>
                </a:solidFill>
              </a:rPr>
              <a:t>The New North, Inc. </a:t>
            </a:r>
          </a:p>
          <a:p>
            <a:pPr marL="171450" indent="-171450" defTabSz="34290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088" kern="0" dirty="0">
                <a:solidFill>
                  <a:prstClr val="black"/>
                </a:solidFill>
              </a:rPr>
              <a:t>And Many others!</a:t>
            </a:r>
            <a:endParaRPr lang="en-PE" sz="1088" kern="0" dirty="0">
              <a:solidFill>
                <a:prstClr val="black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014F36-BAC7-CB7E-7ECA-11CAC0FC7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3367" y="3475626"/>
            <a:ext cx="472508" cy="19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472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9917" y="1293184"/>
            <a:ext cx="5365096" cy="811835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dirty="0"/>
              <a:t>MOBILITY</a:t>
            </a:r>
            <a:br>
              <a:rPr lang="en-US" spc="-5" dirty="0"/>
            </a:br>
            <a:r>
              <a:rPr lang="en-US" spc="-5" dirty="0">
                <a:solidFill>
                  <a:srgbClr val="8C4197"/>
                </a:solidFill>
              </a:rPr>
              <a:t>COORDINATION</a:t>
            </a:r>
          </a:p>
        </p:txBody>
      </p:sp>
      <p:sp>
        <p:nvSpPr>
          <p:cNvPr id="313" name="Text Placeholder 312">
            <a:extLst>
              <a:ext uri="{FF2B5EF4-FFF2-40B4-BE49-F238E27FC236}">
                <a16:creationId xmlns:a16="http://schemas.microsoft.com/office/drawing/2014/main" id="{BDA8224B-5D1F-3983-DD02-315A0978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90" y="2771732"/>
            <a:ext cx="3741141" cy="2151871"/>
          </a:xfrm>
        </p:spPr>
        <p:txBody>
          <a:bodyPr/>
          <a:lstStyle/>
          <a:p>
            <a:pPr marL="171450" indent="-171450">
              <a:spcAft>
                <a:spcPts val="1050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50" dirty="0"/>
              <a:t>One call / one click - mobility as a service ride booking technology – connect via advanced APIs or via simple online interface</a:t>
            </a:r>
          </a:p>
          <a:p>
            <a:pPr marL="379385" lvl="1" indent="-171450">
              <a:spcAft>
                <a:spcPts val="1050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latin typeface="Montserrat Medium" panose="00000600000000000000" pitchFamily="2" charset="0"/>
              </a:rPr>
              <a:t>Call Center Available: </a:t>
            </a:r>
            <a:br>
              <a:rPr lang="en-US" sz="1350" dirty="0">
                <a:latin typeface="Montserrat Medium" panose="00000600000000000000" pitchFamily="2" charset="0"/>
              </a:rPr>
            </a:br>
            <a:r>
              <a:rPr lang="en-US" sz="1350" dirty="0">
                <a:latin typeface="Montserrat Medium" panose="00000600000000000000" pitchFamily="2" charset="0"/>
              </a:rPr>
              <a:t>Monday – Sunday                                         5 AM - Midnight</a:t>
            </a:r>
          </a:p>
          <a:p>
            <a:pPr marL="171450" indent="-171450"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50" dirty="0"/>
              <a:t>Coordination and mobility management with existing transportation providers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F9AD84-DB0D-3AD4-8972-AF9BC47B2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7609" y="1148374"/>
            <a:ext cx="1752598" cy="1219198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B7278051-D8AF-01A6-DEB4-528E68F8A0E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2714579"/>
            <a:ext cx="4086491" cy="234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022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0C619-15E2-659C-0AB4-334FD0679B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857251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EC550C-4A78-AFE4-0820-5E959CFA1586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5000">
                <a:srgbClr val="E63E27">
                  <a:alpha val="37000"/>
                </a:srgbClr>
              </a:gs>
              <a:gs pos="60000">
                <a:srgbClr val="A92570">
                  <a:alpha val="7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60B9FA-38A3-87FC-7656-8E37B032E588}"/>
              </a:ext>
            </a:extLst>
          </p:cNvPr>
          <p:cNvSpPr/>
          <p:nvPr/>
        </p:nvSpPr>
        <p:spPr>
          <a:xfrm>
            <a:off x="0" y="827548"/>
            <a:ext cx="9144000" cy="5173202"/>
          </a:xfrm>
          <a:prstGeom prst="rect">
            <a:avLst/>
          </a:prstGeom>
          <a:gradFill flip="none" rotWithShape="1">
            <a:gsLst>
              <a:gs pos="5000">
                <a:srgbClr val="E63E27"/>
              </a:gs>
              <a:gs pos="60000">
                <a:srgbClr val="A925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CC16D1-5DD1-9499-F834-22F65BF5BBEB}"/>
              </a:ext>
            </a:extLst>
          </p:cNvPr>
          <p:cNvSpPr txBox="1">
            <a:spLocks/>
          </p:cNvSpPr>
          <p:nvPr/>
        </p:nvSpPr>
        <p:spPr>
          <a:xfrm>
            <a:off x="294242" y="1305347"/>
            <a:ext cx="9144000" cy="14588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766"/>
            <a:r>
              <a:rPr lang="en-US" sz="2400" dirty="0">
                <a:solidFill>
                  <a:prstClr val="white"/>
                </a:solidFill>
                <a:latin typeface="Nunito Sans Black" panose="00000A00000000000000" pitchFamily="2" charset="0"/>
              </a:rPr>
              <a:t>Mobility Navigator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5483EEB-C769-C642-C6F0-09C0E3E53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681" y="2083304"/>
            <a:ext cx="3780064" cy="326350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Individualized Mobility Management</a:t>
            </a:r>
          </a:p>
          <a:p>
            <a:pPr marL="342883" lvl="1" indent="0">
              <a:buNone/>
            </a:pPr>
            <a:r>
              <a:rPr lang="en-US" dirty="0">
                <a:solidFill>
                  <a:schemeClr val="bg1"/>
                </a:solidFill>
              </a:rPr>
              <a:t>Enhanced Eligibility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Criteria for Resources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D3E412-A447-9CC6-9DEB-1C1E0428CE94}"/>
              </a:ext>
            </a:extLst>
          </p:cNvPr>
          <p:cNvGrpSpPr/>
          <p:nvPr/>
        </p:nvGrpSpPr>
        <p:grpSpPr>
          <a:xfrm>
            <a:off x="632222" y="2213373"/>
            <a:ext cx="164306" cy="1339741"/>
            <a:chOff x="842962" y="2495550"/>
            <a:chExt cx="219075" cy="17863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E5C4D3-915B-121B-F07A-FF8CF32AF192}"/>
                </a:ext>
              </a:extLst>
            </p:cNvPr>
            <p:cNvSpPr/>
            <p:nvPr/>
          </p:nvSpPr>
          <p:spPr>
            <a:xfrm>
              <a:off x="842962" y="2495550"/>
              <a:ext cx="219075" cy="2190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350">
                <a:solidFill>
                  <a:prstClr val="white"/>
                </a:solidFill>
                <a:latin typeface="Nunito San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99C5BF-DF9F-FFF6-8AC1-E59DE1DC5F89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>
              <a:off x="952500" y="2714625"/>
              <a:ext cx="0" cy="156724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6ADEB86-7FB0-9B83-318C-8BF4FC81223B}"/>
              </a:ext>
            </a:extLst>
          </p:cNvPr>
          <p:cNvSpPr txBox="1"/>
          <p:nvPr/>
        </p:nvSpPr>
        <p:spPr>
          <a:xfrm>
            <a:off x="926135" y="3699979"/>
            <a:ext cx="348079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/>
            <a:r>
              <a:rPr lang="en-US" sz="2100" b="1" dirty="0">
                <a:solidFill>
                  <a:prstClr val="white"/>
                </a:solidFill>
                <a:latin typeface="Nunito Sans"/>
              </a:rPr>
              <a:t>Expertise &amp; Support Navigating </a:t>
            </a:r>
            <a:r>
              <a:rPr lang="en-US" sz="2100" b="1" u="sng" dirty="0">
                <a:solidFill>
                  <a:prstClr val="white"/>
                </a:solidFill>
                <a:latin typeface="Nunito Sans"/>
              </a:rPr>
              <a:t>Complete</a:t>
            </a:r>
            <a:r>
              <a:rPr lang="en-US" sz="2100" b="1" dirty="0">
                <a:solidFill>
                  <a:prstClr val="white"/>
                </a:solidFill>
                <a:latin typeface="Nunito Sans"/>
              </a:rPr>
              <a:t> Transportation Ecosystem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2738C6-07FB-C04C-A9EC-811F43D1EE80}"/>
              </a:ext>
            </a:extLst>
          </p:cNvPr>
          <p:cNvGrpSpPr/>
          <p:nvPr/>
        </p:nvGrpSpPr>
        <p:grpSpPr>
          <a:xfrm>
            <a:off x="632222" y="3788646"/>
            <a:ext cx="164306" cy="1339741"/>
            <a:chOff x="842962" y="2495550"/>
            <a:chExt cx="219075" cy="178632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7FDEA65-D1AE-CE01-F579-7A2C7AFAC282}"/>
                </a:ext>
              </a:extLst>
            </p:cNvPr>
            <p:cNvSpPr/>
            <p:nvPr/>
          </p:nvSpPr>
          <p:spPr>
            <a:xfrm>
              <a:off x="842962" y="2495550"/>
              <a:ext cx="219075" cy="2190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350">
                <a:solidFill>
                  <a:prstClr val="white"/>
                </a:solidFill>
                <a:latin typeface="Nunito San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EC0461-F487-6807-5177-12C8A062242E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>
              <a:off x="952500" y="2714625"/>
              <a:ext cx="0" cy="156724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B47155CD-5A76-D2E8-F90E-C79DDDC4B849}"/>
              </a:ext>
            </a:extLst>
          </p:cNvPr>
          <p:cNvGraphicFramePr/>
          <p:nvPr/>
        </p:nvGraphicFramePr>
        <p:xfrm>
          <a:off x="4187258" y="1511193"/>
          <a:ext cx="4607378" cy="3776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9D3F18B-210D-7CB8-D37C-BFDD20A476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2" y="5567710"/>
            <a:ext cx="757930" cy="3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294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3">
            <a:extLst>
              <a:ext uri="{FF2B5EF4-FFF2-40B4-BE49-F238E27FC236}">
                <a16:creationId xmlns:a16="http://schemas.microsoft.com/office/drawing/2014/main" id="{7EE49974-4A78-C432-BD21-4C588117B669}"/>
              </a:ext>
            </a:extLst>
          </p:cNvPr>
          <p:cNvSpPr/>
          <p:nvPr/>
        </p:nvSpPr>
        <p:spPr>
          <a:xfrm>
            <a:off x="6289127" y="2269721"/>
            <a:ext cx="1900417" cy="273397"/>
          </a:xfrm>
          <a:custGeom>
            <a:avLst/>
            <a:gdLst>
              <a:gd name="connsiteX0" fmla="*/ 0 w 5070102"/>
              <a:gd name="connsiteY0" fmla="*/ 0 h 573214"/>
              <a:gd name="connsiteX1" fmla="*/ 5070103 w 5070102"/>
              <a:gd name="connsiteY1" fmla="*/ 0 h 573214"/>
              <a:gd name="connsiteX2" fmla="*/ 5070103 w 5070102"/>
              <a:gd name="connsiteY2" fmla="*/ 573215 h 573214"/>
              <a:gd name="connsiteX3" fmla="*/ 0 w 5070102"/>
              <a:gd name="connsiteY3" fmla="*/ 573215 h 57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102" h="573214">
                <a:moveTo>
                  <a:pt x="0" y="0"/>
                </a:moveTo>
                <a:lnTo>
                  <a:pt x="5070103" y="0"/>
                </a:lnTo>
                <a:lnTo>
                  <a:pt x="5070103" y="573215"/>
                </a:lnTo>
                <a:lnTo>
                  <a:pt x="0" y="573215"/>
                </a:lnTo>
                <a:close/>
              </a:path>
            </a:pathLst>
          </a:custGeom>
          <a:gradFill>
            <a:gsLst>
              <a:gs pos="0">
                <a:srgbClr val="EF9221"/>
              </a:gs>
              <a:gs pos="30000">
                <a:srgbClr val="D92126"/>
              </a:gs>
              <a:gs pos="65000">
                <a:srgbClr val="B01F62"/>
              </a:gs>
              <a:gs pos="100000">
                <a:srgbClr val="4D2D7E"/>
              </a:gs>
            </a:gsLst>
            <a:lin ang="0" scaled="1"/>
          </a:gra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pPr defTabSz="342900"/>
            <a:endParaRPr lang="en-PE" sz="675" kern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F4D585-4FC7-37AC-462B-36B112EA2F9B}"/>
              </a:ext>
            </a:extLst>
          </p:cNvPr>
          <p:cNvSpPr/>
          <p:nvPr/>
        </p:nvSpPr>
        <p:spPr>
          <a:xfrm>
            <a:off x="6000843" y="3780948"/>
            <a:ext cx="428653" cy="149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PE" sz="675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8CD06522-F8CB-40AD-FCF0-C0CD9C5804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917" y="1293184"/>
            <a:ext cx="5365096" cy="811835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dirty="0"/>
              <a:t>SUPPORTING ALL</a:t>
            </a:r>
            <a:br>
              <a:rPr lang="en-US" spc="-5" dirty="0"/>
            </a:br>
            <a:r>
              <a:rPr lang="en-US" spc="-5" dirty="0">
                <a:solidFill>
                  <a:srgbClr val="8C4197"/>
                </a:solidFill>
              </a:rPr>
              <a:t>COMMUNITY MEMBERS</a:t>
            </a:r>
          </a:p>
        </p:txBody>
      </p:sp>
      <p:sp>
        <p:nvSpPr>
          <p:cNvPr id="3" name="Text Placeholder 312">
            <a:extLst>
              <a:ext uri="{FF2B5EF4-FFF2-40B4-BE49-F238E27FC236}">
                <a16:creationId xmlns:a16="http://schemas.microsoft.com/office/drawing/2014/main" id="{589E7490-1CE9-71AE-E3C9-842CD01C0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91" y="3114655"/>
            <a:ext cx="5970136" cy="512961"/>
          </a:xfrm>
        </p:spPr>
        <p:txBody>
          <a:bodyPr/>
          <a:lstStyle/>
          <a:p>
            <a:pPr>
              <a:spcAft>
                <a:spcPts val="375"/>
              </a:spcAft>
              <a:buClr>
                <a:srgbClr val="C01F4B"/>
              </a:buClr>
            </a:pPr>
            <a:r>
              <a:rPr lang="en-US" sz="1500" b="1" dirty="0">
                <a:latin typeface="Montserrat ExtraBold" pitchFamily="2" charset="77"/>
              </a:rPr>
              <a:t>Subsidized Rates Available:</a:t>
            </a:r>
          </a:p>
          <a:p>
            <a:pPr>
              <a:spcAft>
                <a:spcPts val="375"/>
              </a:spcAft>
              <a:buClr>
                <a:srgbClr val="C01F4B"/>
              </a:buClr>
            </a:pPr>
            <a:r>
              <a:rPr lang="en-US" sz="1500" dirty="0"/>
              <a:t>Household Income 250% of Poverty Level</a:t>
            </a:r>
          </a:p>
        </p:txBody>
      </p:sp>
      <p:sp>
        <p:nvSpPr>
          <p:cNvPr id="4" name="Text Placeholder 312">
            <a:extLst>
              <a:ext uri="{FF2B5EF4-FFF2-40B4-BE49-F238E27FC236}">
                <a16:creationId xmlns:a16="http://schemas.microsoft.com/office/drawing/2014/main" id="{BFBEBF3F-EBE1-C1A4-2473-C6B77320EF4E}"/>
              </a:ext>
            </a:extLst>
          </p:cNvPr>
          <p:cNvSpPr txBox="1">
            <a:spLocks/>
          </p:cNvSpPr>
          <p:nvPr/>
        </p:nvSpPr>
        <p:spPr>
          <a:xfrm>
            <a:off x="545091" y="2276054"/>
            <a:ext cx="5255714" cy="288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456" b="0" i="0">
                <a:solidFill>
                  <a:schemeClr val="tx1"/>
                </a:solidFill>
                <a:latin typeface="Montserrat Medium" pitchFamily="2" charset="77"/>
                <a:ea typeface="+mn-ea"/>
                <a:cs typeface="Montserrat Medium" pitchFamily="2" charset="77"/>
              </a:defRPr>
            </a:lvl1pPr>
            <a:lvl2pPr marL="554492">
              <a:defRPr>
                <a:latin typeface="+mn-lt"/>
                <a:ea typeface="+mn-ea"/>
                <a:cs typeface="+mn-cs"/>
              </a:defRPr>
            </a:lvl2pPr>
            <a:lvl3pPr marL="1108984">
              <a:defRPr>
                <a:latin typeface="+mn-lt"/>
                <a:ea typeface="+mn-ea"/>
                <a:cs typeface="+mn-cs"/>
              </a:defRPr>
            </a:lvl3pPr>
            <a:lvl4pPr marL="1663476">
              <a:defRPr>
                <a:latin typeface="+mn-lt"/>
                <a:ea typeface="+mn-ea"/>
                <a:cs typeface="+mn-cs"/>
              </a:defRPr>
            </a:lvl4pPr>
            <a:lvl5pPr marL="2217969">
              <a:defRPr>
                <a:latin typeface="+mn-lt"/>
                <a:ea typeface="+mn-ea"/>
                <a:cs typeface="+mn-cs"/>
              </a:defRPr>
            </a:lvl5pPr>
            <a:lvl6pPr marL="2772461">
              <a:defRPr>
                <a:latin typeface="+mn-lt"/>
                <a:ea typeface="+mn-ea"/>
                <a:cs typeface="+mn-cs"/>
              </a:defRPr>
            </a:lvl6pPr>
            <a:lvl7pPr marL="3326953">
              <a:defRPr>
                <a:latin typeface="+mn-lt"/>
                <a:ea typeface="+mn-ea"/>
                <a:cs typeface="+mn-cs"/>
              </a:defRPr>
            </a:lvl7pPr>
            <a:lvl8pPr marL="3881445">
              <a:defRPr>
                <a:latin typeface="+mn-lt"/>
                <a:ea typeface="+mn-ea"/>
                <a:cs typeface="+mn-cs"/>
              </a:defRPr>
            </a:lvl8pPr>
            <a:lvl9pPr marL="4435937">
              <a:defRPr>
                <a:latin typeface="+mn-lt"/>
                <a:ea typeface="+mn-ea"/>
                <a:cs typeface="+mn-cs"/>
              </a:defRPr>
            </a:lvl9pPr>
          </a:lstStyle>
          <a:p>
            <a:pPr defTabSz="342900">
              <a:spcAft>
                <a:spcPts val="1050"/>
              </a:spcAft>
              <a:buClr>
                <a:srgbClr val="C01F4B"/>
              </a:buClr>
            </a:pPr>
            <a:r>
              <a:rPr lang="en-US" sz="1875" b="1" kern="0" dirty="0">
                <a:solidFill>
                  <a:prstClr val="black"/>
                </a:solidFill>
                <a:latin typeface="Montserrat ExtraBold" pitchFamily="2" charset="77"/>
              </a:rPr>
              <a:t>Including Individuals/Families in Poverty</a:t>
            </a:r>
            <a:endParaRPr lang="en-US" sz="1875" kern="0" dirty="0">
              <a:solidFill>
                <a:prstClr val="black"/>
              </a:solidFill>
            </a:endParaRPr>
          </a:p>
        </p:txBody>
      </p:sp>
      <p:sp>
        <p:nvSpPr>
          <p:cNvPr id="5" name="Text Placeholder 312">
            <a:extLst>
              <a:ext uri="{FF2B5EF4-FFF2-40B4-BE49-F238E27FC236}">
                <a16:creationId xmlns:a16="http://schemas.microsoft.com/office/drawing/2014/main" id="{23CC4E6B-EB44-D691-58F1-68E43C2AD03C}"/>
              </a:ext>
            </a:extLst>
          </p:cNvPr>
          <p:cNvSpPr txBox="1">
            <a:spLocks/>
          </p:cNvSpPr>
          <p:nvPr/>
        </p:nvSpPr>
        <p:spPr>
          <a:xfrm>
            <a:off x="545091" y="3855273"/>
            <a:ext cx="5970136" cy="5451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456" b="0" i="0">
                <a:solidFill>
                  <a:schemeClr val="tx1"/>
                </a:solidFill>
                <a:latin typeface="Montserrat Medium" pitchFamily="2" charset="77"/>
                <a:ea typeface="+mn-ea"/>
                <a:cs typeface="Montserrat Medium" pitchFamily="2" charset="77"/>
              </a:defRPr>
            </a:lvl1pPr>
            <a:lvl2pPr marL="554492">
              <a:defRPr>
                <a:latin typeface="+mn-lt"/>
                <a:ea typeface="+mn-ea"/>
                <a:cs typeface="+mn-cs"/>
              </a:defRPr>
            </a:lvl2pPr>
            <a:lvl3pPr marL="1108984">
              <a:defRPr>
                <a:latin typeface="+mn-lt"/>
                <a:ea typeface="+mn-ea"/>
                <a:cs typeface="+mn-cs"/>
              </a:defRPr>
            </a:lvl3pPr>
            <a:lvl4pPr marL="1663476">
              <a:defRPr>
                <a:latin typeface="+mn-lt"/>
                <a:ea typeface="+mn-ea"/>
                <a:cs typeface="+mn-cs"/>
              </a:defRPr>
            </a:lvl4pPr>
            <a:lvl5pPr marL="2217969">
              <a:defRPr>
                <a:latin typeface="+mn-lt"/>
                <a:ea typeface="+mn-ea"/>
                <a:cs typeface="+mn-cs"/>
              </a:defRPr>
            </a:lvl5pPr>
            <a:lvl6pPr marL="2772461">
              <a:defRPr>
                <a:latin typeface="+mn-lt"/>
                <a:ea typeface="+mn-ea"/>
                <a:cs typeface="+mn-cs"/>
              </a:defRPr>
            </a:lvl6pPr>
            <a:lvl7pPr marL="3326953">
              <a:defRPr>
                <a:latin typeface="+mn-lt"/>
                <a:ea typeface="+mn-ea"/>
                <a:cs typeface="+mn-cs"/>
              </a:defRPr>
            </a:lvl7pPr>
            <a:lvl8pPr marL="3881445">
              <a:defRPr>
                <a:latin typeface="+mn-lt"/>
                <a:ea typeface="+mn-ea"/>
                <a:cs typeface="+mn-cs"/>
              </a:defRPr>
            </a:lvl8pPr>
            <a:lvl9pPr marL="4435937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342900">
              <a:spcAft>
                <a:spcPts val="1050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13" kern="0" dirty="0">
                <a:solidFill>
                  <a:prstClr val="black"/>
                </a:solidFill>
              </a:rPr>
              <a:t>First 30 Days Free</a:t>
            </a:r>
          </a:p>
          <a:p>
            <a:pPr marL="171450" indent="-171450" defTabSz="342900">
              <a:spcAft>
                <a:spcPts val="1050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13" kern="0" dirty="0">
                <a:solidFill>
                  <a:prstClr val="black"/>
                </a:solidFill>
              </a:rPr>
              <a:t>Rate of $1 Per Trip Leg</a:t>
            </a:r>
          </a:p>
        </p:txBody>
      </p:sp>
      <p:sp>
        <p:nvSpPr>
          <p:cNvPr id="6" name="Text Placeholder 312">
            <a:extLst>
              <a:ext uri="{FF2B5EF4-FFF2-40B4-BE49-F238E27FC236}">
                <a16:creationId xmlns:a16="http://schemas.microsoft.com/office/drawing/2014/main" id="{1EE5D31D-6433-3B1C-D7FD-50B8FFE3F3EC}"/>
              </a:ext>
            </a:extLst>
          </p:cNvPr>
          <p:cNvSpPr txBox="1">
            <a:spLocks/>
          </p:cNvSpPr>
          <p:nvPr/>
        </p:nvSpPr>
        <p:spPr>
          <a:xfrm>
            <a:off x="545091" y="4662506"/>
            <a:ext cx="5970136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456" b="0" i="0">
                <a:solidFill>
                  <a:schemeClr val="tx1"/>
                </a:solidFill>
                <a:latin typeface="Montserrat Medium" pitchFamily="2" charset="77"/>
                <a:ea typeface="+mn-ea"/>
                <a:cs typeface="Montserrat Medium" pitchFamily="2" charset="77"/>
              </a:defRPr>
            </a:lvl1pPr>
            <a:lvl2pPr marL="554492">
              <a:defRPr>
                <a:latin typeface="+mn-lt"/>
                <a:ea typeface="+mn-ea"/>
                <a:cs typeface="+mn-cs"/>
              </a:defRPr>
            </a:lvl2pPr>
            <a:lvl3pPr marL="1108984">
              <a:defRPr>
                <a:latin typeface="+mn-lt"/>
                <a:ea typeface="+mn-ea"/>
                <a:cs typeface="+mn-cs"/>
              </a:defRPr>
            </a:lvl3pPr>
            <a:lvl4pPr marL="1663476">
              <a:defRPr>
                <a:latin typeface="+mn-lt"/>
                <a:ea typeface="+mn-ea"/>
                <a:cs typeface="+mn-cs"/>
              </a:defRPr>
            </a:lvl4pPr>
            <a:lvl5pPr marL="2217969">
              <a:defRPr>
                <a:latin typeface="+mn-lt"/>
                <a:ea typeface="+mn-ea"/>
                <a:cs typeface="+mn-cs"/>
              </a:defRPr>
            </a:lvl5pPr>
            <a:lvl6pPr marL="2772461">
              <a:defRPr>
                <a:latin typeface="+mn-lt"/>
                <a:ea typeface="+mn-ea"/>
                <a:cs typeface="+mn-cs"/>
              </a:defRPr>
            </a:lvl6pPr>
            <a:lvl7pPr marL="3326953">
              <a:defRPr>
                <a:latin typeface="+mn-lt"/>
                <a:ea typeface="+mn-ea"/>
                <a:cs typeface="+mn-cs"/>
              </a:defRPr>
            </a:lvl7pPr>
            <a:lvl8pPr marL="3881445">
              <a:defRPr>
                <a:latin typeface="+mn-lt"/>
                <a:ea typeface="+mn-ea"/>
                <a:cs typeface="+mn-cs"/>
              </a:defRPr>
            </a:lvl8pPr>
            <a:lvl9pPr marL="4435937">
              <a:defRPr>
                <a:latin typeface="+mn-lt"/>
                <a:ea typeface="+mn-ea"/>
                <a:cs typeface="+mn-cs"/>
              </a:defRPr>
            </a:lvl9pPr>
          </a:lstStyle>
          <a:p>
            <a:pPr defTabSz="342900">
              <a:buClr>
                <a:srgbClr val="C01F4B"/>
              </a:buClr>
            </a:pPr>
            <a:r>
              <a:rPr lang="en-US" sz="1125" i="1" kern="0" dirty="0">
                <a:solidFill>
                  <a:prstClr val="black"/>
                </a:solidFill>
              </a:rPr>
              <a:t>Must Have Completed Application – Average</a:t>
            </a:r>
          </a:p>
          <a:p>
            <a:pPr defTabSz="342900">
              <a:spcAft>
                <a:spcPts val="1050"/>
              </a:spcAft>
              <a:buClr>
                <a:srgbClr val="C01F4B"/>
              </a:buClr>
            </a:pPr>
            <a:r>
              <a:rPr lang="en-US" sz="1125" i="1" kern="0" dirty="0">
                <a:solidFill>
                  <a:prstClr val="black"/>
                </a:solidFill>
              </a:rPr>
              <a:t>of Last 3 Months Employment</a:t>
            </a:r>
          </a:p>
        </p:txBody>
      </p:sp>
      <p:pic>
        <p:nvPicPr>
          <p:cNvPr id="7" name="object 37">
            <a:extLst>
              <a:ext uri="{FF2B5EF4-FFF2-40B4-BE49-F238E27FC236}">
                <a16:creationId xmlns:a16="http://schemas.microsoft.com/office/drawing/2014/main" id="{887B5ACC-ECBD-3D7B-BCE8-501A33332E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6400" y="4505994"/>
            <a:ext cx="1726904" cy="551559"/>
          </a:xfrm>
          <a:prstGeom prst="rect">
            <a:avLst/>
          </a:prstGeom>
        </p:spPr>
      </p:pic>
      <p:graphicFrame>
        <p:nvGraphicFramePr>
          <p:cNvPr id="8" name="object 41">
            <a:extLst>
              <a:ext uri="{FF2B5EF4-FFF2-40B4-BE49-F238E27FC236}">
                <a16:creationId xmlns:a16="http://schemas.microsoft.com/office/drawing/2014/main" id="{2D937C7E-2A10-186A-0714-1BAABC2FA114}"/>
              </a:ext>
            </a:extLst>
          </p:cNvPr>
          <p:cNvGraphicFramePr>
            <a:graphicFrameLocks noGrp="1"/>
          </p:cNvGraphicFramePr>
          <p:nvPr/>
        </p:nvGraphicFramePr>
        <p:xfrm>
          <a:off x="6289127" y="2269721"/>
          <a:ext cx="1900417" cy="27599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0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691">
                <a:tc>
                  <a:txBody>
                    <a:bodyPr/>
                    <a:lstStyle/>
                    <a:p>
                      <a:pPr marL="191770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Montserrat-ExtraBold"/>
                          <a:cs typeface="Montserrat-ExtraBold"/>
                        </a:rPr>
                        <a:t>Family</a:t>
                      </a:r>
                      <a:r>
                        <a:rPr sz="900" b="1" spc="45" dirty="0">
                          <a:solidFill>
                            <a:srgbClr val="FFFFFF"/>
                          </a:solidFill>
                          <a:latin typeface="Montserrat-ExtraBold"/>
                          <a:cs typeface="Montserrat-ExtraBold"/>
                        </a:rPr>
                        <a:t> 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Montserrat-ExtraBold"/>
                          <a:cs typeface="Montserrat-ExtraBold"/>
                        </a:rPr>
                        <a:t>Size</a:t>
                      </a:r>
                      <a:endParaRPr sz="900" dirty="0">
                        <a:latin typeface="Montserrat-ExtraBold"/>
                        <a:cs typeface="Montserrat-ExtraBold"/>
                      </a:endParaRPr>
                    </a:p>
                    <a:p>
                      <a:pPr marR="174625" algn="ctr">
                        <a:lnSpc>
                          <a:spcPct val="100000"/>
                        </a:lnSpc>
                        <a:spcBef>
                          <a:spcPts val="2240"/>
                        </a:spcBef>
                      </a:pPr>
                      <a:r>
                        <a:rPr sz="900" dirty="0">
                          <a:latin typeface="Montserrat"/>
                          <a:cs typeface="Montserrat"/>
                        </a:rPr>
                        <a:t>1</a:t>
                      </a:r>
                    </a:p>
                  </a:txBody>
                  <a:tcPr marL="0" marR="0" marT="64984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50190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Montserrat-ExtraBold"/>
                          <a:cs typeface="Montserrat-ExtraBold"/>
                        </a:rPr>
                        <a:t>250%</a:t>
                      </a:r>
                      <a:r>
                        <a:rPr sz="900" b="1" spc="245" dirty="0">
                          <a:solidFill>
                            <a:srgbClr val="FFFFFF"/>
                          </a:solidFill>
                          <a:latin typeface="Montserrat-ExtraBold"/>
                          <a:cs typeface="Montserrat-ExtraBold"/>
                        </a:rPr>
                        <a:t> 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Montserrat-ExtraBold"/>
                          <a:cs typeface="Montserrat-ExtraBold"/>
                        </a:rPr>
                        <a:t>FPL</a:t>
                      </a:r>
                      <a:endParaRPr sz="900" dirty="0">
                        <a:latin typeface="Montserrat-ExtraBold"/>
                        <a:cs typeface="Montserrat-ExtraBold"/>
                      </a:endParaRPr>
                    </a:p>
                    <a:p>
                      <a:pPr marL="386080">
                        <a:lnSpc>
                          <a:spcPct val="100000"/>
                        </a:lnSpc>
                        <a:spcBef>
                          <a:spcPts val="2240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$2,831.25</a:t>
                      </a:r>
                      <a:endParaRPr sz="900" dirty="0">
                        <a:latin typeface="Montserrat"/>
                        <a:cs typeface="Montserrat"/>
                      </a:endParaRPr>
                    </a:p>
                  </a:txBody>
                  <a:tcPr marL="0" marR="0" marT="64984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805">
                <a:tc>
                  <a:txBody>
                    <a:bodyPr/>
                    <a:lstStyle/>
                    <a:p>
                      <a:pPr marR="17462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900" dirty="0">
                          <a:latin typeface="Montserrat"/>
                          <a:cs typeface="Montserrat"/>
                        </a:rPr>
                        <a:t>2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4298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0F1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12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$3,814.58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4298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0F1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805">
                <a:tc>
                  <a:txBody>
                    <a:bodyPr/>
                    <a:lstStyle/>
                    <a:p>
                      <a:pPr marR="174625"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900" dirty="0">
                          <a:latin typeface="Montserrat"/>
                          <a:cs typeface="Montserrat"/>
                        </a:rPr>
                        <a:t>3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4009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$4.797.93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4009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805">
                <a:tc>
                  <a:txBody>
                    <a:bodyPr/>
                    <a:lstStyle/>
                    <a:p>
                      <a:pPr marR="17462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900" dirty="0">
                          <a:latin typeface="Montserrat"/>
                          <a:cs typeface="Montserrat"/>
                        </a:rPr>
                        <a:t>4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3431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0F1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$5,781.25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3431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0F1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805">
                <a:tc>
                  <a:txBody>
                    <a:bodyPr/>
                    <a:lstStyle/>
                    <a:p>
                      <a:pPr marR="174625"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900" dirty="0">
                          <a:latin typeface="Montserrat"/>
                          <a:cs typeface="Montserrat"/>
                        </a:rPr>
                        <a:t>5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3142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36550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$6,764.58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3142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805">
                <a:tc>
                  <a:txBody>
                    <a:bodyPr/>
                    <a:lstStyle/>
                    <a:p>
                      <a:pPr marR="17526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900" dirty="0">
                          <a:latin typeface="Montserrat"/>
                          <a:cs typeface="Montserrat"/>
                        </a:rPr>
                        <a:t>6</a:t>
                      </a:r>
                    </a:p>
                  </a:txBody>
                  <a:tcPr marL="0" marR="0" marT="52854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0F1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909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$7.747.93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2854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0F1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805">
                <a:tc>
                  <a:txBody>
                    <a:bodyPr/>
                    <a:lstStyle/>
                    <a:p>
                      <a:pPr marR="175260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900" dirty="0">
                          <a:latin typeface="Montserrat"/>
                          <a:cs typeface="Montserrat"/>
                        </a:rPr>
                        <a:t>7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2565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87350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$8,731.25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2565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805">
                <a:tc>
                  <a:txBody>
                    <a:bodyPr/>
                    <a:lstStyle/>
                    <a:p>
                      <a:pPr marR="175260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900" dirty="0">
                          <a:latin typeface="Montserrat"/>
                          <a:cs typeface="Montserrat"/>
                        </a:rPr>
                        <a:t>8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2276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0F1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$9,714.58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2276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0F1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805">
                <a:tc>
                  <a:txBody>
                    <a:bodyPr/>
                    <a:lstStyle/>
                    <a:p>
                      <a:pPr marR="175260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900" dirty="0">
                          <a:latin typeface="Montserrat"/>
                          <a:cs typeface="Montserrat"/>
                        </a:rPr>
                        <a:t>9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1987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$10,697.93</a:t>
                      </a:r>
                      <a:endParaRPr sz="900">
                        <a:latin typeface="Montserrat"/>
                        <a:cs typeface="Montserrat"/>
                      </a:endParaRPr>
                    </a:p>
                  </a:txBody>
                  <a:tcPr marL="0" marR="0" marT="51987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805">
                <a:tc>
                  <a:txBody>
                    <a:bodyPr/>
                    <a:lstStyle/>
                    <a:p>
                      <a:pPr marR="1790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900" spc="-25" dirty="0">
                          <a:latin typeface="Montserrat"/>
                          <a:cs typeface="Montserrat"/>
                        </a:rPr>
                        <a:t>10</a:t>
                      </a:r>
                      <a:endParaRPr sz="900" dirty="0">
                        <a:latin typeface="Montserrat"/>
                        <a:cs typeface="Montserrat"/>
                      </a:endParaRPr>
                    </a:p>
                  </a:txBody>
                  <a:tcPr marL="0" marR="0" marT="51409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1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900" spc="-10" dirty="0">
                          <a:latin typeface="Montserrat"/>
                          <a:cs typeface="Montserrat"/>
                        </a:rPr>
                        <a:t>$11,681.25</a:t>
                      </a:r>
                      <a:endParaRPr sz="900" dirty="0">
                        <a:latin typeface="Montserrat"/>
                        <a:cs typeface="Montserrat"/>
                      </a:endParaRPr>
                    </a:p>
                  </a:txBody>
                  <a:tcPr marL="0" marR="0" marT="51409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1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06252142-EE62-6C19-7521-8E13C591C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0655" y="2879512"/>
            <a:ext cx="482128" cy="12342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186DB56-39C3-82F5-3446-6F06B2CD1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2399" y="1206978"/>
            <a:ext cx="474188" cy="74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730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016FBFC-155E-6F9D-DA9D-C6082AE43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7591" y="3439610"/>
            <a:ext cx="1571727" cy="157172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215416E-B540-DC40-6786-F68768546F56}"/>
              </a:ext>
            </a:extLst>
          </p:cNvPr>
          <p:cNvSpPr/>
          <p:nvPr/>
        </p:nvSpPr>
        <p:spPr>
          <a:xfrm>
            <a:off x="4176077" y="2507257"/>
            <a:ext cx="2474917" cy="24749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PE" sz="675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9917" y="1293184"/>
            <a:ext cx="5365096" cy="811835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dirty="0"/>
              <a:t>CASE</a:t>
            </a:r>
            <a:br>
              <a:rPr lang="en-US" spc="-5" dirty="0"/>
            </a:br>
            <a:r>
              <a:rPr lang="en-US" spc="-5" dirty="0">
                <a:solidFill>
                  <a:srgbClr val="8C4197"/>
                </a:solidFill>
              </a:rPr>
              <a:t>MANAGEMENT</a:t>
            </a:r>
          </a:p>
        </p:txBody>
      </p:sp>
      <p:sp>
        <p:nvSpPr>
          <p:cNvPr id="313" name="Text Placeholder 312">
            <a:extLst>
              <a:ext uri="{FF2B5EF4-FFF2-40B4-BE49-F238E27FC236}">
                <a16:creationId xmlns:a16="http://schemas.microsoft.com/office/drawing/2014/main" id="{BDA8224B-5D1F-3983-DD02-315A0978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91" y="3004080"/>
            <a:ext cx="3198180" cy="1494383"/>
          </a:xfrm>
        </p:spPr>
        <p:txBody>
          <a:bodyPr/>
          <a:lstStyle/>
          <a:p>
            <a:pPr marL="171450" indent="-171450">
              <a:spcAft>
                <a:spcPts val="1050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13" dirty="0"/>
              <a:t>Experts in Passenger Support with Complex Needs</a:t>
            </a:r>
          </a:p>
          <a:p>
            <a:pPr marL="171450" indent="-171450">
              <a:spcAft>
                <a:spcPts val="1050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13" dirty="0"/>
              <a:t>Screening Passengers for Ride Subsidies &amp; Wrap Around Referrals</a:t>
            </a:r>
          </a:p>
          <a:p>
            <a:pPr marL="171450" indent="-171450">
              <a:spcAft>
                <a:spcPts val="1050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13" dirty="0"/>
              <a:t>Increasing Access to All Social Determinants of Health</a:t>
            </a: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FC65ACB2-815A-446B-AA70-8941FCA86F8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4669" y="2445849"/>
            <a:ext cx="2597734" cy="2597733"/>
          </a:xfrm>
          <a:prstGeom prst="rect">
            <a:avLst/>
          </a:prstGeom>
        </p:spPr>
      </p:pic>
      <p:pic>
        <p:nvPicPr>
          <p:cNvPr id="9" name="object 37">
            <a:extLst>
              <a:ext uri="{FF2B5EF4-FFF2-40B4-BE49-F238E27FC236}">
                <a16:creationId xmlns:a16="http://schemas.microsoft.com/office/drawing/2014/main" id="{EE21DEB2-EE18-A7B9-4135-92722358090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1480" y="1385987"/>
            <a:ext cx="2220761" cy="7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42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0545D-B2DC-9CC8-75C1-95132B565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BB6E-D083-1166-A8D0-9E37FC4A2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8078"/>
            <a:ext cx="8229598" cy="1143000"/>
          </a:xfrm>
        </p:spPr>
        <p:txBody>
          <a:bodyPr>
            <a:normAutofit/>
          </a:bodyPr>
          <a:lstStyle/>
          <a:p>
            <a:r>
              <a:rPr dirty="0">
                <a:solidFill>
                  <a:schemeClr val="accent1"/>
                </a:solidFill>
              </a:rPr>
              <a:t>Workforce Participation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8C85A-2769-AEBB-E025-A60189FDC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" y="1815646"/>
            <a:ext cx="7820025" cy="18669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35FF79-4DFB-2B8B-C998-B337FD936800}"/>
              </a:ext>
            </a:extLst>
          </p:cNvPr>
          <p:cNvSpPr txBox="1">
            <a:spLocks/>
          </p:cNvSpPr>
          <p:nvPr/>
        </p:nvSpPr>
        <p:spPr>
          <a:xfrm>
            <a:off x="3119377" y="1128399"/>
            <a:ext cx="29052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accent1"/>
                </a:solidFill>
              </a:rPr>
              <a:t>WOW Region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1501F8-1BB8-5973-108C-A9B7C0F58670}"/>
              </a:ext>
            </a:extLst>
          </p:cNvPr>
          <p:cNvSpPr txBox="1">
            <a:spLocks/>
          </p:cNvSpPr>
          <p:nvPr/>
        </p:nvSpPr>
        <p:spPr>
          <a:xfrm>
            <a:off x="3119377" y="3838804"/>
            <a:ext cx="29052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accent1"/>
                </a:solidFill>
              </a:rPr>
              <a:t>Germantown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F9AAC7-9950-240F-1FE8-F18E932C6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6" y="4788857"/>
            <a:ext cx="6943725" cy="1476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5865DE-50A4-7977-10B8-6803203EA232}"/>
              </a:ext>
            </a:extLst>
          </p:cNvPr>
          <p:cNvSpPr txBox="1"/>
          <p:nvPr/>
        </p:nvSpPr>
        <p:spPr>
          <a:xfrm>
            <a:off x="6811157" y="6265232"/>
            <a:ext cx="24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100" b="1" dirty="0" err="1">
                <a:solidFill>
                  <a:schemeClr val="bg1">
                    <a:lumMod val="75000"/>
                  </a:schemeClr>
                </a:solidFill>
              </a:rPr>
              <a:t>Lightcast</a:t>
            </a:r>
            <a:endParaRPr lang="en-US" sz="11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81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9917" y="1293184"/>
            <a:ext cx="5212311" cy="409418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dirty="0"/>
              <a:t>CURRENT </a:t>
            </a:r>
            <a:r>
              <a:rPr lang="en-US" dirty="0">
                <a:solidFill>
                  <a:srgbClr val="8C4197"/>
                </a:solidFill>
              </a:rPr>
              <a:t>IMPACT</a:t>
            </a:r>
            <a:endParaRPr lang="en-US" spc="-5" dirty="0">
              <a:solidFill>
                <a:srgbClr val="8C4197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602B1CC-0CE9-F8F6-AFD9-04F765EDE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574"/>
          <a:stretch/>
        </p:blipFill>
        <p:spPr>
          <a:xfrm>
            <a:off x="7114362" y="2450272"/>
            <a:ext cx="1201207" cy="1571727"/>
          </a:xfrm>
          <a:prstGeom prst="rect">
            <a:avLst/>
          </a:prstGeom>
        </p:spPr>
      </p:pic>
      <p:sp>
        <p:nvSpPr>
          <p:cNvPr id="3" name="Text Placeholder 312">
            <a:extLst>
              <a:ext uri="{FF2B5EF4-FFF2-40B4-BE49-F238E27FC236}">
                <a16:creationId xmlns:a16="http://schemas.microsoft.com/office/drawing/2014/main" id="{5EE2D51A-D10A-7A3C-5DE3-66B565843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91" y="2000157"/>
            <a:ext cx="2998142" cy="1949252"/>
          </a:xfrm>
        </p:spPr>
        <p:txBody>
          <a:bodyPr/>
          <a:lstStyle/>
          <a:p>
            <a:pPr marL="171450" indent="-171450"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latin typeface="Montserrat ExtraBold" pitchFamily="2" charset="77"/>
              </a:rPr>
              <a:t>Major Employers Served</a:t>
            </a:r>
          </a:p>
          <a:p>
            <a:pPr marL="379385" lvl="1" indent="-17145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050" dirty="0">
                <a:latin typeface="Montserrat Medium" pitchFamily="2" charset="77"/>
              </a:rPr>
              <a:t>Waupaca Foundry</a:t>
            </a:r>
          </a:p>
          <a:p>
            <a:pPr marL="379385" lvl="1" indent="-17145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050" dirty="0">
                <a:latin typeface="Montserrat Medium" pitchFamily="2" charset="77"/>
              </a:rPr>
              <a:t>ThedaCare New London and Waupaca </a:t>
            </a:r>
          </a:p>
          <a:p>
            <a:pPr marL="379385" lvl="1" indent="-17145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050" dirty="0">
                <a:latin typeface="Montserrat Medium" pitchFamily="2" charset="77"/>
              </a:rPr>
              <a:t>Tyson Foods </a:t>
            </a:r>
          </a:p>
          <a:p>
            <a:pPr marL="379385" lvl="1" indent="-17145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050" dirty="0">
                <a:latin typeface="Montserrat Medium" pitchFamily="2" charset="77"/>
              </a:rPr>
              <a:t>Kolbe &amp; Kolbe </a:t>
            </a:r>
          </a:p>
          <a:p>
            <a:pPr marL="379385" lvl="1" indent="-17145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050" dirty="0">
                <a:latin typeface="Montserrat Medium" pitchFamily="2" charset="77"/>
              </a:rPr>
              <a:t>Creative Converting</a:t>
            </a:r>
          </a:p>
          <a:p>
            <a:pPr marL="379385" lvl="1" indent="-17145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050" dirty="0">
                <a:latin typeface="Montserrat Medium" pitchFamily="2" charset="77"/>
              </a:rPr>
              <a:t>Kwik Trip</a:t>
            </a:r>
          </a:p>
          <a:p>
            <a:pPr marL="379385" lvl="1" indent="-17145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050" dirty="0">
                <a:latin typeface="Montserrat Medium" pitchFamily="2" charset="77"/>
              </a:rPr>
              <a:t>Manufacturer’s Pallet Disposal</a:t>
            </a:r>
          </a:p>
          <a:p>
            <a:pPr marL="379385" lvl="1" indent="-17145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050" dirty="0">
                <a:latin typeface="Montserrat Medium" pitchFamily="2" charset="77"/>
              </a:rPr>
              <a:t>Bethany Homes </a:t>
            </a:r>
          </a:p>
        </p:txBody>
      </p:sp>
      <p:sp>
        <p:nvSpPr>
          <p:cNvPr id="4" name="Text Placeholder 312">
            <a:extLst>
              <a:ext uri="{FF2B5EF4-FFF2-40B4-BE49-F238E27FC236}">
                <a16:creationId xmlns:a16="http://schemas.microsoft.com/office/drawing/2014/main" id="{B6A53552-717F-A37C-A710-9EBDDFD66099}"/>
              </a:ext>
            </a:extLst>
          </p:cNvPr>
          <p:cNvSpPr txBox="1">
            <a:spLocks/>
          </p:cNvSpPr>
          <p:nvPr/>
        </p:nvSpPr>
        <p:spPr>
          <a:xfrm>
            <a:off x="545091" y="4192775"/>
            <a:ext cx="2998142" cy="606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456" b="0" i="0">
                <a:solidFill>
                  <a:schemeClr val="tx1"/>
                </a:solidFill>
                <a:latin typeface="Montserrat Medium" pitchFamily="2" charset="77"/>
                <a:ea typeface="+mn-ea"/>
                <a:cs typeface="Montserrat Medium" pitchFamily="2" charset="77"/>
              </a:defRPr>
            </a:lvl1pPr>
            <a:lvl2pPr marL="554492">
              <a:defRPr>
                <a:latin typeface="+mn-lt"/>
                <a:ea typeface="+mn-ea"/>
                <a:cs typeface="+mn-cs"/>
              </a:defRPr>
            </a:lvl2pPr>
            <a:lvl3pPr marL="1108984">
              <a:defRPr>
                <a:latin typeface="+mn-lt"/>
                <a:ea typeface="+mn-ea"/>
                <a:cs typeface="+mn-cs"/>
              </a:defRPr>
            </a:lvl3pPr>
            <a:lvl4pPr marL="1663476">
              <a:defRPr>
                <a:latin typeface="+mn-lt"/>
                <a:ea typeface="+mn-ea"/>
                <a:cs typeface="+mn-cs"/>
              </a:defRPr>
            </a:lvl4pPr>
            <a:lvl5pPr marL="2217969">
              <a:defRPr>
                <a:latin typeface="+mn-lt"/>
                <a:ea typeface="+mn-ea"/>
                <a:cs typeface="+mn-cs"/>
              </a:defRPr>
            </a:lvl5pPr>
            <a:lvl6pPr marL="2772461">
              <a:defRPr>
                <a:latin typeface="+mn-lt"/>
                <a:ea typeface="+mn-ea"/>
                <a:cs typeface="+mn-cs"/>
              </a:defRPr>
            </a:lvl6pPr>
            <a:lvl7pPr marL="3326953">
              <a:defRPr>
                <a:latin typeface="+mn-lt"/>
                <a:ea typeface="+mn-ea"/>
                <a:cs typeface="+mn-cs"/>
              </a:defRPr>
            </a:lvl7pPr>
            <a:lvl8pPr marL="3881445">
              <a:defRPr>
                <a:latin typeface="+mn-lt"/>
                <a:ea typeface="+mn-ea"/>
                <a:cs typeface="+mn-cs"/>
              </a:defRPr>
            </a:lvl8pPr>
            <a:lvl9pPr marL="4435937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342900">
              <a:spcAft>
                <a:spcPts val="375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13" b="1" kern="0" dirty="0">
                <a:solidFill>
                  <a:prstClr val="black"/>
                </a:solidFill>
                <a:latin typeface="Montserrat ExtraBold" pitchFamily="2" charset="77"/>
              </a:rPr>
              <a:t>Rides Available:</a:t>
            </a:r>
            <a:endParaRPr lang="en-US" sz="938" kern="0" dirty="0">
              <a:solidFill>
                <a:prstClr val="black"/>
              </a:solidFill>
            </a:endParaRPr>
          </a:p>
          <a:p>
            <a:pPr marL="379385" lvl="1" indent="-171450" defTabSz="34290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938" kern="0" dirty="0">
                <a:solidFill>
                  <a:sysClr val="windowText" lastClr="000000"/>
                </a:solidFill>
                <a:latin typeface="Montserrat Medium" pitchFamily="2" charset="77"/>
              </a:rPr>
              <a:t>24 hours/day</a:t>
            </a:r>
          </a:p>
          <a:p>
            <a:pPr marL="379385" lvl="1" indent="-171450" defTabSz="342900">
              <a:spcAft>
                <a:spcPts val="450"/>
              </a:spcAft>
              <a:buClr>
                <a:srgbClr val="C01F4B"/>
              </a:buCl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938" kern="0" dirty="0">
                <a:solidFill>
                  <a:sysClr val="windowText" lastClr="000000"/>
                </a:solidFill>
                <a:latin typeface="Montserrat Medium" pitchFamily="2" charset="77"/>
              </a:rPr>
              <a:t>7 Days a week</a:t>
            </a:r>
          </a:p>
        </p:txBody>
      </p:sp>
      <p:sp>
        <p:nvSpPr>
          <p:cNvPr id="5" name="Text Placeholder 312">
            <a:extLst>
              <a:ext uri="{FF2B5EF4-FFF2-40B4-BE49-F238E27FC236}">
                <a16:creationId xmlns:a16="http://schemas.microsoft.com/office/drawing/2014/main" id="{2B68020B-007A-F76F-0606-8C91A8DD6F0A}"/>
              </a:ext>
            </a:extLst>
          </p:cNvPr>
          <p:cNvSpPr txBox="1">
            <a:spLocks/>
          </p:cNvSpPr>
          <p:nvPr/>
        </p:nvSpPr>
        <p:spPr>
          <a:xfrm>
            <a:off x="545091" y="4971454"/>
            <a:ext cx="2998142" cy="404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456" b="0" i="0">
                <a:solidFill>
                  <a:schemeClr val="tx1"/>
                </a:solidFill>
                <a:latin typeface="Montserrat Medium" pitchFamily="2" charset="77"/>
                <a:ea typeface="+mn-ea"/>
                <a:cs typeface="Montserrat Medium" pitchFamily="2" charset="77"/>
              </a:defRPr>
            </a:lvl1pPr>
            <a:lvl2pPr marL="554492">
              <a:defRPr>
                <a:latin typeface="+mn-lt"/>
                <a:ea typeface="+mn-ea"/>
                <a:cs typeface="+mn-cs"/>
              </a:defRPr>
            </a:lvl2pPr>
            <a:lvl3pPr marL="1108984">
              <a:defRPr>
                <a:latin typeface="+mn-lt"/>
                <a:ea typeface="+mn-ea"/>
                <a:cs typeface="+mn-cs"/>
              </a:defRPr>
            </a:lvl3pPr>
            <a:lvl4pPr marL="1663476">
              <a:defRPr>
                <a:latin typeface="+mn-lt"/>
                <a:ea typeface="+mn-ea"/>
                <a:cs typeface="+mn-cs"/>
              </a:defRPr>
            </a:lvl4pPr>
            <a:lvl5pPr marL="2217969">
              <a:defRPr>
                <a:latin typeface="+mn-lt"/>
                <a:ea typeface="+mn-ea"/>
                <a:cs typeface="+mn-cs"/>
              </a:defRPr>
            </a:lvl5pPr>
            <a:lvl6pPr marL="2772461">
              <a:defRPr>
                <a:latin typeface="+mn-lt"/>
                <a:ea typeface="+mn-ea"/>
                <a:cs typeface="+mn-cs"/>
              </a:defRPr>
            </a:lvl6pPr>
            <a:lvl7pPr marL="3326953">
              <a:defRPr>
                <a:latin typeface="+mn-lt"/>
                <a:ea typeface="+mn-ea"/>
                <a:cs typeface="+mn-cs"/>
              </a:defRPr>
            </a:lvl7pPr>
            <a:lvl8pPr marL="3881445">
              <a:defRPr>
                <a:latin typeface="+mn-lt"/>
                <a:ea typeface="+mn-ea"/>
                <a:cs typeface="+mn-cs"/>
              </a:defRPr>
            </a:lvl8pPr>
            <a:lvl9pPr marL="4435937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342900">
              <a:spcAft>
                <a:spcPts val="375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313" b="1" kern="0" dirty="0">
                <a:solidFill>
                  <a:prstClr val="black"/>
                </a:solidFill>
                <a:latin typeface="Montserrat ExtraBold" pitchFamily="2" charset="77"/>
              </a:rPr>
              <a:t>Accepting Payments via Call Center, Web, &amp; App</a:t>
            </a:r>
            <a:endParaRPr lang="en-US" sz="938" kern="0" dirty="0">
              <a:solidFill>
                <a:prstClr val="black"/>
              </a:solidFill>
            </a:endParaRPr>
          </a:p>
        </p:txBody>
      </p:sp>
      <p:pic>
        <p:nvPicPr>
          <p:cNvPr id="6" name="object 7">
            <a:extLst>
              <a:ext uri="{FF2B5EF4-FFF2-40B4-BE49-F238E27FC236}">
                <a16:creationId xmlns:a16="http://schemas.microsoft.com/office/drawing/2014/main" id="{3E83C48D-E1EB-7EE1-C979-43183050A11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31432" y="2212358"/>
            <a:ext cx="604507" cy="590533"/>
          </a:xfrm>
          <a:prstGeom prst="rect">
            <a:avLst/>
          </a:prstGeom>
        </p:spPr>
      </p:pic>
      <p:pic>
        <p:nvPicPr>
          <p:cNvPr id="7" name="object 8">
            <a:extLst>
              <a:ext uri="{FF2B5EF4-FFF2-40B4-BE49-F238E27FC236}">
                <a16:creationId xmlns:a16="http://schemas.microsoft.com/office/drawing/2014/main" id="{C14DED65-C2BC-400D-7035-C903CDB2DE9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31342" y="2195440"/>
            <a:ext cx="1355231" cy="603871"/>
          </a:xfrm>
          <a:prstGeom prst="rect">
            <a:avLst/>
          </a:prstGeom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BCCB76F9-3E30-A34E-ABC6-6AEF44F3DA0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84501" y="3172070"/>
            <a:ext cx="968769" cy="496550"/>
          </a:xfrm>
          <a:prstGeom prst="rect">
            <a:avLst/>
          </a:prstGeom>
        </p:spPr>
      </p:pic>
      <p:pic>
        <p:nvPicPr>
          <p:cNvPr id="13" name="object 10">
            <a:extLst>
              <a:ext uri="{FF2B5EF4-FFF2-40B4-BE49-F238E27FC236}">
                <a16:creationId xmlns:a16="http://schemas.microsoft.com/office/drawing/2014/main" id="{4F3950EC-9508-0D8A-5A1D-A156DC45906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72981" y="3084575"/>
            <a:ext cx="777405" cy="776085"/>
          </a:xfrm>
          <a:prstGeom prst="rect">
            <a:avLst/>
          </a:prstGeom>
        </p:spPr>
      </p:pic>
      <p:pic>
        <p:nvPicPr>
          <p:cNvPr id="15" name="object 11">
            <a:extLst>
              <a:ext uri="{FF2B5EF4-FFF2-40B4-BE49-F238E27FC236}">
                <a16:creationId xmlns:a16="http://schemas.microsoft.com/office/drawing/2014/main" id="{2D5F3BBC-DB31-3116-6CCD-77C59F93F99B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82687" y="3982481"/>
            <a:ext cx="1013373" cy="444577"/>
          </a:xfrm>
          <a:prstGeom prst="rect">
            <a:avLst/>
          </a:prstGeom>
        </p:spPr>
      </p:pic>
      <p:pic>
        <p:nvPicPr>
          <p:cNvPr id="16" name="object 12">
            <a:extLst>
              <a:ext uri="{FF2B5EF4-FFF2-40B4-BE49-F238E27FC236}">
                <a16:creationId xmlns:a16="http://schemas.microsoft.com/office/drawing/2014/main" id="{915C2F55-FE70-B8F0-50F5-D785937E3D0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79182" y="4095738"/>
            <a:ext cx="1361749" cy="246661"/>
          </a:xfrm>
          <a:prstGeom prst="rect">
            <a:avLst/>
          </a:prstGeom>
        </p:spPr>
      </p:pic>
      <p:pic>
        <p:nvPicPr>
          <p:cNvPr id="17" name="object 13">
            <a:extLst>
              <a:ext uri="{FF2B5EF4-FFF2-40B4-BE49-F238E27FC236}">
                <a16:creationId xmlns:a16="http://schemas.microsoft.com/office/drawing/2014/main" id="{1371924D-AFB7-CB1D-482A-BECD84FA3BD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72015" y="4744701"/>
            <a:ext cx="1368916" cy="411725"/>
          </a:xfrm>
          <a:prstGeom prst="rect">
            <a:avLst/>
          </a:prstGeom>
        </p:spPr>
      </p:pic>
      <p:pic>
        <p:nvPicPr>
          <p:cNvPr id="9" name="Picture 8" descr="A logo with a bird and text&#10;&#10;AI-generated content may be incorrect.">
            <a:extLst>
              <a:ext uri="{FF2B5EF4-FFF2-40B4-BE49-F238E27FC236}">
                <a16:creationId xmlns:a16="http://schemas.microsoft.com/office/drawing/2014/main" id="{7E88D957-889F-3D3B-FBFE-5DD43EA6A1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28" y="4639686"/>
            <a:ext cx="1368917" cy="5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167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EC550C-4A78-AFE4-0820-5E959CFA1586}"/>
              </a:ext>
            </a:extLst>
          </p:cNvPr>
          <p:cNvSpPr/>
          <p:nvPr/>
        </p:nvSpPr>
        <p:spPr>
          <a:xfrm>
            <a:off x="9525" y="857250"/>
            <a:ext cx="9144000" cy="5143500"/>
          </a:xfrm>
          <a:prstGeom prst="rect">
            <a:avLst/>
          </a:prstGeom>
          <a:gradFill flip="none" rotWithShape="1">
            <a:gsLst>
              <a:gs pos="5000">
                <a:srgbClr val="E63E27"/>
              </a:gs>
              <a:gs pos="60000">
                <a:srgbClr val="A9257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 dirty="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CC16D1-5DD1-9499-F834-22F65BF5BBEB}"/>
              </a:ext>
            </a:extLst>
          </p:cNvPr>
          <p:cNvSpPr txBox="1">
            <a:spLocks/>
          </p:cNvSpPr>
          <p:nvPr/>
        </p:nvSpPr>
        <p:spPr>
          <a:xfrm>
            <a:off x="450056" y="1493906"/>
            <a:ext cx="9144000" cy="14588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766"/>
            <a:r>
              <a:rPr lang="en-US" sz="2400" dirty="0">
                <a:solidFill>
                  <a:prstClr val="white"/>
                </a:solidFill>
                <a:latin typeface="Nunito Sans Black" panose="00000A00000000000000" pitchFamily="2" charset="0"/>
              </a:rPr>
              <a:t>Mobility as a Service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E18120-3B94-5B37-91C3-556C7F2281C0}"/>
              </a:ext>
            </a:extLst>
          </p:cNvPr>
          <p:cNvSpPr/>
          <p:nvPr/>
        </p:nvSpPr>
        <p:spPr>
          <a:xfrm>
            <a:off x="3893344" y="2140831"/>
            <a:ext cx="1571625" cy="59845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5A45D4-86C7-A797-F844-073E0C4ED9F3}"/>
              </a:ext>
            </a:extLst>
          </p:cNvPr>
          <p:cNvGrpSpPr/>
          <p:nvPr/>
        </p:nvGrpSpPr>
        <p:grpSpPr>
          <a:xfrm>
            <a:off x="2046262" y="3468707"/>
            <a:ext cx="5107147" cy="1053522"/>
            <a:chOff x="3120432" y="3591938"/>
            <a:chExt cx="6809529" cy="14046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A960BF-39BB-D7BC-7C36-E984EC0D2F4F}"/>
                </a:ext>
              </a:extLst>
            </p:cNvPr>
            <p:cNvSpPr txBox="1"/>
            <p:nvPr/>
          </p:nvSpPr>
          <p:spPr>
            <a:xfrm>
              <a:off x="3120432" y="4442637"/>
              <a:ext cx="14394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/>
              <a:r>
                <a:rPr lang="en-US" sz="1050" dirty="0">
                  <a:solidFill>
                    <a:prstClr val="white"/>
                  </a:solidFill>
                  <a:latin typeface="Nunito Sans"/>
                </a:rPr>
                <a:t>Public Transport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6026B1-2A35-D615-DB86-F822AC47A687}"/>
                </a:ext>
              </a:extLst>
            </p:cNvPr>
            <p:cNvSpPr txBox="1"/>
            <p:nvPr/>
          </p:nvSpPr>
          <p:spPr>
            <a:xfrm>
              <a:off x="4799312" y="4442637"/>
              <a:ext cx="92160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/>
              <a:r>
                <a:rPr lang="en-US" sz="1050" dirty="0">
                  <a:solidFill>
                    <a:prstClr val="white"/>
                  </a:solidFill>
                  <a:latin typeface="Nunito Sans"/>
                </a:rPr>
                <a:t>Uber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6765B8-45FA-BD1F-32B5-C436798218F9}"/>
                </a:ext>
              </a:extLst>
            </p:cNvPr>
            <p:cNvSpPr txBox="1"/>
            <p:nvPr/>
          </p:nvSpPr>
          <p:spPr>
            <a:xfrm>
              <a:off x="5889792" y="4442637"/>
              <a:ext cx="1293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/>
              <a:r>
                <a:rPr lang="en-US" sz="1050" dirty="0">
                  <a:solidFill>
                    <a:prstClr val="white"/>
                  </a:solidFill>
                  <a:latin typeface="Nunito Sans"/>
                </a:rPr>
                <a:t>Specialty Transport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D8716C-FEFF-8878-86DD-478ACCACDB9A}"/>
                </a:ext>
              </a:extLst>
            </p:cNvPr>
            <p:cNvSpPr txBox="1"/>
            <p:nvPr/>
          </p:nvSpPr>
          <p:spPr>
            <a:xfrm>
              <a:off x="7282473" y="4442637"/>
              <a:ext cx="1293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/>
              <a:r>
                <a:rPr lang="en-US" sz="1050" dirty="0">
                  <a:solidFill>
                    <a:prstClr val="white"/>
                  </a:solidFill>
                  <a:latin typeface="Nunito Sans"/>
                </a:rPr>
                <a:t>Volunteer</a:t>
              </a:r>
            </a:p>
            <a:p>
              <a:pPr algn="ctr" defTabSz="685766"/>
              <a:r>
                <a:rPr lang="en-US" sz="1050" dirty="0">
                  <a:solidFill>
                    <a:prstClr val="white"/>
                  </a:solidFill>
                  <a:latin typeface="Nunito Sans"/>
                </a:rPr>
                <a:t>Drivers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47EC32-69CB-F67C-BA97-DD7B284AD815}"/>
                </a:ext>
              </a:extLst>
            </p:cNvPr>
            <p:cNvSpPr txBox="1"/>
            <p:nvPr/>
          </p:nvSpPr>
          <p:spPr>
            <a:xfrm>
              <a:off x="8636946" y="4442637"/>
              <a:ext cx="1293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6"/>
              <a:r>
                <a:rPr lang="en-US" sz="1050" dirty="0">
                  <a:solidFill>
                    <a:prstClr val="white"/>
                  </a:solidFill>
                  <a:latin typeface="Nunito Sans"/>
                </a:rPr>
                <a:t>Taxi Company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1E27461-90A6-7F34-AE38-C2263CA4D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" r="-1799" b="13660"/>
            <a:stretch/>
          </p:blipFill>
          <p:spPr>
            <a:xfrm>
              <a:off x="3648328" y="3764154"/>
              <a:ext cx="613049" cy="53656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0215EBBE-A44A-B9E5-8C81-F269FE4E8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6373" t="-1" r="25136" b="16566"/>
            <a:stretch/>
          </p:blipFill>
          <p:spPr>
            <a:xfrm>
              <a:off x="5028700" y="3657634"/>
              <a:ext cx="431716" cy="766544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BF9E671-208D-EF9F-D346-2914132B6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5859" r="8561" b="33599"/>
            <a:stretch/>
          </p:blipFill>
          <p:spPr>
            <a:xfrm>
              <a:off x="6205330" y="3591938"/>
              <a:ext cx="774850" cy="702485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EEB91FB-C077-DABA-A540-D43139907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244" t="11515" r="7817" b="34670"/>
            <a:stretch/>
          </p:blipFill>
          <p:spPr>
            <a:xfrm>
              <a:off x="7463159" y="3706693"/>
              <a:ext cx="931642" cy="59508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9C4FCBD-DE45-8034-C5CC-61E441197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4573" b="15253"/>
            <a:stretch/>
          </p:blipFill>
          <p:spPr>
            <a:xfrm>
              <a:off x="8870162" y="3622890"/>
              <a:ext cx="738701" cy="676987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18CCC69-4972-7ADA-A570-5E40E192F82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679156" y="2739285"/>
            <a:ext cx="0" cy="35480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9E8329-78DB-74F7-804F-65EBD1DEBCF2}"/>
              </a:ext>
            </a:extLst>
          </p:cNvPr>
          <p:cNvCxnSpPr>
            <a:cxnSpLocks/>
          </p:cNvCxnSpPr>
          <p:nvPr/>
        </p:nvCxnSpPr>
        <p:spPr>
          <a:xfrm flipH="1">
            <a:off x="2586038" y="3094090"/>
            <a:ext cx="401002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681B2E-5841-8947-A726-15AE4D23B53A}"/>
              </a:ext>
            </a:extLst>
          </p:cNvPr>
          <p:cNvCxnSpPr>
            <a:cxnSpLocks/>
          </p:cNvCxnSpPr>
          <p:nvPr/>
        </p:nvCxnSpPr>
        <p:spPr>
          <a:xfrm flipV="1">
            <a:off x="2586038" y="3094091"/>
            <a:ext cx="0" cy="30956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70DDC8-C438-BD5B-6772-795F0C9C9C89}"/>
              </a:ext>
            </a:extLst>
          </p:cNvPr>
          <p:cNvCxnSpPr>
            <a:cxnSpLocks/>
          </p:cNvCxnSpPr>
          <p:nvPr/>
        </p:nvCxnSpPr>
        <p:spPr>
          <a:xfrm flipV="1">
            <a:off x="3614737" y="3094091"/>
            <a:ext cx="0" cy="30956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54FFB3F-2A80-C040-DB6D-E91779035A2F}"/>
              </a:ext>
            </a:extLst>
          </p:cNvPr>
          <p:cNvCxnSpPr>
            <a:cxnSpLocks/>
          </p:cNvCxnSpPr>
          <p:nvPr/>
        </p:nvCxnSpPr>
        <p:spPr>
          <a:xfrm flipV="1">
            <a:off x="4524375" y="3094091"/>
            <a:ext cx="0" cy="30956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CE25877-665C-D221-B4ED-B40E3BDD4ACC}"/>
              </a:ext>
            </a:extLst>
          </p:cNvPr>
          <p:cNvCxnSpPr>
            <a:cxnSpLocks/>
          </p:cNvCxnSpPr>
          <p:nvPr/>
        </p:nvCxnSpPr>
        <p:spPr>
          <a:xfrm flipV="1">
            <a:off x="5557838" y="3094091"/>
            <a:ext cx="0" cy="30956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898203-5FD8-6135-6770-229A35955B81}"/>
              </a:ext>
            </a:extLst>
          </p:cNvPr>
          <p:cNvCxnSpPr>
            <a:cxnSpLocks/>
          </p:cNvCxnSpPr>
          <p:nvPr/>
        </p:nvCxnSpPr>
        <p:spPr>
          <a:xfrm flipV="1">
            <a:off x="6596063" y="3094091"/>
            <a:ext cx="0" cy="30956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E88F85D-162C-973C-723E-906AE2731D88}"/>
              </a:ext>
            </a:extLst>
          </p:cNvPr>
          <p:cNvSpPr/>
          <p:nvPr/>
        </p:nvSpPr>
        <p:spPr>
          <a:xfrm>
            <a:off x="2552701" y="3390901"/>
            <a:ext cx="76199" cy="76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F7CD6CB-8023-F010-E53B-FF201BA7D4BF}"/>
              </a:ext>
            </a:extLst>
          </p:cNvPr>
          <p:cNvSpPr/>
          <p:nvPr/>
        </p:nvSpPr>
        <p:spPr>
          <a:xfrm>
            <a:off x="3581401" y="3390901"/>
            <a:ext cx="76199" cy="76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8F232A6-553B-9BBE-53FB-B0ABDD89485C}"/>
              </a:ext>
            </a:extLst>
          </p:cNvPr>
          <p:cNvSpPr/>
          <p:nvPr/>
        </p:nvSpPr>
        <p:spPr>
          <a:xfrm>
            <a:off x="4486277" y="3390901"/>
            <a:ext cx="76199" cy="76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7E48CF-9B79-48DD-5389-21A9FF7E9F4B}"/>
              </a:ext>
            </a:extLst>
          </p:cNvPr>
          <p:cNvSpPr/>
          <p:nvPr/>
        </p:nvSpPr>
        <p:spPr>
          <a:xfrm>
            <a:off x="5519738" y="3390901"/>
            <a:ext cx="76199" cy="76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4E5BE26-0EEA-F111-EBAE-C67C91520B13}"/>
              </a:ext>
            </a:extLst>
          </p:cNvPr>
          <p:cNvSpPr/>
          <p:nvPr/>
        </p:nvSpPr>
        <p:spPr>
          <a:xfrm>
            <a:off x="6559372" y="3390901"/>
            <a:ext cx="76199" cy="76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1350">
              <a:solidFill>
                <a:prstClr val="white"/>
              </a:solidFill>
              <a:latin typeface="Nunito Sans"/>
            </a:endParaRPr>
          </a:p>
        </p:txBody>
      </p:sp>
      <p:pic>
        <p:nvPicPr>
          <p:cNvPr id="45" name="Picture 44" descr="Multiple interweaving highways with cars driving in different directions">
            <a:extLst>
              <a:ext uri="{FF2B5EF4-FFF2-40B4-BE49-F238E27FC236}">
                <a16:creationId xmlns:a16="http://schemas.microsoft.com/office/drawing/2014/main" id="{78011297-2239-2B9C-2F23-9471FBF0DE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3" y="4998555"/>
            <a:ext cx="9144000" cy="1021078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AC68604-0DFA-C273-79EE-F6ACD7E46BF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2" y="5567710"/>
            <a:ext cx="757930" cy="341069"/>
          </a:xfrm>
          <a:prstGeom prst="rect">
            <a:avLst/>
          </a:prstGeom>
        </p:spPr>
      </p:pic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7CCF9B5-9B57-B361-5336-A7F88D18797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565" y="2234054"/>
            <a:ext cx="941113" cy="42350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1AE1370-D350-4E71-654B-E450A6A39E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42587" y="1065703"/>
            <a:ext cx="1847823" cy="725064"/>
          </a:xfrm>
          <a:prstGeom prst="rect">
            <a:avLst/>
          </a:prstGeom>
          <a:effectLst>
            <a:outerShdw blurRad="529293" dist="187333" dir="5400000" algn="t" rotWithShape="0">
              <a:srgbClr val="290F15">
                <a:alpha val="5607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869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9917" y="1293184"/>
            <a:ext cx="5365096" cy="1214253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dirty="0"/>
              <a:t>MOBILITY</a:t>
            </a:r>
            <a:br>
              <a:rPr lang="en-US" spc="-5" dirty="0"/>
            </a:br>
            <a:r>
              <a:rPr lang="en-US" spc="-5" dirty="0">
                <a:solidFill>
                  <a:srgbClr val="8C4197"/>
                </a:solidFill>
              </a:rPr>
              <a:t>AS A SERVICE</a:t>
            </a:r>
            <a:br>
              <a:rPr lang="en-US" spc="-5" dirty="0">
                <a:solidFill>
                  <a:srgbClr val="8C4197"/>
                </a:solidFill>
              </a:rPr>
            </a:br>
            <a:r>
              <a:rPr lang="en-US" spc="-5" dirty="0">
                <a:solidFill>
                  <a:srgbClr val="8C4197"/>
                </a:solidFill>
              </a:rPr>
              <a:t>(</a:t>
            </a:r>
            <a:r>
              <a:rPr lang="en-US" spc="-5" dirty="0" err="1">
                <a:solidFill>
                  <a:srgbClr val="8C4197"/>
                </a:solidFill>
              </a:rPr>
              <a:t>MaaS</a:t>
            </a:r>
            <a:r>
              <a:rPr lang="en-US" spc="-5" dirty="0">
                <a:solidFill>
                  <a:srgbClr val="8C4197"/>
                </a:solidFill>
              </a:rPr>
              <a:t>)</a:t>
            </a:r>
          </a:p>
        </p:txBody>
      </p:sp>
      <p:sp>
        <p:nvSpPr>
          <p:cNvPr id="313" name="Text Placeholder 312">
            <a:extLst>
              <a:ext uri="{FF2B5EF4-FFF2-40B4-BE49-F238E27FC236}">
                <a16:creationId xmlns:a16="http://schemas.microsoft.com/office/drawing/2014/main" id="{BDA8224B-5D1F-3983-DD02-315A0978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624" y="2857463"/>
            <a:ext cx="3798295" cy="1835118"/>
          </a:xfrm>
        </p:spPr>
        <p:txBody>
          <a:bodyPr/>
          <a:lstStyle/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2025" dirty="0"/>
              <a:t>Waupaca Taxi</a:t>
            </a:r>
            <a:br>
              <a:rPr lang="en-US" sz="2025" dirty="0"/>
            </a:br>
            <a:endParaRPr lang="en-US" sz="2025" dirty="0"/>
          </a:p>
          <a:p>
            <a:pPr marL="171450" indent="-171450">
              <a:spcAft>
                <a:spcPts val="938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2025" dirty="0"/>
              <a:t>Feonix - Mobility Rising</a:t>
            </a:r>
          </a:p>
          <a:p>
            <a:pPr marL="379385" lvl="1" indent="-171450">
              <a:spcAft>
                <a:spcPts val="938"/>
              </a:spcAft>
              <a:buClr>
                <a:srgbClr val="C01F4B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  <a:latin typeface="Montserrat Medium" pitchFamily="2" charset="77"/>
              </a:rPr>
              <a:t>Volunteers</a:t>
            </a:r>
          </a:p>
          <a:p>
            <a:pPr marL="379385" lvl="1" indent="-171450">
              <a:spcAft>
                <a:spcPts val="938"/>
              </a:spcAft>
              <a:buClr>
                <a:srgbClr val="C01F4B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 err="1">
                <a:solidFill>
                  <a:schemeClr val="tx1"/>
                </a:solidFill>
                <a:latin typeface="Montserrat Medium" pitchFamily="2" charset="77"/>
              </a:rPr>
              <a:t>MicroTransit</a:t>
            </a:r>
            <a:endParaRPr lang="en-US" dirty="0">
              <a:solidFill>
                <a:schemeClr val="tx1"/>
              </a:solidFill>
              <a:latin typeface="Montserrat Medium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B78EA9-318A-720F-F2FC-24FD906B3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3514" y="1772936"/>
            <a:ext cx="1571727" cy="1571727"/>
          </a:xfrm>
          <a:prstGeom prst="rect">
            <a:avLst/>
          </a:prstGeom>
        </p:spPr>
      </p:pic>
      <p:pic>
        <p:nvPicPr>
          <p:cNvPr id="4" name="object 9">
            <a:extLst>
              <a:ext uri="{FF2B5EF4-FFF2-40B4-BE49-F238E27FC236}">
                <a16:creationId xmlns:a16="http://schemas.microsoft.com/office/drawing/2014/main" id="{2C4A431A-E627-98CE-94CE-064C2719DCD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84754" y="2340942"/>
            <a:ext cx="4388421" cy="26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906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9917" y="1293184"/>
            <a:ext cx="5365096" cy="409418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dirty="0"/>
              <a:t>FEONIX </a:t>
            </a:r>
            <a:r>
              <a:rPr lang="en-US" spc="-5" dirty="0">
                <a:solidFill>
                  <a:srgbClr val="8C4197"/>
                </a:solidFill>
              </a:rPr>
              <a:t>MICROTRANSIT</a:t>
            </a:r>
          </a:p>
        </p:txBody>
      </p:sp>
      <p:sp>
        <p:nvSpPr>
          <p:cNvPr id="313" name="Text Placeholder 312">
            <a:extLst>
              <a:ext uri="{FF2B5EF4-FFF2-40B4-BE49-F238E27FC236}">
                <a16:creationId xmlns:a16="http://schemas.microsoft.com/office/drawing/2014/main" id="{BDA8224B-5D1F-3983-DD02-315A0978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91" y="2873015"/>
            <a:ext cx="2912412" cy="1918474"/>
          </a:xfrm>
        </p:spPr>
        <p:txBody>
          <a:bodyPr/>
          <a:lstStyle/>
          <a:p>
            <a:pPr marL="171450" indent="-171450">
              <a:spcAft>
                <a:spcPts val="1050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650" dirty="0"/>
              <a:t>Certified Non-Emergency Medical Transportation Drivers</a:t>
            </a:r>
            <a:br>
              <a:rPr lang="en-US" sz="1650" dirty="0"/>
            </a:br>
            <a:endParaRPr lang="en-US" sz="1650" dirty="0"/>
          </a:p>
          <a:p>
            <a:pPr marL="171450" indent="-171450">
              <a:spcAft>
                <a:spcPts val="1050"/>
              </a:spcAft>
              <a:buClr>
                <a:srgbClr val="C01F4B"/>
              </a:buClr>
              <a:buFont typeface="Arial" panose="020B0604020202020204" pitchFamily="34" charset="0"/>
              <a:buChar char="•"/>
            </a:pPr>
            <a:r>
              <a:rPr lang="en-US" sz="1650" dirty="0"/>
              <a:t>Ambulatory &amp; Wheelchair Accessible Vehicle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D487A42-7419-2B30-1B3A-EAD2AE328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9274" y="1133320"/>
            <a:ext cx="1741502" cy="1451252"/>
          </a:xfrm>
          <a:prstGeom prst="rect">
            <a:avLst/>
          </a:prstGeom>
        </p:spPr>
      </p:pic>
      <p:pic>
        <p:nvPicPr>
          <p:cNvPr id="3" name="object 6">
            <a:extLst>
              <a:ext uri="{FF2B5EF4-FFF2-40B4-BE49-F238E27FC236}">
                <a16:creationId xmlns:a16="http://schemas.microsoft.com/office/drawing/2014/main" id="{60B74B5B-686D-9F7E-576B-54527C23669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10028" y="2873015"/>
            <a:ext cx="4379010" cy="217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377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B5EBA-CF4D-B319-4380-B384BC442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87" y="942813"/>
            <a:ext cx="6286909" cy="402492"/>
          </a:xfrm>
        </p:spPr>
        <p:txBody>
          <a:bodyPr/>
          <a:lstStyle/>
          <a:p>
            <a:r>
              <a:rPr lang="en-US" dirty="0"/>
              <a:t>Catch a Ride </a:t>
            </a:r>
            <a:r>
              <a:rPr lang="en-US" dirty="0" err="1"/>
              <a:t>MaaS</a:t>
            </a:r>
            <a:r>
              <a:rPr lang="en-US" dirty="0"/>
              <a:t> Technology</a:t>
            </a:r>
          </a:p>
        </p:txBody>
      </p:sp>
      <p:pic>
        <p:nvPicPr>
          <p:cNvPr id="5" name="Picture 4" descr="Screens screenshot of a phone&#10;&#10;AI-generated content may be incorrect.">
            <a:extLst>
              <a:ext uri="{FF2B5EF4-FFF2-40B4-BE49-F238E27FC236}">
                <a16:creationId xmlns:a16="http://schemas.microsoft.com/office/drawing/2014/main" id="{0CBC622C-0DFB-D353-BBF3-E172D51FB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98" y="1413880"/>
            <a:ext cx="2139033" cy="4587038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79E56F57-3090-F4C4-0118-1A9831F8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51" y="1410356"/>
            <a:ext cx="2139033" cy="4587038"/>
          </a:xfrm>
          <a:prstGeom prst="rect">
            <a:avLst/>
          </a:prstGeom>
        </p:spPr>
      </p:pic>
      <p:pic>
        <p:nvPicPr>
          <p:cNvPr id="11" name="Picture 10" descr="A screenshot of a map&#10;&#10;AI-generated content may be incorrect.">
            <a:extLst>
              <a:ext uri="{FF2B5EF4-FFF2-40B4-BE49-F238E27FC236}">
                <a16:creationId xmlns:a16="http://schemas.microsoft.com/office/drawing/2014/main" id="{56F3F0B0-E4D2-6E12-C4EE-767A73CC2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" y="1413880"/>
            <a:ext cx="2139033" cy="4587038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9AD17E0E-BF50-847E-B370-7E75DE8A8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59" y="1410357"/>
            <a:ext cx="2140676" cy="45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437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2AB9E5C-0DF1-D1C5-5833-94CA8ADF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9269" y="3636623"/>
            <a:ext cx="1758172" cy="1465144"/>
          </a:xfrm>
          <a:prstGeom prst="rect">
            <a:avLst/>
          </a:prstGeom>
        </p:spPr>
      </p:pic>
      <p:sp>
        <p:nvSpPr>
          <p:cNvPr id="3" name="Graphic 49">
            <a:extLst>
              <a:ext uri="{FF2B5EF4-FFF2-40B4-BE49-F238E27FC236}">
                <a16:creationId xmlns:a16="http://schemas.microsoft.com/office/drawing/2014/main" id="{EFD726CE-BCCB-5E72-1922-4591604A4592}"/>
              </a:ext>
            </a:extLst>
          </p:cNvPr>
          <p:cNvSpPr/>
          <p:nvPr/>
        </p:nvSpPr>
        <p:spPr>
          <a:xfrm>
            <a:off x="4772357" y="2902660"/>
            <a:ext cx="3122704" cy="461019"/>
          </a:xfrm>
          <a:custGeom>
            <a:avLst/>
            <a:gdLst>
              <a:gd name="connsiteX0" fmla="*/ 0 w 8326668"/>
              <a:gd name="connsiteY0" fmla="*/ 0 h 1229304"/>
              <a:gd name="connsiteX1" fmla="*/ 7706565 w 8326668"/>
              <a:gd name="connsiteY1" fmla="*/ 0 h 1229304"/>
              <a:gd name="connsiteX2" fmla="*/ 8326669 w 8326668"/>
              <a:gd name="connsiteY2" fmla="*/ 614652 h 1229304"/>
              <a:gd name="connsiteX3" fmla="*/ 8326669 w 8326668"/>
              <a:gd name="connsiteY3" fmla="*/ 614652 h 1229304"/>
              <a:gd name="connsiteX4" fmla="*/ 7706565 w 8326668"/>
              <a:gd name="connsiteY4" fmla="*/ 1229304 h 1229304"/>
              <a:gd name="connsiteX5" fmla="*/ 0 w 8326668"/>
              <a:gd name="connsiteY5" fmla="*/ 1229304 h 1229304"/>
              <a:gd name="connsiteX6" fmla="*/ 0 w 8326668"/>
              <a:gd name="connsiteY6" fmla="*/ 0 h 1229304"/>
              <a:gd name="connsiteX7" fmla="*/ 0 w 8326668"/>
              <a:gd name="connsiteY7" fmla="*/ 0 h 122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26668" h="1229304">
                <a:moveTo>
                  <a:pt x="0" y="0"/>
                </a:moveTo>
                <a:lnTo>
                  <a:pt x="7706565" y="0"/>
                </a:lnTo>
                <a:cubicBezTo>
                  <a:pt x="8048858" y="0"/>
                  <a:pt x="8326669" y="275368"/>
                  <a:pt x="8326669" y="614652"/>
                </a:cubicBezTo>
                <a:lnTo>
                  <a:pt x="8326669" y="614652"/>
                </a:lnTo>
                <a:cubicBezTo>
                  <a:pt x="8326669" y="953936"/>
                  <a:pt x="8048858" y="1229304"/>
                  <a:pt x="7706565" y="1229304"/>
                </a:cubicBezTo>
                <a:lnTo>
                  <a:pt x="0" y="12293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F9221"/>
              </a:gs>
              <a:gs pos="30000">
                <a:srgbClr val="D92126"/>
              </a:gs>
              <a:gs pos="65000">
                <a:srgbClr val="B01F62"/>
              </a:gs>
              <a:gs pos="100000">
                <a:srgbClr val="4D2D7E"/>
              </a:gs>
            </a:gsLst>
            <a:lin ang="0" scaled="1"/>
          </a:gradFill>
          <a:ln w="12734" cap="flat">
            <a:noFill/>
            <a:prstDash val="solid"/>
            <a:miter/>
          </a:ln>
        </p:spPr>
        <p:txBody>
          <a:bodyPr rtlCol="0" anchor="ctr"/>
          <a:lstStyle/>
          <a:p>
            <a:pPr defTabSz="342900"/>
            <a:endParaRPr lang="en-PE" sz="675" kern="0">
              <a:solidFill>
                <a:sysClr val="windowText" lastClr="000000"/>
              </a:solidFill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A88C6124-7FBF-9A23-6422-A2A2D379C90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5715" y="1433200"/>
            <a:ext cx="4206642" cy="3692381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5F6D1AB5-489C-E35B-A4FB-B5E0869F27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0653" y="3014246"/>
            <a:ext cx="2714802" cy="237832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sz="1500" dirty="0">
                <a:solidFill>
                  <a:schemeClr val="bg1"/>
                </a:solidFill>
                <a:latin typeface="Montserrat ExtraBold" pitchFamily="2" charset="77"/>
              </a:rPr>
              <a:t>https://</a:t>
            </a:r>
            <a:r>
              <a:rPr lang="en-US" sz="1500" dirty="0" err="1">
                <a:solidFill>
                  <a:schemeClr val="bg1"/>
                </a:solidFill>
                <a:latin typeface="Montserrat ExtraBold" pitchFamily="2" charset="77"/>
              </a:rPr>
              <a:t>waupacacar.org</a:t>
            </a:r>
            <a:r>
              <a:rPr lang="en-US" sz="1500" dirty="0">
                <a:solidFill>
                  <a:schemeClr val="bg1"/>
                </a:solidFill>
                <a:latin typeface="Montserrat ExtraBold" pitchFamily="2" charset="77"/>
              </a:rPr>
              <a:t>/</a:t>
            </a:r>
            <a:endParaRPr lang="en-US" sz="1500" spc="-5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87115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A123-F5C7-9C5B-5255-090824E5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451342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Person Centered Regular Testing for Accessibility &amp; User Experience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DE5C5-FDF7-84C7-7E63-0F2914EA0B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180844"/>
            <a:ext cx="5220071" cy="37581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9957B-A13D-CD22-C13B-3EC52CC77514}"/>
              </a:ext>
            </a:extLst>
          </p:cNvPr>
          <p:cNvSpPr/>
          <p:nvPr/>
        </p:nvSpPr>
        <p:spPr>
          <a:xfrm>
            <a:off x="8099298" y="5308092"/>
            <a:ext cx="980694" cy="682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90023-3B8B-BC02-65D2-8D5FF99ADE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314" y="2180844"/>
            <a:ext cx="2707781" cy="37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117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>
            <a:spLocks noGrp="1"/>
          </p:cNvSpPr>
          <p:nvPr>
            <p:ph type="sldNum" idx="12"/>
          </p:nvPr>
        </p:nvSpPr>
        <p:spPr>
          <a:xfrm>
            <a:off x="519684" y="561512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342900"/>
            <a:fld id="{00000000-1234-1234-1234-123412341234}" type="slidenum">
              <a:rPr lang="en-US" kern="0">
                <a:solidFill>
                  <a:prstClr val="black"/>
                </a:solidFill>
              </a:rPr>
              <a:pPr defTabSz="342900"/>
              <a:t>77</a:t>
            </a:fld>
            <a:endParaRPr kern="0">
              <a:solidFill>
                <a:prstClr val="black"/>
              </a:solidFill>
            </a:endParaRPr>
          </a:p>
        </p:txBody>
      </p:sp>
      <p:sp>
        <p:nvSpPr>
          <p:cNvPr id="346" name="Google Shape;346;p36"/>
          <p:cNvSpPr/>
          <p:nvPr/>
        </p:nvSpPr>
        <p:spPr>
          <a:xfrm>
            <a:off x="1079650" y="2215913"/>
            <a:ext cx="8934300" cy="43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0" rIns="45712" bIns="22850" anchor="t" anchorCtr="0">
            <a:noAutofit/>
          </a:bodyPr>
          <a:lstStyle/>
          <a:p>
            <a:pPr marL="3175" defTabSz="342900">
              <a:spcBef>
                <a:spcPts val="600"/>
              </a:spcBef>
              <a:buClr>
                <a:srgbClr val="000000"/>
              </a:buClr>
              <a:buSzPts val="2400"/>
            </a:pPr>
            <a:r>
              <a:rPr lang="en-US" sz="1200" kern="0">
                <a:solidFill>
                  <a:srgbClr val="2E2B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kern="0">
              <a:solidFill>
                <a:srgbClr val="2E2B2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7" name="Google Shape;347;p36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0688" y="5440702"/>
            <a:ext cx="876812" cy="39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5" y="1093700"/>
            <a:ext cx="9040750" cy="434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9917" y="1293184"/>
            <a:ext cx="4076330" cy="409418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dirty="0"/>
              <a:t>INAUGURAL</a:t>
            </a:r>
            <a:r>
              <a:rPr lang="en-US" spc="-5" dirty="0"/>
              <a:t> </a:t>
            </a:r>
            <a:r>
              <a:rPr lang="en-US" spc="-5" dirty="0">
                <a:solidFill>
                  <a:srgbClr val="8C4197"/>
                </a:solidFill>
              </a:rPr>
              <a:t>TRIP</a:t>
            </a:r>
          </a:p>
        </p:txBody>
      </p:sp>
      <p:sp>
        <p:nvSpPr>
          <p:cNvPr id="8" name="Text Placeholder 312">
            <a:extLst>
              <a:ext uri="{FF2B5EF4-FFF2-40B4-BE49-F238E27FC236}">
                <a16:creationId xmlns:a16="http://schemas.microsoft.com/office/drawing/2014/main" id="{502ABFD8-932B-4F6E-1DB2-0E06D4E778B0}"/>
              </a:ext>
            </a:extLst>
          </p:cNvPr>
          <p:cNvSpPr txBox="1">
            <a:spLocks/>
          </p:cNvSpPr>
          <p:nvPr/>
        </p:nvSpPr>
        <p:spPr>
          <a:xfrm>
            <a:off x="545091" y="2000157"/>
            <a:ext cx="6541673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456" b="0" i="0">
                <a:solidFill>
                  <a:schemeClr val="tx1"/>
                </a:solidFill>
                <a:latin typeface="Montserrat Medium" pitchFamily="2" charset="77"/>
                <a:ea typeface="+mn-ea"/>
                <a:cs typeface="Montserrat Medium" pitchFamily="2" charset="77"/>
              </a:defRPr>
            </a:lvl1pPr>
            <a:lvl2pPr marL="554492">
              <a:defRPr>
                <a:latin typeface="+mn-lt"/>
                <a:ea typeface="+mn-ea"/>
                <a:cs typeface="+mn-cs"/>
              </a:defRPr>
            </a:lvl2pPr>
            <a:lvl3pPr marL="1108984">
              <a:defRPr>
                <a:latin typeface="+mn-lt"/>
                <a:ea typeface="+mn-ea"/>
                <a:cs typeface="+mn-cs"/>
              </a:defRPr>
            </a:lvl3pPr>
            <a:lvl4pPr marL="1663476">
              <a:defRPr>
                <a:latin typeface="+mn-lt"/>
                <a:ea typeface="+mn-ea"/>
                <a:cs typeface="+mn-cs"/>
              </a:defRPr>
            </a:lvl4pPr>
            <a:lvl5pPr marL="2217969">
              <a:defRPr>
                <a:latin typeface="+mn-lt"/>
                <a:ea typeface="+mn-ea"/>
                <a:cs typeface="+mn-cs"/>
              </a:defRPr>
            </a:lvl5pPr>
            <a:lvl6pPr marL="2772461">
              <a:defRPr>
                <a:latin typeface="+mn-lt"/>
                <a:ea typeface="+mn-ea"/>
                <a:cs typeface="+mn-cs"/>
              </a:defRPr>
            </a:lvl6pPr>
            <a:lvl7pPr marL="3326953">
              <a:defRPr>
                <a:latin typeface="+mn-lt"/>
                <a:ea typeface="+mn-ea"/>
                <a:cs typeface="+mn-cs"/>
              </a:defRPr>
            </a:lvl7pPr>
            <a:lvl8pPr marL="3881445">
              <a:defRPr>
                <a:latin typeface="+mn-lt"/>
                <a:ea typeface="+mn-ea"/>
                <a:cs typeface="+mn-cs"/>
              </a:defRPr>
            </a:lvl8pPr>
            <a:lvl9pPr marL="4435937">
              <a:defRPr>
                <a:latin typeface="+mn-lt"/>
                <a:ea typeface="+mn-ea"/>
                <a:cs typeface="+mn-cs"/>
              </a:defRPr>
            </a:lvl9pPr>
          </a:lstStyle>
          <a:p>
            <a:pPr defTabSz="342900">
              <a:buClr>
                <a:srgbClr val="C01F4B"/>
              </a:buClr>
            </a:pPr>
            <a:r>
              <a:rPr lang="en-US" sz="1500" b="1" kern="0" dirty="0">
                <a:solidFill>
                  <a:srgbClr val="8C4197"/>
                </a:solidFill>
                <a:latin typeface="Montserrat ExtraBold" pitchFamily="2" charset="77"/>
              </a:rPr>
              <a:t>12.15.22</a:t>
            </a:r>
            <a:r>
              <a:rPr lang="en-US" sz="1500" b="1" kern="0" dirty="0">
                <a:solidFill>
                  <a:prstClr val="black"/>
                </a:solidFill>
                <a:latin typeface="Montserrat ExtraBold" pitchFamily="2" charset="77"/>
              </a:rPr>
              <a:t> - </a:t>
            </a:r>
            <a:r>
              <a:rPr lang="en-US" sz="1500" b="1" kern="0" dirty="0" err="1">
                <a:solidFill>
                  <a:prstClr val="black"/>
                </a:solidFill>
                <a:latin typeface="Montserrat ExtraBold" pitchFamily="2" charset="77"/>
              </a:rPr>
              <a:t>ThedaCare</a:t>
            </a:r>
            <a:r>
              <a:rPr lang="en-US" sz="1500" b="1" kern="0" dirty="0">
                <a:solidFill>
                  <a:prstClr val="black"/>
                </a:solidFill>
                <a:latin typeface="Montserrat ExtraBold" pitchFamily="2" charset="77"/>
              </a:rPr>
              <a:t> New London ER Dept. Team Member</a:t>
            </a:r>
            <a:endParaRPr lang="en-US" sz="1500" b="1" kern="0" dirty="0">
              <a:solidFill>
                <a:srgbClr val="8C4197"/>
              </a:solidFill>
              <a:latin typeface="Montserrat ExtraBold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46B2240-537D-482F-5651-58399F2D9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354" y="2657425"/>
            <a:ext cx="1962278" cy="514383"/>
          </a:xfrm>
          <a:prstGeom prst="rect">
            <a:avLst/>
          </a:prstGeom>
        </p:spPr>
      </p:pic>
      <p:pic>
        <p:nvPicPr>
          <p:cNvPr id="12" name="Picture 11" descr="A person and person standing next to a white van&#10;&#10;Description automatically generated with medium confidence">
            <a:extLst>
              <a:ext uri="{FF2B5EF4-FFF2-40B4-BE49-F238E27FC236}">
                <a16:creationId xmlns:a16="http://schemas.microsoft.com/office/drawing/2014/main" id="{9F98A754-BB8D-A63E-6EF7-E73EA34CC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" y="2637065"/>
            <a:ext cx="3954929" cy="2519000"/>
          </a:xfrm>
          <a:prstGeom prst="rect">
            <a:avLst/>
          </a:prstGeom>
        </p:spPr>
      </p:pic>
      <p:pic>
        <p:nvPicPr>
          <p:cNvPr id="14" name="Picture 13" descr="A group of people in a car&#10;&#10;Description automatically generated">
            <a:extLst>
              <a:ext uri="{FF2B5EF4-FFF2-40B4-BE49-F238E27FC236}">
                <a16:creationId xmlns:a16="http://schemas.microsoft.com/office/drawing/2014/main" id="{FFF873A9-B57A-BEAC-1946-FE90A910C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53" y="3586190"/>
            <a:ext cx="2914840" cy="15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042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 txBox="1">
            <a:spLocks noGrp="1"/>
          </p:cNvSpPr>
          <p:nvPr>
            <p:ph type="sldNum" idx="12"/>
          </p:nvPr>
        </p:nvSpPr>
        <p:spPr>
          <a:xfrm>
            <a:off x="519684" y="561512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342900"/>
            <a:fld id="{00000000-1234-1234-1234-123412341234}" type="slidenum">
              <a:rPr lang="en-US" kern="0">
                <a:solidFill>
                  <a:prstClr val="black"/>
                </a:solidFill>
              </a:rPr>
              <a:pPr defTabSz="342900"/>
              <a:t>79</a:t>
            </a:fld>
            <a:endParaRPr kern="0">
              <a:solidFill>
                <a:prstClr val="black"/>
              </a:solidFill>
            </a:endParaRPr>
          </a:p>
        </p:txBody>
      </p:sp>
      <p:sp>
        <p:nvSpPr>
          <p:cNvPr id="354" name="Google Shape;354;p37"/>
          <p:cNvSpPr/>
          <p:nvPr/>
        </p:nvSpPr>
        <p:spPr>
          <a:xfrm>
            <a:off x="76200" y="1196725"/>
            <a:ext cx="8934300" cy="43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0" rIns="45712" bIns="22850" anchor="t" anchorCtr="0">
            <a:noAutofit/>
          </a:bodyPr>
          <a:lstStyle/>
          <a:p>
            <a:pPr marL="3175" defTabSz="342900">
              <a:spcBef>
                <a:spcPts val="600"/>
              </a:spcBef>
              <a:buClr>
                <a:srgbClr val="000000"/>
              </a:buClr>
              <a:buSzPts val="2400"/>
            </a:pPr>
            <a:r>
              <a:rPr lang="en-US" sz="1200" kern="0">
                <a:solidFill>
                  <a:srgbClr val="2E2B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kern="0">
              <a:solidFill>
                <a:srgbClr val="2E2B2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5" name="Google Shape;355;p37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0688" y="5440702"/>
            <a:ext cx="876812" cy="39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338" y="1136075"/>
            <a:ext cx="4194524" cy="423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938" y="1136075"/>
            <a:ext cx="4476629" cy="417211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7"/>
          <p:cNvSpPr txBox="1"/>
          <p:nvPr/>
        </p:nvSpPr>
        <p:spPr>
          <a:xfrm>
            <a:off x="533400" y="954025"/>
            <a:ext cx="485250" cy="1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45712" rIns="45712" bIns="45712" anchor="t" anchorCtr="0">
            <a:noAutofit/>
          </a:bodyPr>
          <a:lstStyle/>
          <a:p>
            <a:pPr defTabSz="342900"/>
            <a:r>
              <a:rPr lang="en-US" sz="1400" b="1" kern="0">
                <a:solidFill>
                  <a:srgbClr val="8F8484"/>
                </a:solidFill>
                <a:latin typeface="Roboto"/>
                <a:ea typeface="Roboto"/>
                <a:cs typeface="Roboto"/>
                <a:sym typeface="Roboto"/>
              </a:rPr>
              <a:t>April</a:t>
            </a:r>
            <a:endParaRPr sz="1400" b="1" kern="0">
              <a:solidFill>
                <a:srgbClr val="8F848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4B713-F0F9-BFAE-AC6E-C633FA3ED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EF48E7-81C1-5B3A-8E28-3673FEA3D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279E9-5E47-F5D5-6AA6-BB309692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/>
          </a:bodyPr>
          <a:lstStyle/>
          <a:p>
            <a:r>
              <a:rPr dirty="0">
                <a:solidFill>
                  <a:schemeClr val="accent1"/>
                </a:solidFill>
              </a:rPr>
              <a:t>Workforce Participation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35DD5-00CF-A5F5-22C7-0C31D1BC153F}"/>
              </a:ext>
            </a:extLst>
          </p:cNvPr>
          <p:cNvSpPr txBox="1"/>
          <p:nvPr/>
        </p:nvSpPr>
        <p:spPr>
          <a:xfrm>
            <a:off x="7025832" y="5023159"/>
            <a:ext cx="24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100" b="1" dirty="0" err="1">
                <a:solidFill>
                  <a:schemeClr val="bg1">
                    <a:lumMod val="75000"/>
                  </a:schemeClr>
                </a:solidFill>
              </a:rPr>
              <a:t>Lightcast</a:t>
            </a:r>
            <a:endParaRPr lang="en-US" sz="11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C6E99-1CA6-97F9-7BCC-CBA9601D1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247" y="1317934"/>
            <a:ext cx="53721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484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0"/>
          <p:cNvSpPr txBox="1">
            <a:spLocks noGrp="1"/>
          </p:cNvSpPr>
          <p:nvPr>
            <p:ph type="sldNum" idx="12"/>
          </p:nvPr>
        </p:nvSpPr>
        <p:spPr>
          <a:xfrm>
            <a:off x="519684" y="561512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342900"/>
            <a:fld id="{00000000-1234-1234-1234-123412341234}" type="slidenum">
              <a:rPr lang="en-US" kern="0">
                <a:solidFill>
                  <a:prstClr val="black"/>
                </a:solidFill>
              </a:rPr>
              <a:pPr defTabSz="342900"/>
              <a:t>80</a:t>
            </a:fld>
            <a:endParaRPr kern="0">
              <a:solidFill>
                <a:prstClr val="black"/>
              </a:solidFill>
            </a:endParaRPr>
          </a:p>
        </p:txBody>
      </p:sp>
      <p:pic>
        <p:nvPicPr>
          <p:cNvPr id="379" name="Google Shape;379;p40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0688" y="5440702"/>
            <a:ext cx="876812" cy="39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933450"/>
            <a:ext cx="899160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 txBox="1">
            <a:spLocks noGrp="1"/>
          </p:cNvSpPr>
          <p:nvPr>
            <p:ph type="sldNum" idx="12"/>
          </p:nvPr>
        </p:nvSpPr>
        <p:spPr>
          <a:xfrm>
            <a:off x="519684" y="561512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342900"/>
            <a:fld id="{00000000-1234-1234-1234-123412341234}" type="slidenum">
              <a:rPr lang="en-US" kern="0">
                <a:solidFill>
                  <a:prstClr val="black"/>
                </a:solidFill>
              </a:rPr>
              <a:pPr defTabSz="342900"/>
              <a:t>81</a:t>
            </a:fld>
            <a:endParaRPr kern="0">
              <a:solidFill>
                <a:prstClr val="black"/>
              </a:solidFill>
            </a:endParaRPr>
          </a:p>
        </p:txBody>
      </p:sp>
      <p:pic>
        <p:nvPicPr>
          <p:cNvPr id="386" name="Google Shape;386;p41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0688" y="5440702"/>
            <a:ext cx="876812" cy="39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933450"/>
            <a:ext cx="8991600" cy="443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2"/>
          <p:cNvSpPr txBox="1">
            <a:spLocks noGrp="1"/>
          </p:cNvSpPr>
          <p:nvPr>
            <p:ph type="sldNum" idx="12"/>
          </p:nvPr>
        </p:nvSpPr>
        <p:spPr>
          <a:xfrm>
            <a:off x="519684" y="561512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342900"/>
            <a:fld id="{00000000-1234-1234-1234-123412341234}" type="slidenum">
              <a:rPr lang="en-US" kern="0">
                <a:solidFill>
                  <a:prstClr val="black"/>
                </a:solidFill>
              </a:rPr>
              <a:pPr defTabSz="342900"/>
              <a:t>82</a:t>
            </a:fld>
            <a:endParaRPr kern="0">
              <a:solidFill>
                <a:prstClr val="black"/>
              </a:solidFill>
            </a:endParaRPr>
          </a:p>
        </p:txBody>
      </p:sp>
      <p:pic>
        <p:nvPicPr>
          <p:cNvPr id="393" name="Google Shape;393;p42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0688" y="5440702"/>
            <a:ext cx="876812" cy="39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933450"/>
            <a:ext cx="9067800" cy="45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B9A8445-9BE5-7236-05F4-3A66189E2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1695" y="4546971"/>
            <a:ext cx="2342845" cy="919305"/>
          </a:xfrm>
          <a:prstGeom prst="rect">
            <a:avLst/>
          </a:prstGeom>
          <a:effectLst>
            <a:outerShdw blurRad="529293" dist="187333" dir="5400000" algn="t" rotWithShape="0">
              <a:srgbClr val="290F15">
                <a:alpha val="56078"/>
              </a:srgbClr>
            </a:outerShdw>
          </a:effectLst>
        </p:spPr>
      </p:pic>
      <p:sp>
        <p:nvSpPr>
          <p:cNvPr id="3" name="object 11">
            <a:extLst>
              <a:ext uri="{FF2B5EF4-FFF2-40B4-BE49-F238E27FC236}">
                <a16:creationId xmlns:a16="http://schemas.microsoft.com/office/drawing/2014/main" id="{EFD3CD21-F5AE-BB6C-6E52-A663802A96CB}"/>
              </a:ext>
            </a:extLst>
          </p:cNvPr>
          <p:cNvSpPr txBox="1">
            <a:spLocks/>
          </p:cNvSpPr>
          <p:nvPr/>
        </p:nvSpPr>
        <p:spPr>
          <a:xfrm>
            <a:off x="559917" y="1828696"/>
            <a:ext cx="6669731" cy="1109866"/>
          </a:xfrm>
          <a:prstGeom prst="rect">
            <a:avLst/>
          </a:prstGeom>
          <a:effectLst>
            <a:outerShdw blurRad="151152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6932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76" defTabSz="342900">
              <a:spcBef>
                <a:spcPts val="55"/>
              </a:spcBef>
              <a:spcAft>
                <a:spcPts val="375"/>
              </a:spcAft>
            </a:pPr>
            <a:r>
              <a:rPr lang="en-US" sz="3750" b="1" dirty="0">
                <a:solidFill>
                  <a:prstClr val="white"/>
                </a:solidFill>
                <a:latin typeface="Montserrat Black" pitchFamily="2" charset="77"/>
              </a:rPr>
              <a:t>MORE INFORMATION?</a:t>
            </a:r>
          </a:p>
          <a:p>
            <a:pPr marL="5776" defTabSz="342900">
              <a:spcBef>
                <a:spcPts val="55"/>
              </a:spcBef>
              <a:spcAft>
                <a:spcPts val="375"/>
              </a:spcAft>
            </a:pPr>
            <a:r>
              <a:rPr lang="en-US" sz="3750" b="1" dirty="0">
                <a:solidFill>
                  <a:prstClr val="white"/>
                </a:solidFill>
                <a:latin typeface="Montserrat Black" pitchFamily="2" charset="77"/>
              </a:rPr>
              <a:t>QUESTIONS?</a:t>
            </a:r>
            <a:endParaRPr lang="en-US" sz="3750" b="1" spc="-5" dirty="0">
              <a:solidFill>
                <a:prstClr val="white"/>
              </a:solidFill>
              <a:latin typeface="Montserrat Black" pitchFamily="2" charset="77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0994B077-4CEC-F1EA-4FE9-7E98C55DA9BF}"/>
              </a:ext>
            </a:extLst>
          </p:cNvPr>
          <p:cNvSpPr txBox="1">
            <a:spLocks/>
          </p:cNvSpPr>
          <p:nvPr/>
        </p:nvSpPr>
        <p:spPr>
          <a:xfrm>
            <a:off x="559917" y="3401120"/>
            <a:ext cx="6669731" cy="318623"/>
          </a:xfrm>
          <a:prstGeom prst="rect">
            <a:avLst/>
          </a:prstGeom>
          <a:effectLst>
            <a:outerShdw blurRad="151152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6932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76" defTabSz="342900">
              <a:spcBef>
                <a:spcPts val="55"/>
              </a:spcBef>
              <a:spcAft>
                <a:spcPts val="750"/>
              </a:spcAft>
            </a:pPr>
            <a:r>
              <a:rPr lang="en-US" sz="2250" b="1" dirty="0">
                <a:solidFill>
                  <a:prstClr val="white"/>
                </a:solidFill>
                <a:latin typeface="Montserrat" pitchFamily="2" charset="77"/>
              </a:rPr>
              <a:t>vlefler@feonix.org</a:t>
            </a:r>
            <a:endParaRPr lang="en-US" sz="2250" b="1" spc="-5" dirty="0">
              <a:solidFill>
                <a:prstClr val="white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197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BEA7C-AF03-9F4C-E253-19AC9268D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1E61D9-B2A3-040E-E128-DB287AA8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947" y="-340230"/>
            <a:ext cx="3198203" cy="7352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0027C-7474-640D-276D-96FD4564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96" y="174934"/>
            <a:ext cx="5851003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Barriers to</a:t>
            </a:r>
            <a:r>
              <a:rPr dirty="0">
                <a:solidFill>
                  <a:schemeClr val="accent1"/>
                </a:solidFill>
              </a:rPr>
              <a:t> Participation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F4692-154C-073B-9C75-8A1F18370CAD}"/>
              </a:ext>
            </a:extLst>
          </p:cNvPr>
          <p:cNvSpPr txBox="1"/>
          <p:nvPr/>
        </p:nvSpPr>
        <p:spPr>
          <a:xfrm>
            <a:off x="6410746" y="6439743"/>
            <a:ext cx="30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75000"/>
                  </a:schemeClr>
                </a:solidFill>
              </a:rPr>
              <a:t>Source: DWD Washington County Profile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02886C3-6BB0-3FC7-2F46-436227D50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2349511"/>
              </p:ext>
            </p:extLst>
          </p:nvPr>
        </p:nvGraphicFramePr>
        <p:xfrm>
          <a:off x="3331429" y="1707266"/>
          <a:ext cx="48597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77483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853"/>
      </a:accent1>
      <a:accent2>
        <a:srgbClr val="2DCCD3"/>
      </a:accent2>
      <a:accent3>
        <a:srgbClr val="FF8200"/>
      </a:accent3>
      <a:accent4>
        <a:srgbClr val="2DCCD3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">
      <a:dk1>
        <a:srgbClr val="130C0E"/>
      </a:dk1>
      <a:lt1>
        <a:srgbClr val="FFFFFF"/>
      </a:lt1>
      <a:dk2>
        <a:srgbClr val="04A564"/>
      </a:dk2>
      <a:lt2>
        <a:srgbClr val="D8D9E3"/>
      </a:lt2>
      <a:accent1>
        <a:srgbClr val="FFFFFE"/>
      </a:accent1>
      <a:accent2>
        <a:srgbClr val="002858"/>
      </a:accent2>
      <a:accent3>
        <a:srgbClr val="04A564"/>
      </a:accent3>
      <a:accent4>
        <a:srgbClr val="D8D9E3"/>
      </a:accent4>
      <a:accent5>
        <a:srgbClr val="D8D9E3"/>
      </a:accent5>
      <a:accent6>
        <a:srgbClr val="555759"/>
      </a:accent6>
      <a:hlink>
        <a:srgbClr val="1A1918"/>
      </a:hlink>
      <a:folHlink>
        <a:srgbClr val="04A5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68550" tIns="34275" rIns="68550" bIns="34275" anchor="t" anchorCtr="0">
        <a:spAutoFit/>
      </a:bodyPr>
      <a:lstStyle>
        <a:defPPr marL="0" marR="0" indent="0" algn="ctr" rtl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Pts val="1050"/>
          <a:buFont typeface="Arial"/>
          <a:buNone/>
          <a:defRPr sz="1050" u="none" strike="noStrike" cap="none" dirty="0">
            <a:solidFill>
              <a:srgbClr val="09304C"/>
            </a:solidFill>
            <a:latin typeface="Arial" panose="020B0604020202020204" pitchFamily="34" charset="0"/>
            <a:sym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Custom 2">
      <a:dk1>
        <a:srgbClr val="130C0E"/>
      </a:dk1>
      <a:lt1>
        <a:srgbClr val="FFFFFF"/>
      </a:lt1>
      <a:dk2>
        <a:srgbClr val="04A564"/>
      </a:dk2>
      <a:lt2>
        <a:srgbClr val="D8D9E3"/>
      </a:lt2>
      <a:accent1>
        <a:srgbClr val="FFFFFE"/>
      </a:accent1>
      <a:accent2>
        <a:srgbClr val="002858"/>
      </a:accent2>
      <a:accent3>
        <a:srgbClr val="04A564"/>
      </a:accent3>
      <a:accent4>
        <a:srgbClr val="D8D9E3"/>
      </a:accent4>
      <a:accent5>
        <a:srgbClr val="D8D9E3"/>
      </a:accent5>
      <a:accent6>
        <a:srgbClr val="555759"/>
      </a:accent6>
      <a:hlink>
        <a:srgbClr val="1A1918"/>
      </a:hlink>
      <a:folHlink>
        <a:srgbClr val="04A5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68550" tIns="34275" rIns="68550" bIns="34275" anchor="t" anchorCtr="0">
        <a:spAutoFit/>
      </a:bodyPr>
      <a:lstStyle>
        <a:defPPr marL="0" marR="0" indent="0" algn="ctr" rtl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Pts val="1050"/>
          <a:buFont typeface="Arial"/>
          <a:buNone/>
          <a:defRPr sz="1050" u="none" strike="noStrike" cap="none" dirty="0">
            <a:solidFill>
              <a:srgbClr val="09304C"/>
            </a:solidFill>
            <a:latin typeface="Arial" panose="020B0604020202020204" pitchFamily="34" charset="0"/>
            <a:sym typeface="Arial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Custom 2">
      <a:dk1>
        <a:srgbClr val="130C0E"/>
      </a:dk1>
      <a:lt1>
        <a:srgbClr val="FFFFFF"/>
      </a:lt1>
      <a:dk2>
        <a:srgbClr val="04A564"/>
      </a:dk2>
      <a:lt2>
        <a:srgbClr val="D8D9E3"/>
      </a:lt2>
      <a:accent1>
        <a:srgbClr val="FFFFFE"/>
      </a:accent1>
      <a:accent2>
        <a:srgbClr val="002858"/>
      </a:accent2>
      <a:accent3>
        <a:srgbClr val="04A564"/>
      </a:accent3>
      <a:accent4>
        <a:srgbClr val="D8D9E3"/>
      </a:accent4>
      <a:accent5>
        <a:srgbClr val="D8D9E3"/>
      </a:accent5>
      <a:accent6>
        <a:srgbClr val="555759"/>
      </a:accent6>
      <a:hlink>
        <a:srgbClr val="1A1918"/>
      </a:hlink>
      <a:folHlink>
        <a:srgbClr val="04A5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68550" tIns="34275" rIns="68550" bIns="34275" anchor="t" anchorCtr="0">
        <a:spAutoFit/>
      </a:bodyPr>
      <a:lstStyle>
        <a:defPPr marL="0" marR="0" indent="0" algn="ctr" rtl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Pts val="1050"/>
          <a:buFont typeface="Arial"/>
          <a:buNone/>
          <a:defRPr sz="1050" u="none" strike="noStrike" cap="none" dirty="0">
            <a:solidFill>
              <a:srgbClr val="09304C"/>
            </a:solidFill>
            <a:latin typeface="Arial" panose="020B0604020202020204" pitchFamily="34" charset="0"/>
            <a:sym typeface="Arial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Custom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94098"/>
      </a:accent1>
      <a:accent2>
        <a:srgbClr val="5F439A"/>
      </a:accent2>
      <a:accent3>
        <a:srgbClr val="C01F49"/>
      </a:accent3>
      <a:accent4>
        <a:srgbClr val="E32F28"/>
      </a:accent4>
      <a:accent5>
        <a:srgbClr val="EE7129"/>
      </a:accent5>
      <a:accent6>
        <a:srgbClr val="F7B72D"/>
      </a:accent6>
      <a:hlink>
        <a:srgbClr val="F7B72D"/>
      </a:hlink>
      <a:folHlink>
        <a:srgbClr val="F7B72D"/>
      </a:folHlink>
    </a:clrScheme>
    <a:fontScheme name="Custom 2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2891</Words>
  <Application>Microsoft Office PowerPoint</Application>
  <PresentationFormat>On-screen Show (4:3)</PresentationFormat>
  <Paragraphs>605</Paragraphs>
  <Slides>83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83</vt:i4>
      </vt:variant>
    </vt:vector>
  </HeadingPairs>
  <TitlesOfParts>
    <vt:vector size="118" baseType="lpstr">
      <vt:lpstr>Aptos</vt:lpstr>
      <vt:lpstr>Arial</vt:lpstr>
      <vt:lpstr>Arial Narrow</vt:lpstr>
      <vt:lpstr>ArialMT</vt:lpstr>
      <vt:lpstr>Calibri</vt:lpstr>
      <vt:lpstr>Calibri Light</vt:lpstr>
      <vt:lpstr>Century Gothic</vt:lpstr>
      <vt:lpstr>DIN Next LT Pro</vt:lpstr>
      <vt:lpstr>Freestyle Script</vt:lpstr>
      <vt:lpstr>Montserrat</vt:lpstr>
      <vt:lpstr>Montserrat Black</vt:lpstr>
      <vt:lpstr>Montserrat ExtraBold</vt:lpstr>
      <vt:lpstr>Montserrat Medium</vt:lpstr>
      <vt:lpstr>Montserrat-Black</vt:lpstr>
      <vt:lpstr>Montserrat-ExtraBold</vt:lpstr>
      <vt:lpstr>Montserrat-Medium</vt:lpstr>
      <vt:lpstr>Nunito</vt:lpstr>
      <vt:lpstr>Nunito Sans</vt:lpstr>
      <vt:lpstr>Nunito Sans Black</vt:lpstr>
      <vt:lpstr>Open Sans Bold</vt:lpstr>
      <vt:lpstr>proxima-nova</vt:lpstr>
      <vt:lpstr>Roboto</vt:lpstr>
      <vt:lpstr>Segoe UI</vt:lpstr>
      <vt:lpstr>Trebuchet MS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Custom Design</vt:lpstr>
      <vt:lpstr>6_Office Theme</vt:lpstr>
      <vt:lpstr>7_Office Theme</vt:lpstr>
      <vt:lpstr>8_Office Theme</vt:lpstr>
      <vt:lpstr>Transportation Solutions Symposium</vt:lpstr>
      <vt:lpstr>Welcome Washington County Charlie Cofta</vt:lpstr>
      <vt:lpstr>Welcome  DWD Michele Carter</vt:lpstr>
      <vt:lpstr>Workforce Data </vt:lpstr>
      <vt:lpstr>Workforce Participation</vt:lpstr>
      <vt:lpstr>Workforce Participation</vt:lpstr>
      <vt:lpstr>Workforce Participation</vt:lpstr>
      <vt:lpstr>Workforce Participation</vt:lpstr>
      <vt:lpstr>Barriers to Participation</vt:lpstr>
      <vt:lpstr>Childcare Capacity &amp; Cost</vt:lpstr>
      <vt:lpstr>Transportation</vt:lpstr>
      <vt:lpstr>Transportation</vt:lpstr>
      <vt:lpstr>Transportation</vt:lpstr>
      <vt:lpstr>Where people are coming from</vt:lpstr>
      <vt:lpstr>Transportation</vt:lpstr>
      <vt:lpstr>Business Size</vt:lpstr>
      <vt:lpstr>Solutions</vt:lpstr>
      <vt:lpstr>PowerPoint Presentation</vt:lpstr>
      <vt:lpstr>About MobiliSE</vt:lpstr>
      <vt:lpstr>The Story of FlexRide</vt:lpstr>
      <vt:lpstr>Where Does FlexRide Go?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 Proposition </vt:lpstr>
      <vt:lpstr>The Joseph Project Mission Statement </vt:lpstr>
      <vt:lpstr>Who We Are…</vt:lpstr>
      <vt:lpstr>The Joseph Project… </vt:lpstr>
      <vt:lpstr>Our Impact… </vt:lpstr>
      <vt:lpstr>What we do… </vt:lpstr>
      <vt:lpstr>How We Do It… </vt:lpstr>
      <vt:lpstr>We Build Communities… </vt:lpstr>
      <vt:lpstr>Where We Are/Were/Going…</vt:lpstr>
      <vt:lpstr>Community Impacts…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Employer Impact</vt:lpstr>
      <vt:lpstr>PowerPoint Presentation</vt:lpstr>
      <vt:lpstr>What is Vanpooling?  </vt:lpstr>
      <vt:lpstr>Why Commuters Choose Us  </vt:lpstr>
      <vt:lpstr>PowerPoint Presentation</vt:lpstr>
      <vt:lpstr>PowerPoint Presentation</vt:lpstr>
      <vt:lpstr>PowerPoint Presentation</vt:lpstr>
      <vt:lpstr>We’re with you every step of the 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MISSION</vt:lpstr>
      <vt:lpstr>PowerPoint Presentation</vt:lpstr>
      <vt:lpstr>Transportation Assistance Hubs Enable Mobility for all Social Determinants of Health</vt:lpstr>
      <vt:lpstr>PowerPoint Presentation</vt:lpstr>
      <vt:lpstr>PowerPoint Presentation</vt:lpstr>
      <vt:lpstr>WISCONSIN WORKFORCE INNOVATION GRANT</vt:lpstr>
      <vt:lpstr>PowerPoint Presentation</vt:lpstr>
      <vt:lpstr>PowerPoint Presentation</vt:lpstr>
      <vt:lpstr>PROJECT PARTNERS &amp; COLLABORATORS</vt:lpstr>
      <vt:lpstr>MOBILITY COORDINATION</vt:lpstr>
      <vt:lpstr>PowerPoint Presentation</vt:lpstr>
      <vt:lpstr>SUPPORTING ALL COMMUNITY MEMBERS</vt:lpstr>
      <vt:lpstr>CASE MANAGEMENT</vt:lpstr>
      <vt:lpstr>CURRENT IMPACT</vt:lpstr>
      <vt:lpstr>PowerPoint Presentation</vt:lpstr>
      <vt:lpstr>MOBILITY AS A SERVICE (MaaS)</vt:lpstr>
      <vt:lpstr>FEONIX MICROTRANSIT</vt:lpstr>
      <vt:lpstr>Catch a Ride MaaS Technology</vt:lpstr>
      <vt:lpstr>https://waupacacar.org/</vt:lpstr>
      <vt:lpstr>Person Centered Regular Testing for Accessibility &amp; User Experience Optimization</vt:lpstr>
      <vt:lpstr>PowerPoint Presentation</vt:lpstr>
      <vt:lpstr>INAUGURAL TRIP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Analiese Smith</dc:creator>
  <cp:keywords/>
  <dc:description>generated using python-pptx</dc:description>
  <cp:lastModifiedBy>Jane Greene</cp:lastModifiedBy>
  <cp:revision>9</cp:revision>
  <dcterms:created xsi:type="dcterms:W3CDTF">2013-01-27T09:14:16Z</dcterms:created>
  <dcterms:modified xsi:type="dcterms:W3CDTF">2025-05-12T19:57:38Z</dcterms:modified>
  <cp:category/>
</cp:coreProperties>
</file>