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76" r:id="rId4"/>
    <p:sldId id="277" r:id="rId5"/>
    <p:sldId id="278" r:id="rId6"/>
    <p:sldId id="275" r:id="rId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262D"/>
    <a:srgbClr val="799B3E"/>
    <a:srgbClr val="F4B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5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781B6-BC04-5831-AECE-4008E2618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8B22C-67F5-5E36-A334-D2D59E9AF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8E397-00D0-2A69-389E-6C4C841C8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0BAF-8F01-4DA7-AADC-0E59B682B41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865FC-3C36-91E8-6D33-31DFCF98E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848E4-0FF2-728D-4CC1-A53EB4F3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28AB-5D60-4304-A2E2-9B81ACCDF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9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468BA-3859-5DD2-DAF1-7D6468FA5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950FD-8074-76FC-DACD-3FCD97EAE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E1545-4BEA-5BF7-1C9F-DE20183EF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0BAF-8F01-4DA7-AADC-0E59B682B41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7DCB7-A901-BAD4-7F1B-DBFB13B5E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A5D20-49A8-7565-9AC3-FFFFC4D1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28AB-5D60-4304-A2E2-9B81ACCDFA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3F9988-D761-1150-0CE4-8736AAC545C6}"/>
              </a:ext>
            </a:extLst>
          </p:cNvPr>
          <p:cNvSpPr txBox="1"/>
          <p:nvPr/>
        </p:nvSpPr>
        <p:spPr>
          <a:xfrm>
            <a:off x="253093" y="136525"/>
            <a:ext cx="11666764" cy="69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D4E23EAD-2118-5104-F51B-D4219F32C893}"/>
              </a:ext>
            </a:extLst>
          </p:cNvPr>
          <p:cNvSpPr/>
          <p:nvPr/>
        </p:nvSpPr>
        <p:spPr>
          <a:xfrm rot="10800000">
            <a:off x="0" y="0"/>
            <a:ext cx="12192000" cy="1030288"/>
          </a:xfrm>
          <a:prstGeom prst="round2SameRect">
            <a:avLst/>
          </a:prstGeom>
          <a:solidFill>
            <a:srgbClr val="799B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8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5EB635-3515-9CCC-9BE3-1A8BBA8A7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70CB1-3DED-9003-6891-42BEE489D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F8238-45DC-691B-68CE-846D2D83C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0BAF-8F01-4DA7-AADC-0E59B682B41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C13BE-445B-0AB7-8968-9AC7F82D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D7F0D-3A15-5751-8603-0E1AEBBE5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28AB-5D60-4304-A2E2-9B81ACCDF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1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FC095-5CEB-4675-8171-CD308EEA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D6CA5-C57E-177A-F3E9-B19132D51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73AD1-B8C0-E0A3-B410-EBEE482A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0BAF-8F01-4DA7-AADC-0E59B682B41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38D2D-9CFB-125A-60EC-6FAB9B44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8B7A-478C-0426-5987-92BEBA1A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28AB-5D60-4304-A2E2-9B81ACCDFA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6999CC75-F028-2B89-51AB-FB8E5480B8EC}"/>
              </a:ext>
            </a:extLst>
          </p:cNvPr>
          <p:cNvSpPr/>
          <p:nvPr/>
        </p:nvSpPr>
        <p:spPr>
          <a:xfrm rot="10800000">
            <a:off x="0" y="0"/>
            <a:ext cx="12192000" cy="1030288"/>
          </a:xfrm>
          <a:prstGeom prst="round2SameRect">
            <a:avLst/>
          </a:prstGeom>
          <a:solidFill>
            <a:srgbClr val="799B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1BD708-A068-A2A8-059E-80D131E4F1D1}"/>
              </a:ext>
            </a:extLst>
          </p:cNvPr>
          <p:cNvSpPr txBox="1"/>
          <p:nvPr/>
        </p:nvSpPr>
        <p:spPr>
          <a:xfrm>
            <a:off x="253093" y="136525"/>
            <a:ext cx="11666764" cy="69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3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72F79-E23D-77BB-D40F-1A5CD3FB6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58BF9-A6AF-A715-6978-D0E360B33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74F28-E0CE-1D68-ED70-0617AA97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0BAF-8F01-4DA7-AADC-0E59B682B41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3BB8D-C9BD-5CCB-1EFC-3C7A29CE6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24B75-13CD-BB89-B191-E4C6F662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28AB-5D60-4304-A2E2-9B81ACCDFA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356520-E727-CCA9-D1C2-4E8326C4E041}"/>
              </a:ext>
            </a:extLst>
          </p:cNvPr>
          <p:cNvSpPr txBox="1"/>
          <p:nvPr/>
        </p:nvSpPr>
        <p:spPr>
          <a:xfrm>
            <a:off x="253093" y="136525"/>
            <a:ext cx="11666764" cy="69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9E2B5520-8B98-99F5-7035-C192B8049D07}"/>
              </a:ext>
            </a:extLst>
          </p:cNvPr>
          <p:cNvSpPr/>
          <p:nvPr/>
        </p:nvSpPr>
        <p:spPr>
          <a:xfrm rot="10800000">
            <a:off x="0" y="0"/>
            <a:ext cx="12192000" cy="1030288"/>
          </a:xfrm>
          <a:prstGeom prst="round2SameRect">
            <a:avLst/>
          </a:prstGeom>
          <a:solidFill>
            <a:srgbClr val="799B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7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17044-AB20-1F6B-4278-7D2705383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A0FB3-D8A8-55BD-3B5C-6C97C8398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F340D9-A76A-9371-8AF6-8EBE5F1DC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B0BB1-AE7C-FF82-145D-54012B38F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0BAF-8F01-4DA7-AADC-0E59B682B41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1B9FA-D860-0C62-5635-805E9E77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2B0CD-8C30-220F-18C2-7E2DE7358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28AB-5D60-4304-A2E2-9B81ACCDFA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DB60A7-E686-BCC9-DB55-C957764DDD5B}"/>
              </a:ext>
            </a:extLst>
          </p:cNvPr>
          <p:cNvSpPr txBox="1"/>
          <p:nvPr/>
        </p:nvSpPr>
        <p:spPr>
          <a:xfrm>
            <a:off x="253093" y="136525"/>
            <a:ext cx="11666764" cy="69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68D32AA9-5DAE-51E3-8447-32ACCF440C06}"/>
              </a:ext>
            </a:extLst>
          </p:cNvPr>
          <p:cNvSpPr/>
          <p:nvPr/>
        </p:nvSpPr>
        <p:spPr>
          <a:xfrm rot="10800000">
            <a:off x="0" y="0"/>
            <a:ext cx="12192000" cy="1030288"/>
          </a:xfrm>
          <a:prstGeom prst="round2SameRect">
            <a:avLst/>
          </a:prstGeom>
          <a:solidFill>
            <a:srgbClr val="799B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1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FE535-5EC1-9B40-27C1-36017C3D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D1C5E-468A-91D1-6DA4-41764C053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DDD3B-9B80-FD87-D844-17DA5ED71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6DD62E-2D4D-C997-94A5-DB8DFAB1F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B3763-C485-E582-42D3-95A3B6BD13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7A3586-EE18-C849-7351-4EAC2AFCC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0BAF-8F01-4DA7-AADC-0E59B682B41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B10C00-74EB-6B60-CC88-D65C22994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91D44-AF97-8DF3-8E2C-547B5A3A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28AB-5D60-4304-A2E2-9B81ACCDFA7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4BF0D8-64AF-91B1-D642-8D22C6F85D9F}"/>
              </a:ext>
            </a:extLst>
          </p:cNvPr>
          <p:cNvSpPr txBox="1"/>
          <p:nvPr/>
        </p:nvSpPr>
        <p:spPr>
          <a:xfrm>
            <a:off x="253093" y="136525"/>
            <a:ext cx="11666764" cy="69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86D23E53-A1F1-756A-9868-C08EDC9B1F70}"/>
              </a:ext>
            </a:extLst>
          </p:cNvPr>
          <p:cNvSpPr/>
          <p:nvPr/>
        </p:nvSpPr>
        <p:spPr>
          <a:xfrm rot="10800000">
            <a:off x="0" y="0"/>
            <a:ext cx="12192000" cy="1030288"/>
          </a:xfrm>
          <a:prstGeom prst="round2SameRect">
            <a:avLst/>
          </a:prstGeom>
          <a:solidFill>
            <a:srgbClr val="799B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3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FC36-DAF2-3BF6-DCA2-E0B3E835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BFEB6-9613-3187-EBE6-6B6C5F8F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0BAF-8F01-4DA7-AADC-0E59B682B41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C8E7EF-684C-C017-1299-077FEA166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540250-62EE-A870-FDB2-644508D2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28AB-5D60-4304-A2E2-9B81ACCDFA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5BB788-6526-7201-B0FD-971C59676CEA}"/>
              </a:ext>
            </a:extLst>
          </p:cNvPr>
          <p:cNvSpPr txBox="1"/>
          <p:nvPr/>
        </p:nvSpPr>
        <p:spPr>
          <a:xfrm>
            <a:off x="253093" y="136525"/>
            <a:ext cx="11666764" cy="69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F980884C-2493-23DB-66FD-02C586E90886}"/>
              </a:ext>
            </a:extLst>
          </p:cNvPr>
          <p:cNvSpPr/>
          <p:nvPr/>
        </p:nvSpPr>
        <p:spPr>
          <a:xfrm rot="10800000">
            <a:off x="0" y="0"/>
            <a:ext cx="12192000" cy="1030288"/>
          </a:xfrm>
          <a:prstGeom prst="round2SameRect">
            <a:avLst/>
          </a:prstGeom>
          <a:solidFill>
            <a:srgbClr val="799B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311A2E-9EFF-A839-6D6F-9C7A5A7F2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0BAF-8F01-4DA7-AADC-0E59B682B41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6C7B7-C1B5-ED7D-8524-095C9E83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7845E-898A-0156-6004-0C53AE74D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28AB-5D60-4304-A2E2-9B81ACCDFA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89DAFF-4053-E004-8EBB-7FEB4C71A3F3}"/>
              </a:ext>
            </a:extLst>
          </p:cNvPr>
          <p:cNvSpPr txBox="1"/>
          <p:nvPr/>
        </p:nvSpPr>
        <p:spPr>
          <a:xfrm>
            <a:off x="253093" y="136525"/>
            <a:ext cx="11666764" cy="69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E1E2443B-9255-CAB5-4AAA-3889191A58FB}"/>
              </a:ext>
            </a:extLst>
          </p:cNvPr>
          <p:cNvSpPr/>
          <p:nvPr/>
        </p:nvSpPr>
        <p:spPr>
          <a:xfrm rot="10800000">
            <a:off x="0" y="0"/>
            <a:ext cx="12192000" cy="1030288"/>
          </a:xfrm>
          <a:prstGeom prst="round2SameRect">
            <a:avLst/>
          </a:prstGeom>
          <a:solidFill>
            <a:srgbClr val="799B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1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2F9E9-7442-BEEE-2E9C-A792EA6CD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A4C3D-1E55-61E6-AFF5-9BBAC0F63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0DFF23-94C8-D507-9CA4-E13CDD2A1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00F71-20A1-ABC0-3F54-B23B8B3F1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0BAF-8F01-4DA7-AADC-0E59B682B41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41E1F-1B71-821A-06D0-5CEA6BC5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B5633-89F1-11B3-E143-DA179DA39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28AB-5D60-4304-A2E2-9B81ACCDFA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1BDEA9-5C15-14FD-F06F-F3F16B66B8B1}"/>
              </a:ext>
            </a:extLst>
          </p:cNvPr>
          <p:cNvSpPr txBox="1"/>
          <p:nvPr/>
        </p:nvSpPr>
        <p:spPr>
          <a:xfrm>
            <a:off x="253093" y="136525"/>
            <a:ext cx="11666764" cy="69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C4CA2532-6E84-E26C-1273-21309046549D}"/>
              </a:ext>
            </a:extLst>
          </p:cNvPr>
          <p:cNvSpPr/>
          <p:nvPr/>
        </p:nvSpPr>
        <p:spPr>
          <a:xfrm rot="10800000">
            <a:off x="0" y="0"/>
            <a:ext cx="12192000" cy="1030288"/>
          </a:xfrm>
          <a:prstGeom prst="round2SameRect">
            <a:avLst/>
          </a:prstGeom>
          <a:solidFill>
            <a:srgbClr val="799B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6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FCF7-4CF2-B2E4-224C-2BE4D0A98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AC54F4-4BDC-261A-B9AC-63D134D9D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B37D3-D944-4974-901D-5605A57D8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2B690-BFF4-106E-2C72-C8994BC3B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0BAF-8F01-4DA7-AADC-0E59B682B41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0D428-AE53-FD70-EFA8-A6CACE25B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C33C2-5963-B4CC-E0A8-4CDDBA9CE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28AB-5D60-4304-A2E2-9B81ACCDFA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5B079C-8A07-FB48-923F-9BC26D72F75C}"/>
              </a:ext>
            </a:extLst>
          </p:cNvPr>
          <p:cNvSpPr txBox="1"/>
          <p:nvPr/>
        </p:nvSpPr>
        <p:spPr>
          <a:xfrm>
            <a:off x="253093" y="136525"/>
            <a:ext cx="11666764" cy="69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8CFFA939-9F0B-AE5C-88C0-6DD70984FEB1}"/>
              </a:ext>
            </a:extLst>
          </p:cNvPr>
          <p:cNvSpPr/>
          <p:nvPr/>
        </p:nvSpPr>
        <p:spPr>
          <a:xfrm rot="10800000">
            <a:off x="0" y="0"/>
            <a:ext cx="12192000" cy="1030288"/>
          </a:xfrm>
          <a:prstGeom prst="round2SameRect">
            <a:avLst/>
          </a:prstGeom>
          <a:solidFill>
            <a:srgbClr val="799B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7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0AAAA4-3B09-7DF4-4473-7D406438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63CD6-E371-BD5A-6F6C-0093AE9FE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82968-2A22-EF46-44A5-FF8790699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F0BAF-8F01-4DA7-AADC-0E59B682B41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71759-2F88-F85D-54C3-E9508668E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DFB00-F3F2-AF36-8469-D2552969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B28AB-5D60-4304-A2E2-9B81ACCDFA7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49F0181-E968-7BDD-54C0-DB7FABA228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665" y="5562818"/>
            <a:ext cx="1229544" cy="122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3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F6C2-A224-C41B-D327-68DDC2F93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799B3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r>
              <a:rPr lang="en-US" b="1" dirty="0">
                <a:solidFill>
                  <a:schemeClr val="bg1"/>
                </a:solidFill>
              </a:rPr>
              <a:t>Washington County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Transit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279514-E3BE-2505-C3C9-1E68CF6E7F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Transit Manager: Charles Cofta</a:t>
            </a:r>
          </a:p>
        </p:txBody>
      </p:sp>
    </p:spTree>
    <p:extLst>
      <p:ext uri="{BB962C8B-B14F-4D97-AF65-F5344CB8AC3E}">
        <p14:creationId xmlns:p14="http://schemas.microsoft.com/office/powerpoint/2010/main" val="2423076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DD3DE3B-45DC-6CF5-81F1-4C88F00DF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943"/>
            <a:ext cx="10515600" cy="6650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Washington County Transit Service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752BD8-62EF-0022-F6A5-273583B4F398}"/>
              </a:ext>
            </a:extLst>
          </p:cNvPr>
          <p:cNvSpPr txBox="1"/>
          <p:nvPr/>
        </p:nvSpPr>
        <p:spPr>
          <a:xfrm>
            <a:off x="228600" y="1752600"/>
            <a:ext cx="853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Shared Ride Taxi (SRT):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Door to Door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Serves all of Washington County, into a portion of Menomonee Falls, and trips going into Ozaukee County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30 vehicles, 27 are wheelchair accessible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Washington County Commuter Express (WCCE):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Commuter Bus Service from Washington County into    Milwaukee County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Ended in 2023 due to low ridership</a:t>
            </a:r>
          </a:p>
        </p:txBody>
      </p:sp>
      <p:pic>
        <p:nvPicPr>
          <p:cNvPr id="8" name="Picture 7" descr="A picture containing text, outdoor, transport, parked&#10;&#10;AI-generated content may be incorrect.">
            <a:extLst>
              <a:ext uri="{FF2B5EF4-FFF2-40B4-BE49-F238E27FC236}">
                <a16:creationId xmlns:a16="http://schemas.microsoft.com/office/drawing/2014/main" id="{712480A4-6E9E-CD05-918E-D72942031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567" y="1752600"/>
            <a:ext cx="5126567" cy="29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81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E5679-8D44-B382-909F-873E325ED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15103A3-72DE-86CD-DC67-B6DB5F59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943"/>
            <a:ext cx="10515600" cy="6650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10 Year Ridership History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9765AA-9F2B-19F4-9C83-ED8D5C49D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37" y="1223564"/>
            <a:ext cx="10107221" cy="468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4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66003-845D-5AC0-C304-2AEA1C0B6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0A347F5-6282-D336-9900-0CE2F6BB1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943"/>
            <a:ext cx="10515600" cy="6650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Washington County SRT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28F722-B181-3B17-1B54-18F225738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637" y="1267382"/>
            <a:ext cx="10107221" cy="459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160B2-8365-BEFF-CB6F-D491CF8E6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4C12E0-4A39-3A6D-1323-9438B82E2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943"/>
            <a:ext cx="10515600" cy="6650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So Many Different Ways to Collaborate!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E93FBB-9BB3-E512-12CF-527EAA4A6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" y="1074525"/>
            <a:ext cx="5718084" cy="1306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F17145-66B5-03AA-1BBE-3DBD74793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83" y="2342267"/>
            <a:ext cx="4954208" cy="4538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237890-7934-CEE2-366D-C49A543D4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438" y="3181793"/>
            <a:ext cx="3773751" cy="3676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6D8ACD-EA02-18ED-73F5-09E76E693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3354" y="1074525"/>
            <a:ext cx="4229917" cy="206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83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F6C2-A224-C41B-D327-68DDC2F93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799B3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r>
              <a:rPr lang="en-US" b="1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35801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nsit 2024.5" id="{153B6798-41FD-43A0-AA90-615745AF2D71}" vid="{37E3A668-08B8-4635-93F5-9FA76116EF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Transit 2024.5</Template>
  <TotalTime>4791</TotalTime>
  <Words>91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Theme1</vt:lpstr>
      <vt:lpstr>Washington County  Transit</vt:lpstr>
      <vt:lpstr>Washington County Transit Service</vt:lpstr>
      <vt:lpstr>10 Year Ridership History</vt:lpstr>
      <vt:lpstr>Washington County SRT 2024</vt:lpstr>
      <vt:lpstr>So Many Different Ways to Collaborate!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County Shared Ride Taxi</dc:title>
  <dc:creator>Charles Cofta</dc:creator>
  <cp:lastModifiedBy>Charles Cofta</cp:lastModifiedBy>
  <cp:revision>32</cp:revision>
  <cp:lastPrinted>2023-10-10T19:07:21Z</cp:lastPrinted>
  <dcterms:created xsi:type="dcterms:W3CDTF">2023-09-06T20:08:55Z</dcterms:created>
  <dcterms:modified xsi:type="dcterms:W3CDTF">2025-05-13T05:01:59Z</dcterms:modified>
</cp:coreProperties>
</file>