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42"/>
  </p:notesMasterIdLst>
  <p:sldIdLst>
    <p:sldId id="256" r:id="rId2"/>
    <p:sldId id="313" r:id="rId3"/>
    <p:sldId id="312" r:id="rId4"/>
    <p:sldId id="257" r:id="rId5"/>
    <p:sldId id="259" r:id="rId6"/>
    <p:sldId id="289" r:id="rId7"/>
    <p:sldId id="261" r:id="rId8"/>
    <p:sldId id="302" r:id="rId9"/>
    <p:sldId id="286" r:id="rId10"/>
    <p:sldId id="287" r:id="rId11"/>
    <p:sldId id="288" r:id="rId12"/>
    <p:sldId id="263" r:id="rId13"/>
    <p:sldId id="303" r:id="rId14"/>
    <p:sldId id="264" r:id="rId15"/>
    <p:sldId id="292" r:id="rId16"/>
    <p:sldId id="265" r:id="rId17"/>
    <p:sldId id="291" r:id="rId18"/>
    <p:sldId id="266" r:id="rId19"/>
    <p:sldId id="293" r:id="rId20"/>
    <p:sldId id="267" r:id="rId21"/>
    <p:sldId id="304" r:id="rId22"/>
    <p:sldId id="306" r:id="rId23"/>
    <p:sldId id="307" r:id="rId24"/>
    <p:sldId id="270" r:id="rId25"/>
    <p:sldId id="308" r:id="rId26"/>
    <p:sldId id="315" r:id="rId27"/>
    <p:sldId id="316" r:id="rId28"/>
    <p:sldId id="309" r:id="rId29"/>
    <p:sldId id="310" r:id="rId30"/>
    <p:sldId id="311" r:id="rId31"/>
    <p:sldId id="271" r:id="rId32"/>
    <p:sldId id="299" r:id="rId33"/>
    <p:sldId id="272" r:id="rId34"/>
    <p:sldId id="314" r:id="rId35"/>
    <p:sldId id="273" r:id="rId36"/>
    <p:sldId id="281" r:id="rId37"/>
    <p:sldId id="317" r:id="rId38"/>
    <p:sldId id="318" r:id="rId39"/>
    <p:sldId id="319" r:id="rId40"/>
    <p:sldId id="30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0534" autoAdjust="0"/>
  </p:normalViewPr>
  <p:slideViewPr>
    <p:cSldViewPr snapToGrid="0">
      <p:cViewPr varScale="1">
        <p:scale>
          <a:sx n="52" d="100"/>
          <a:sy n="52" d="100"/>
        </p:scale>
        <p:origin x="12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era\Desktop\waukesha%202020\master%20dataset%20&amp;%20template%204-26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era\Desktop\waukesha%202020\master%20dataset%20&amp;%20template%204-26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era\Desktop\waukesha%202020\master%20dataset%20&amp;%20template%204-26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am involved in the development of my child's Service Plan and Outcomes.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'q1'!$A$27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'q1'!$B$19:$E$19</c:f>
              <c:strCache>
                <c:ptCount val="4"/>
                <c:pt idx="0">
                  <c:v>2016  n = (114)</c:v>
                </c:pt>
                <c:pt idx="1">
                  <c:v>2017  n = (88)</c:v>
                </c:pt>
                <c:pt idx="2">
                  <c:v>2018  n = (144)</c:v>
                </c:pt>
                <c:pt idx="3">
                  <c:v>2019  n = (146)</c:v>
                </c:pt>
              </c:strCache>
            </c:strRef>
          </c:cat>
          <c:val>
            <c:numRef>
              <c:f>'q1'!$B$27:$E$27</c:f>
              <c:numCache>
                <c:formatCode>0.0</c:formatCode>
                <c:ptCount val="4"/>
                <c:pt idx="0">
                  <c:v>4.5701754385964914</c:v>
                </c:pt>
                <c:pt idx="1">
                  <c:v>4.5454545454545459</c:v>
                </c:pt>
                <c:pt idx="2">
                  <c:v>4.6597222222222223</c:v>
                </c:pt>
                <c:pt idx="3">
                  <c:v>4.6164383561643838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D-4C6D-9161-F9D37700F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Follow-through to my requests, questions, and concerns are appropriate.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'q5'!$A$20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'q5'!$B$19:$E$19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'q5'!$B$20:$E$20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9-44AA-B253-D5691BF1351A}"/>
            </c:ext>
          </c:extLst>
        </c:ser>
        <c:ser>
          <c:idx val="1"/>
          <c:order val="1"/>
          <c:tx>
            <c:strRef>
              <c:f>'q5'!$A$21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'q5'!$B$19:$E$19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'q5'!$B$21:$E$21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9-44AA-B253-D5691BF1351A}"/>
            </c:ext>
          </c:extLst>
        </c:ser>
        <c:ser>
          <c:idx val="2"/>
          <c:order val="2"/>
          <c:tx>
            <c:strRef>
              <c:f>'q5'!$A$22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'q5'!$B$19:$E$19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'q5'!$B$22:$E$22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E9-44AA-B253-D5691BF1351A}"/>
            </c:ext>
          </c:extLst>
        </c:ser>
        <c:ser>
          <c:idx val="3"/>
          <c:order val="3"/>
          <c:tx>
            <c:strRef>
              <c:f>'q5'!$A$23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'q5'!$B$19:$E$19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'q5'!$B$23:$E$23</c:f>
              <c:numCache>
                <c:formatCode>General</c:formatCode>
                <c:ptCount val="4"/>
                <c:pt idx="0">
                  <c:v>42</c:v>
                </c:pt>
                <c:pt idx="1">
                  <c:v>38</c:v>
                </c:pt>
                <c:pt idx="2">
                  <c:v>43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E9-44AA-B253-D5691BF1351A}"/>
            </c:ext>
          </c:extLst>
        </c:ser>
        <c:ser>
          <c:idx val="4"/>
          <c:order val="4"/>
          <c:tx>
            <c:strRef>
              <c:f>'q5'!$A$24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'q5'!$B$19:$E$19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'q5'!$B$24:$E$24</c:f>
              <c:numCache>
                <c:formatCode>General</c:formatCode>
                <c:ptCount val="4"/>
                <c:pt idx="0">
                  <c:v>62</c:v>
                </c:pt>
                <c:pt idx="1">
                  <c:v>36</c:v>
                </c:pt>
                <c:pt idx="2">
                  <c:v>74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E9-44AA-B253-D5691BF13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case manager assists in meeting the needs of my child and family.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'q6'!$A$27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'q6'!$B$19:$E$19</c:f>
              <c:strCache>
                <c:ptCount val="4"/>
                <c:pt idx="0">
                  <c:v>2016  n = (114)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'q6'!$B$27:$E$27</c:f>
              <c:numCache>
                <c:formatCode>0.0</c:formatCode>
                <c:ptCount val="4"/>
                <c:pt idx="0">
                  <c:v>4.4298245614035086</c:v>
                </c:pt>
                <c:pt idx="1">
                  <c:v>4.1348314606741576</c:v>
                </c:pt>
                <c:pt idx="2">
                  <c:v>4.232394366197183</c:v>
                </c:pt>
                <c:pt idx="3">
                  <c:v>4.1904761904761907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D-4AF4-BA75-6BD5822FA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case manager assists in meeting the needs of my child and family.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'q6'!$A$20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'q6'!$B$19:$E$19</c:f>
              <c:strCache>
                <c:ptCount val="4"/>
                <c:pt idx="0">
                  <c:v>2016  n = (114)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'q6'!$B$20:$E$20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1-4DB3-B5B2-74F4D4E53CD8}"/>
            </c:ext>
          </c:extLst>
        </c:ser>
        <c:ser>
          <c:idx val="1"/>
          <c:order val="1"/>
          <c:tx>
            <c:strRef>
              <c:f>'q6'!$A$21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'q6'!$B$19:$E$19</c:f>
              <c:strCache>
                <c:ptCount val="4"/>
                <c:pt idx="0">
                  <c:v>2016  n = (114)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'q6'!$B$21:$E$21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1-4DB3-B5B2-74F4D4E53CD8}"/>
            </c:ext>
          </c:extLst>
        </c:ser>
        <c:ser>
          <c:idx val="2"/>
          <c:order val="2"/>
          <c:tx>
            <c:strRef>
              <c:f>'q6'!$A$22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'q6'!$B$19:$E$19</c:f>
              <c:strCache>
                <c:ptCount val="4"/>
                <c:pt idx="0">
                  <c:v>2016  n = (114)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'q6'!$B$22:$E$22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17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1-4DB3-B5B2-74F4D4E53CD8}"/>
            </c:ext>
          </c:extLst>
        </c:ser>
        <c:ser>
          <c:idx val="3"/>
          <c:order val="3"/>
          <c:tx>
            <c:strRef>
              <c:f>'q6'!$A$23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'q6'!$B$19:$E$19</c:f>
              <c:strCache>
                <c:ptCount val="4"/>
                <c:pt idx="0">
                  <c:v>2016  n = (114)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'q6'!$B$23:$E$23</c:f>
              <c:numCache>
                <c:formatCode>General</c:formatCode>
                <c:ptCount val="4"/>
                <c:pt idx="0">
                  <c:v>39</c:v>
                </c:pt>
                <c:pt idx="1">
                  <c:v>32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1-4DB3-B5B2-74F4D4E53CD8}"/>
            </c:ext>
          </c:extLst>
        </c:ser>
        <c:ser>
          <c:idx val="4"/>
          <c:order val="4"/>
          <c:tx>
            <c:strRef>
              <c:f>'q6'!$A$24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'q6'!$B$19:$E$19</c:f>
              <c:strCache>
                <c:ptCount val="4"/>
                <c:pt idx="0">
                  <c:v>2016  n = (114)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'q6'!$B$24:$E$24</c:f>
              <c:numCache>
                <c:formatCode>General</c:formatCode>
                <c:ptCount val="4"/>
                <c:pt idx="0">
                  <c:v>65</c:v>
                </c:pt>
                <c:pt idx="1">
                  <c:v>40</c:v>
                </c:pt>
                <c:pt idx="2">
                  <c:v>78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1-4DB3-B5B2-74F4D4E53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am satisfied with the amount of time my case manager is available to my family.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'q7'!$A$27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'q7'!$B$19:$E$19</c:f>
              <c:strCache>
                <c:ptCount val="4"/>
                <c:pt idx="0">
                  <c:v>2016  n = (114)</c:v>
                </c:pt>
                <c:pt idx="1">
                  <c:v>2017  n = (87)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'q7'!$B$27:$E$27</c:f>
              <c:numCache>
                <c:formatCode>0.0</c:formatCode>
                <c:ptCount val="4"/>
                <c:pt idx="0">
                  <c:v>4.4298245614035086</c:v>
                </c:pt>
                <c:pt idx="1">
                  <c:v>4.1494252873563218</c:v>
                </c:pt>
                <c:pt idx="2">
                  <c:v>4.23943661971831</c:v>
                </c:pt>
                <c:pt idx="3">
                  <c:v>4.2176870748299322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8F-42E0-A1A2-A7432F895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am satisfied with the amount of time my case manager is available to my family.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'q7'!$A$20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'q7'!$B$19:$E$19</c:f>
              <c:strCache>
                <c:ptCount val="4"/>
                <c:pt idx="0">
                  <c:v>2016  n = (114)</c:v>
                </c:pt>
                <c:pt idx="1">
                  <c:v>2017  n = (87)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'q7'!$B$20:$E$20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7-4148-92AF-CF6DF12EE232}"/>
            </c:ext>
          </c:extLst>
        </c:ser>
        <c:ser>
          <c:idx val="1"/>
          <c:order val="1"/>
          <c:tx>
            <c:strRef>
              <c:f>'q7'!$A$21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'q7'!$B$19:$E$19</c:f>
              <c:strCache>
                <c:ptCount val="4"/>
                <c:pt idx="0">
                  <c:v>2016  n = (114)</c:v>
                </c:pt>
                <c:pt idx="1">
                  <c:v>2017  n = (87)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'q7'!$B$21:$E$21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7-4148-92AF-CF6DF12EE232}"/>
            </c:ext>
          </c:extLst>
        </c:ser>
        <c:ser>
          <c:idx val="2"/>
          <c:order val="2"/>
          <c:tx>
            <c:strRef>
              <c:f>'q7'!$A$22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'q7'!$B$19:$E$19</c:f>
              <c:strCache>
                <c:ptCount val="4"/>
                <c:pt idx="0">
                  <c:v>2016  n = (114)</c:v>
                </c:pt>
                <c:pt idx="1">
                  <c:v>2017  n = (87)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'q7'!$B$22:$E$22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21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7-4148-92AF-CF6DF12EE232}"/>
            </c:ext>
          </c:extLst>
        </c:ser>
        <c:ser>
          <c:idx val="3"/>
          <c:order val="3"/>
          <c:tx>
            <c:strRef>
              <c:f>'q7'!$A$23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'q7'!$B$19:$E$19</c:f>
              <c:strCache>
                <c:ptCount val="4"/>
                <c:pt idx="0">
                  <c:v>2016  n = (114)</c:v>
                </c:pt>
                <c:pt idx="1">
                  <c:v>2017  n = (87)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'q7'!$B$23:$E$23</c:f>
              <c:numCache>
                <c:formatCode>General</c:formatCode>
                <c:ptCount val="4"/>
                <c:pt idx="0">
                  <c:v>42</c:v>
                </c:pt>
                <c:pt idx="1">
                  <c:v>39</c:v>
                </c:pt>
                <c:pt idx="2">
                  <c:v>35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E7-4148-92AF-CF6DF12EE232}"/>
            </c:ext>
          </c:extLst>
        </c:ser>
        <c:ser>
          <c:idx val="4"/>
          <c:order val="4"/>
          <c:tx>
            <c:strRef>
              <c:f>'q7'!$A$24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'q7'!$B$19:$E$19</c:f>
              <c:strCache>
                <c:ptCount val="4"/>
                <c:pt idx="0">
                  <c:v>2016  n = (114)</c:v>
                </c:pt>
                <c:pt idx="1">
                  <c:v>2017  n = (87)</c:v>
                </c:pt>
                <c:pt idx="2">
                  <c:v>2018  n = (142)</c:v>
                </c:pt>
                <c:pt idx="3">
                  <c:v>2019  n = (147)</c:v>
                </c:pt>
              </c:strCache>
            </c:strRef>
          </c:cat>
          <c:val>
            <c:numRef>
              <c:f>'q7'!$B$24:$E$24</c:f>
              <c:numCache>
                <c:formatCode>General</c:formatCode>
                <c:ptCount val="4"/>
                <c:pt idx="0">
                  <c:v>63</c:v>
                </c:pt>
                <c:pt idx="1">
                  <c:v>36</c:v>
                </c:pt>
                <c:pt idx="2">
                  <c:v>77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7-4148-92AF-CF6DF12E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[My child was 17 as of July 1st 2018] My case manager has provided me assistance with the transition to adult services process.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'q8'!$A$27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'q8'!$B$19:$E$19</c:f>
              <c:strCache>
                <c:ptCount val="4"/>
                <c:pt idx="0">
                  <c:v>2016  n = (46)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(7)</c:v>
                </c:pt>
              </c:strCache>
            </c:strRef>
          </c:cat>
          <c:val>
            <c:numRef>
              <c:f>'q8'!$B$27:$E$27</c:f>
              <c:numCache>
                <c:formatCode>0.0</c:formatCode>
                <c:ptCount val="4"/>
                <c:pt idx="0">
                  <c:v>3.8260869565217392</c:v>
                </c:pt>
                <c:pt idx="1">
                  <c:v>3.6176470588235294</c:v>
                </c:pt>
                <c:pt idx="2">
                  <c:v>4.8</c:v>
                </c:pt>
                <c:pt idx="3">
                  <c:v>4.4285714285714288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B9-4DA0-8DF8-3CF43E528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[My child was 17 years old as of July 1st 2018] My case manager has provided me assistance with the transition to adults services process.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'q8'!$A$20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'q8'!$B$19:$E$19</c:f>
              <c:strCache>
                <c:ptCount val="4"/>
                <c:pt idx="0">
                  <c:v>2016  n = (46)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(7)</c:v>
                </c:pt>
              </c:strCache>
            </c:strRef>
          </c:cat>
          <c:val>
            <c:numRef>
              <c:f>'q8'!$B$20:$E$20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8-4A4B-AA49-97602B52215A}"/>
            </c:ext>
          </c:extLst>
        </c:ser>
        <c:ser>
          <c:idx val="1"/>
          <c:order val="1"/>
          <c:tx>
            <c:strRef>
              <c:f>'q8'!$A$21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'q8'!$B$19:$E$19</c:f>
              <c:strCache>
                <c:ptCount val="4"/>
                <c:pt idx="0">
                  <c:v>2016  n = (46)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(7)</c:v>
                </c:pt>
              </c:strCache>
            </c:strRef>
          </c:cat>
          <c:val>
            <c:numRef>
              <c:f>'q8'!$B$21:$E$21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8-4A4B-AA49-97602B52215A}"/>
            </c:ext>
          </c:extLst>
        </c:ser>
        <c:ser>
          <c:idx val="2"/>
          <c:order val="2"/>
          <c:tx>
            <c:strRef>
              <c:f>'q8'!$A$22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'q8'!$B$19:$E$19</c:f>
              <c:strCache>
                <c:ptCount val="4"/>
                <c:pt idx="0">
                  <c:v>2016  n = (46)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(7)</c:v>
                </c:pt>
              </c:strCache>
            </c:strRef>
          </c:cat>
          <c:val>
            <c:numRef>
              <c:f>'q8'!$B$22:$E$22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8-4A4B-AA49-97602B52215A}"/>
            </c:ext>
          </c:extLst>
        </c:ser>
        <c:ser>
          <c:idx val="3"/>
          <c:order val="3"/>
          <c:tx>
            <c:strRef>
              <c:f>'q8'!$A$23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'q8'!$B$19:$E$19</c:f>
              <c:strCache>
                <c:ptCount val="4"/>
                <c:pt idx="0">
                  <c:v>2016  n = (46)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(7)</c:v>
                </c:pt>
              </c:strCache>
            </c:strRef>
          </c:cat>
          <c:val>
            <c:numRef>
              <c:f>'q8'!$B$23:$E$23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8-4A4B-AA49-97602B52215A}"/>
            </c:ext>
          </c:extLst>
        </c:ser>
        <c:ser>
          <c:idx val="4"/>
          <c:order val="4"/>
          <c:tx>
            <c:strRef>
              <c:f>'q8'!$A$24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'q8'!$B$19:$E$19</c:f>
              <c:strCache>
                <c:ptCount val="4"/>
                <c:pt idx="0">
                  <c:v>2016  n = (46)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(7)</c:v>
                </c:pt>
              </c:strCache>
            </c:strRef>
          </c:cat>
          <c:val>
            <c:numRef>
              <c:f>'q8'!$B$24:$E$24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88-4A4B-AA49-97602B522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goals during this past year (2019) that my family established as most important were reached through involvement with these programs.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'q9'!$A$27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'q9'!$B$19:$E$19</c:f>
              <c:strCache>
                <c:ptCount val="4"/>
                <c:pt idx="0">
                  <c:v>2016  n = (112)</c:v>
                </c:pt>
                <c:pt idx="1">
                  <c:v>2017  n = (87)</c:v>
                </c:pt>
                <c:pt idx="2">
                  <c:v>2018  n = (134)</c:v>
                </c:pt>
                <c:pt idx="3">
                  <c:v>2019  n = (143)</c:v>
                </c:pt>
              </c:strCache>
            </c:strRef>
          </c:cat>
          <c:val>
            <c:numRef>
              <c:f>'q9'!$B$27:$E$27</c:f>
              <c:numCache>
                <c:formatCode>0.0</c:formatCode>
                <c:ptCount val="4"/>
                <c:pt idx="0">
                  <c:v>3.9732142857142856</c:v>
                </c:pt>
                <c:pt idx="1">
                  <c:v>3.7471264367816093</c:v>
                </c:pt>
                <c:pt idx="2">
                  <c:v>3.6119402985074629</c:v>
                </c:pt>
                <c:pt idx="3">
                  <c:v>3.8181818181818183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CE-4EFD-9A28-962B49C8E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goals during this past year (2019) that my family established as most important were reached through involvement with these programs.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'q9'!$A$20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'q9'!$B$19:$E$19</c:f>
              <c:strCache>
                <c:ptCount val="4"/>
                <c:pt idx="0">
                  <c:v>2016  n = (112)</c:v>
                </c:pt>
                <c:pt idx="1">
                  <c:v>2017  n = (87)</c:v>
                </c:pt>
                <c:pt idx="2">
                  <c:v>2018  n = (134)</c:v>
                </c:pt>
                <c:pt idx="3">
                  <c:v>2019  n = (143)</c:v>
                </c:pt>
              </c:strCache>
            </c:strRef>
          </c:cat>
          <c:val>
            <c:numRef>
              <c:f>'q9'!$B$20:$E$20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C-4B3F-9A9A-C11FB9AC318A}"/>
            </c:ext>
          </c:extLst>
        </c:ser>
        <c:ser>
          <c:idx val="1"/>
          <c:order val="1"/>
          <c:tx>
            <c:strRef>
              <c:f>'q9'!$A$21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'q9'!$B$19:$E$19</c:f>
              <c:strCache>
                <c:ptCount val="4"/>
                <c:pt idx="0">
                  <c:v>2016  n = (112)</c:v>
                </c:pt>
                <c:pt idx="1">
                  <c:v>2017  n = (87)</c:v>
                </c:pt>
                <c:pt idx="2">
                  <c:v>2018  n = (134)</c:v>
                </c:pt>
                <c:pt idx="3">
                  <c:v>2019  n = (143)</c:v>
                </c:pt>
              </c:strCache>
            </c:strRef>
          </c:cat>
          <c:val>
            <c:numRef>
              <c:f>'q9'!$B$21:$E$21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C-4B3F-9A9A-C11FB9AC318A}"/>
            </c:ext>
          </c:extLst>
        </c:ser>
        <c:ser>
          <c:idx val="2"/>
          <c:order val="2"/>
          <c:tx>
            <c:strRef>
              <c:f>'q9'!$A$22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'q9'!$B$19:$E$19</c:f>
              <c:strCache>
                <c:ptCount val="4"/>
                <c:pt idx="0">
                  <c:v>2016  n = (112)</c:v>
                </c:pt>
                <c:pt idx="1">
                  <c:v>2017  n = (87)</c:v>
                </c:pt>
                <c:pt idx="2">
                  <c:v>2018  n = (134)</c:v>
                </c:pt>
                <c:pt idx="3">
                  <c:v>2019  n = (143)</c:v>
                </c:pt>
              </c:strCache>
            </c:strRef>
          </c:cat>
          <c:val>
            <c:numRef>
              <c:f>'q9'!$B$22:$E$22</c:f>
              <c:numCache>
                <c:formatCode>General</c:formatCode>
                <c:ptCount val="4"/>
                <c:pt idx="0">
                  <c:v>27</c:v>
                </c:pt>
                <c:pt idx="1">
                  <c:v>22</c:v>
                </c:pt>
                <c:pt idx="2">
                  <c:v>35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1C-4B3F-9A9A-C11FB9AC318A}"/>
            </c:ext>
          </c:extLst>
        </c:ser>
        <c:ser>
          <c:idx val="3"/>
          <c:order val="3"/>
          <c:tx>
            <c:strRef>
              <c:f>'q9'!$A$23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'q9'!$B$19:$E$19</c:f>
              <c:strCache>
                <c:ptCount val="4"/>
                <c:pt idx="0">
                  <c:v>2016  n = (112)</c:v>
                </c:pt>
                <c:pt idx="1">
                  <c:v>2017  n = (87)</c:v>
                </c:pt>
                <c:pt idx="2">
                  <c:v>2018  n = (134)</c:v>
                </c:pt>
                <c:pt idx="3">
                  <c:v>2019  n = (143)</c:v>
                </c:pt>
              </c:strCache>
            </c:strRef>
          </c:cat>
          <c:val>
            <c:numRef>
              <c:f>'q9'!$B$23:$E$23</c:f>
              <c:numCache>
                <c:formatCode>General</c:formatCode>
                <c:ptCount val="4"/>
                <c:pt idx="0">
                  <c:v>48</c:v>
                </c:pt>
                <c:pt idx="1">
                  <c:v>31</c:v>
                </c:pt>
                <c:pt idx="2">
                  <c:v>51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1C-4B3F-9A9A-C11FB9AC318A}"/>
            </c:ext>
          </c:extLst>
        </c:ser>
        <c:ser>
          <c:idx val="4"/>
          <c:order val="4"/>
          <c:tx>
            <c:strRef>
              <c:f>'q9'!$A$24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'q9'!$B$19:$E$19</c:f>
              <c:strCache>
                <c:ptCount val="4"/>
                <c:pt idx="0">
                  <c:v>2016  n = (112)</c:v>
                </c:pt>
                <c:pt idx="1">
                  <c:v>2017  n = (87)</c:v>
                </c:pt>
                <c:pt idx="2">
                  <c:v>2018  n = (134)</c:v>
                </c:pt>
                <c:pt idx="3">
                  <c:v>2019  n = (143)</c:v>
                </c:pt>
              </c:strCache>
            </c:strRef>
          </c:cat>
          <c:val>
            <c:numRef>
              <c:f>'q9'!$B$24:$E$24</c:f>
              <c:numCache>
                <c:formatCode>General</c:formatCode>
                <c:ptCount val="4"/>
                <c:pt idx="0">
                  <c:v>33</c:v>
                </c:pt>
                <c:pt idx="1">
                  <c:v>24</c:v>
                </c:pt>
                <c:pt idx="2">
                  <c:v>30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C-4B3F-9A9A-C11FB9AC3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[My child was 17 years old as of July 1st 2018] I feel that as a family we are prepared for the transition to adult services.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'q10'!$A$27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'q10'!$B$19:$E$19</c:f>
              <c:strCache>
                <c:ptCount val="4"/>
                <c:pt idx="0">
                  <c:v>2016  n = (41)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(10)</c:v>
                </c:pt>
              </c:strCache>
            </c:strRef>
          </c:cat>
          <c:val>
            <c:numRef>
              <c:f>'q10'!$B$27:$E$27</c:f>
              <c:numCache>
                <c:formatCode>0.0</c:formatCode>
                <c:ptCount val="4"/>
                <c:pt idx="0">
                  <c:v>3.5365853658536586</c:v>
                </c:pt>
                <c:pt idx="1">
                  <c:v>3.2941176470588234</c:v>
                </c:pt>
                <c:pt idx="2">
                  <c:v>3.6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2B-4AF3-B1F8-74357E9F4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am involved in the development of my child's Service Plan and Outcomes.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'q1'!$A$20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'q1'!$B$19:$E$19</c:f>
              <c:strCache>
                <c:ptCount val="4"/>
                <c:pt idx="0">
                  <c:v>2016  n = (114)</c:v>
                </c:pt>
                <c:pt idx="1">
                  <c:v>2017  n = (88)</c:v>
                </c:pt>
                <c:pt idx="2">
                  <c:v>2018  n = (144)</c:v>
                </c:pt>
                <c:pt idx="3">
                  <c:v>2019  n = (146)</c:v>
                </c:pt>
              </c:strCache>
            </c:strRef>
          </c:cat>
          <c:val>
            <c:numRef>
              <c:f>'q1'!$B$20:$E$20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0-4261-B190-EA65471BB8BA}"/>
            </c:ext>
          </c:extLst>
        </c:ser>
        <c:ser>
          <c:idx val="1"/>
          <c:order val="1"/>
          <c:tx>
            <c:strRef>
              <c:f>'q1'!$A$21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'q1'!$B$19:$E$19</c:f>
              <c:strCache>
                <c:ptCount val="4"/>
                <c:pt idx="0">
                  <c:v>2016  n = (114)</c:v>
                </c:pt>
                <c:pt idx="1">
                  <c:v>2017  n = (88)</c:v>
                </c:pt>
                <c:pt idx="2">
                  <c:v>2018  n = (144)</c:v>
                </c:pt>
                <c:pt idx="3">
                  <c:v>2019  n = (146)</c:v>
                </c:pt>
              </c:strCache>
            </c:strRef>
          </c:cat>
          <c:val>
            <c:numRef>
              <c:f>'q1'!$B$21:$E$21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0-4261-B190-EA65471BB8BA}"/>
            </c:ext>
          </c:extLst>
        </c:ser>
        <c:ser>
          <c:idx val="2"/>
          <c:order val="2"/>
          <c:tx>
            <c:strRef>
              <c:f>'q1'!$A$22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'q1'!$B$19:$E$19</c:f>
              <c:strCache>
                <c:ptCount val="4"/>
                <c:pt idx="0">
                  <c:v>2016  n = (114)</c:v>
                </c:pt>
                <c:pt idx="1">
                  <c:v>2017  n = (88)</c:v>
                </c:pt>
                <c:pt idx="2">
                  <c:v>2018  n = (144)</c:v>
                </c:pt>
                <c:pt idx="3">
                  <c:v>2019  n = (146)</c:v>
                </c:pt>
              </c:strCache>
            </c:strRef>
          </c:cat>
          <c:val>
            <c:numRef>
              <c:f>'q1'!$B$22:$E$22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0-4261-B190-EA65471BB8BA}"/>
            </c:ext>
          </c:extLst>
        </c:ser>
        <c:ser>
          <c:idx val="3"/>
          <c:order val="3"/>
          <c:tx>
            <c:strRef>
              <c:f>'q1'!$A$23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'q1'!$B$19:$E$19</c:f>
              <c:strCache>
                <c:ptCount val="4"/>
                <c:pt idx="0">
                  <c:v>2016  n = (114)</c:v>
                </c:pt>
                <c:pt idx="1">
                  <c:v>2017  n = (88)</c:v>
                </c:pt>
                <c:pt idx="2">
                  <c:v>2018  n = (144)</c:v>
                </c:pt>
                <c:pt idx="3">
                  <c:v>2019  n = (146)</c:v>
                </c:pt>
              </c:strCache>
            </c:strRef>
          </c:cat>
          <c:val>
            <c:numRef>
              <c:f>'q1'!$B$23:$E$23</c:f>
              <c:numCache>
                <c:formatCode>General</c:formatCode>
                <c:ptCount val="4"/>
                <c:pt idx="0">
                  <c:v>38</c:v>
                </c:pt>
                <c:pt idx="1">
                  <c:v>26</c:v>
                </c:pt>
                <c:pt idx="2">
                  <c:v>34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00-4261-B190-EA65471BB8BA}"/>
            </c:ext>
          </c:extLst>
        </c:ser>
        <c:ser>
          <c:idx val="4"/>
          <c:order val="4"/>
          <c:tx>
            <c:strRef>
              <c:f>'q1'!$A$24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'q1'!$B$19:$E$19</c:f>
              <c:strCache>
                <c:ptCount val="4"/>
                <c:pt idx="0">
                  <c:v>2016  n = (114)</c:v>
                </c:pt>
                <c:pt idx="1">
                  <c:v>2017  n = (88)</c:v>
                </c:pt>
                <c:pt idx="2">
                  <c:v>2018  n = (144)</c:v>
                </c:pt>
                <c:pt idx="3">
                  <c:v>2019  n = (146)</c:v>
                </c:pt>
              </c:strCache>
            </c:strRef>
          </c:cat>
          <c:val>
            <c:numRef>
              <c:f>'q1'!$B$24:$E$24</c:f>
              <c:numCache>
                <c:formatCode>General</c:formatCode>
                <c:ptCount val="4"/>
                <c:pt idx="0">
                  <c:v>72</c:v>
                </c:pt>
                <c:pt idx="1">
                  <c:v>57</c:v>
                </c:pt>
                <c:pt idx="2">
                  <c:v>104</c:v>
                </c:pt>
                <c:pt idx="3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00-4261-B190-EA65471BB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[My child was 17 years old as of July 1st 2018] I feel that as a family we are prepared for the transition to adult services.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'q10'!$A$20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'q10'!$B$19:$E$19</c:f>
              <c:strCache>
                <c:ptCount val="4"/>
                <c:pt idx="0">
                  <c:v>2016  n = (41)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(10)</c:v>
                </c:pt>
              </c:strCache>
            </c:strRef>
          </c:cat>
          <c:val>
            <c:numRef>
              <c:f>'q10'!$B$20:$E$20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7-464A-B725-2B811297E572}"/>
            </c:ext>
          </c:extLst>
        </c:ser>
        <c:ser>
          <c:idx val="1"/>
          <c:order val="1"/>
          <c:tx>
            <c:strRef>
              <c:f>'q10'!$A$21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'q10'!$B$19:$E$19</c:f>
              <c:strCache>
                <c:ptCount val="4"/>
                <c:pt idx="0">
                  <c:v>2016  n = (41)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(10)</c:v>
                </c:pt>
              </c:strCache>
            </c:strRef>
          </c:cat>
          <c:val>
            <c:numRef>
              <c:f>'q10'!$B$21:$E$21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7-464A-B725-2B811297E572}"/>
            </c:ext>
          </c:extLst>
        </c:ser>
        <c:ser>
          <c:idx val="2"/>
          <c:order val="2"/>
          <c:tx>
            <c:strRef>
              <c:f>'q10'!$A$22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'q10'!$B$19:$E$19</c:f>
              <c:strCache>
                <c:ptCount val="4"/>
                <c:pt idx="0">
                  <c:v>2016  n = (41)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(10)</c:v>
                </c:pt>
              </c:strCache>
            </c:strRef>
          </c:cat>
          <c:val>
            <c:numRef>
              <c:f>'q10'!$B$22:$E$22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7-464A-B725-2B811297E572}"/>
            </c:ext>
          </c:extLst>
        </c:ser>
        <c:ser>
          <c:idx val="3"/>
          <c:order val="3"/>
          <c:tx>
            <c:strRef>
              <c:f>'q10'!$A$23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'q10'!$B$19:$E$19</c:f>
              <c:strCache>
                <c:ptCount val="4"/>
                <c:pt idx="0">
                  <c:v>2016  n = (41)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(10)</c:v>
                </c:pt>
              </c:strCache>
            </c:strRef>
          </c:cat>
          <c:val>
            <c:numRef>
              <c:f>'q10'!$B$23:$E$23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D7-464A-B725-2B811297E572}"/>
            </c:ext>
          </c:extLst>
        </c:ser>
        <c:ser>
          <c:idx val="4"/>
          <c:order val="4"/>
          <c:tx>
            <c:strRef>
              <c:f>'q10'!$A$24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'q10'!$B$19:$E$19</c:f>
              <c:strCache>
                <c:ptCount val="4"/>
                <c:pt idx="0">
                  <c:v>2016  n = (41)</c:v>
                </c:pt>
                <c:pt idx="1">
                  <c:v>2017  n = (34)</c:v>
                </c:pt>
                <c:pt idx="2">
                  <c:v>2018  n = (10)</c:v>
                </c:pt>
                <c:pt idx="3">
                  <c:v>2019  n = (10)</c:v>
                </c:pt>
              </c:strCache>
            </c:strRef>
          </c:cat>
          <c:val>
            <c:numRef>
              <c:f>'q10'!$B$24:$E$24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7-464A-B725-2B811297E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While waiting to receive services, my family and/or child experienced extreme health and safety concern(s).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'q11'!$A$27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'q11'!$B$19:$E$19</c:f>
              <c:strCache>
                <c:ptCount val="4"/>
                <c:pt idx="0">
                  <c:v>2016  n = (99)</c:v>
                </c:pt>
                <c:pt idx="1">
                  <c:v>2017  n = (74)</c:v>
                </c:pt>
                <c:pt idx="2">
                  <c:v>2018  n = (124)</c:v>
                </c:pt>
                <c:pt idx="3">
                  <c:v>2019  n = (136)</c:v>
                </c:pt>
              </c:strCache>
            </c:strRef>
          </c:cat>
          <c:val>
            <c:numRef>
              <c:f>'q11'!$B$27:$E$27</c:f>
              <c:numCache>
                <c:formatCode>0.0</c:formatCode>
                <c:ptCount val="4"/>
                <c:pt idx="0">
                  <c:v>2.3838383838383836</c:v>
                </c:pt>
                <c:pt idx="1">
                  <c:v>2.2567567567567566</c:v>
                </c:pt>
                <c:pt idx="2">
                  <c:v>2.161290322580645</c:v>
                </c:pt>
                <c:pt idx="3">
                  <c:v>2.0294117647058822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3-4E04-AC1B-8E6E79CD4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While waiting to receive services, my family and/or child experienced extreme health and safety concern(s).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'q11'!$A$20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'q11'!$B$19:$E$19</c:f>
              <c:strCache>
                <c:ptCount val="4"/>
                <c:pt idx="0">
                  <c:v>2016  n = (99)</c:v>
                </c:pt>
                <c:pt idx="1">
                  <c:v>2017  n = (74)</c:v>
                </c:pt>
                <c:pt idx="2">
                  <c:v>2018  n = (124)</c:v>
                </c:pt>
                <c:pt idx="3">
                  <c:v>2019  n = (136)</c:v>
                </c:pt>
              </c:strCache>
            </c:strRef>
          </c:cat>
          <c:val>
            <c:numRef>
              <c:f>'q11'!$B$20:$E$20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52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B-4D6C-B347-FAC9C59BF98B}"/>
            </c:ext>
          </c:extLst>
        </c:ser>
        <c:ser>
          <c:idx val="1"/>
          <c:order val="1"/>
          <c:tx>
            <c:strRef>
              <c:f>'q11'!$A$21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'q11'!$B$19:$E$19</c:f>
              <c:strCache>
                <c:ptCount val="4"/>
                <c:pt idx="0">
                  <c:v>2016  n = (99)</c:v>
                </c:pt>
                <c:pt idx="1">
                  <c:v>2017  n = (74)</c:v>
                </c:pt>
                <c:pt idx="2">
                  <c:v>2018  n = (124)</c:v>
                </c:pt>
                <c:pt idx="3">
                  <c:v>2019  n = (136)</c:v>
                </c:pt>
              </c:strCache>
            </c:strRef>
          </c:cat>
          <c:val>
            <c:numRef>
              <c:f>'q11'!$B$21:$E$21</c:f>
              <c:numCache>
                <c:formatCode>General</c:formatCode>
                <c:ptCount val="4"/>
                <c:pt idx="0">
                  <c:v>29</c:v>
                </c:pt>
                <c:pt idx="1">
                  <c:v>13</c:v>
                </c:pt>
                <c:pt idx="2">
                  <c:v>32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B-4D6C-B347-FAC9C59BF98B}"/>
            </c:ext>
          </c:extLst>
        </c:ser>
        <c:ser>
          <c:idx val="2"/>
          <c:order val="2"/>
          <c:tx>
            <c:strRef>
              <c:f>'q11'!$A$22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'q11'!$B$19:$E$19</c:f>
              <c:strCache>
                <c:ptCount val="4"/>
                <c:pt idx="0">
                  <c:v>2016  n = (99)</c:v>
                </c:pt>
                <c:pt idx="1">
                  <c:v>2017  n = (74)</c:v>
                </c:pt>
                <c:pt idx="2">
                  <c:v>2018  n = (124)</c:v>
                </c:pt>
                <c:pt idx="3">
                  <c:v>2019  n = (136)</c:v>
                </c:pt>
              </c:strCache>
            </c:strRef>
          </c:cat>
          <c:val>
            <c:numRef>
              <c:f>'q11'!$B$22:$E$22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B-4D6C-B347-FAC9C59BF98B}"/>
            </c:ext>
          </c:extLst>
        </c:ser>
        <c:ser>
          <c:idx val="3"/>
          <c:order val="3"/>
          <c:tx>
            <c:strRef>
              <c:f>'q11'!$A$23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'q11'!$B$19:$E$19</c:f>
              <c:strCache>
                <c:ptCount val="4"/>
                <c:pt idx="0">
                  <c:v>2016  n = (99)</c:v>
                </c:pt>
                <c:pt idx="1">
                  <c:v>2017  n = (74)</c:v>
                </c:pt>
                <c:pt idx="2">
                  <c:v>2018  n = (124)</c:v>
                </c:pt>
                <c:pt idx="3">
                  <c:v>2019  n = (136)</c:v>
                </c:pt>
              </c:strCache>
            </c:strRef>
          </c:cat>
          <c:val>
            <c:numRef>
              <c:f>'q11'!$B$23:$E$23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9B-4D6C-B347-FAC9C59BF98B}"/>
            </c:ext>
          </c:extLst>
        </c:ser>
        <c:ser>
          <c:idx val="4"/>
          <c:order val="4"/>
          <c:tx>
            <c:strRef>
              <c:f>'q11'!$A$24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'q11'!$B$19:$E$19</c:f>
              <c:strCache>
                <c:ptCount val="4"/>
                <c:pt idx="0">
                  <c:v>2016  n = (99)</c:v>
                </c:pt>
                <c:pt idx="1">
                  <c:v>2017  n = (74)</c:v>
                </c:pt>
                <c:pt idx="2">
                  <c:v>2018  n = (124)</c:v>
                </c:pt>
                <c:pt idx="3">
                  <c:v>2019  n = (136)</c:v>
                </c:pt>
              </c:strCache>
            </c:strRef>
          </c:cat>
          <c:val>
            <c:numRef>
              <c:f>'q11'!$B$24:$E$24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B-4D6C-B347-FAC9C59B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[If you answered "4" or "5" to question 11] While waiting to receive services, my family as able to addres the extreme health and safety concern(s).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q11a!$A$27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q11a!$B$19:$E$19</c:f>
              <c:strCache>
                <c:ptCount val="4"/>
                <c:pt idx="0">
                  <c:v>2016  n = (22)</c:v>
                </c:pt>
                <c:pt idx="1">
                  <c:v>2017  n = (12)</c:v>
                </c:pt>
                <c:pt idx="2">
                  <c:v>2018  n = (21)</c:v>
                </c:pt>
                <c:pt idx="3">
                  <c:v>2019  n = (16)</c:v>
                </c:pt>
              </c:strCache>
            </c:strRef>
          </c:cat>
          <c:val>
            <c:numRef>
              <c:f>q11a!$B$27:$E$27</c:f>
              <c:numCache>
                <c:formatCode>0.0</c:formatCode>
                <c:ptCount val="4"/>
                <c:pt idx="0">
                  <c:v>3.2727272727272729</c:v>
                </c:pt>
                <c:pt idx="1">
                  <c:v>2.3333333333333335</c:v>
                </c:pt>
                <c:pt idx="2">
                  <c:v>3.4761904761904763</c:v>
                </c:pt>
                <c:pt idx="3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42-46FF-BD77-A9C16939C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[If you answered "4" or "5" to question 11] While waiting to receive services, my family was able to address the extreme health and safety concern(s).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q11a!$A$20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q11a!$B$19:$E$19</c:f>
              <c:strCache>
                <c:ptCount val="4"/>
                <c:pt idx="0">
                  <c:v>2016  n = (22)</c:v>
                </c:pt>
                <c:pt idx="1">
                  <c:v>2017  n = (12)</c:v>
                </c:pt>
                <c:pt idx="2">
                  <c:v>2018  n = (21)</c:v>
                </c:pt>
                <c:pt idx="3">
                  <c:v>2019  n = (16)</c:v>
                </c:pt>
              </c:strCache>
            </c:strRef>
          </c:cat>
          <c:val>
            <c:numRef>
              <c:f>q11a!$B$20:$E$20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5-425D-AD15-FED0D7D3385F}"/>
            </c:ext>
          </c:extLst>
        </c:ser>
        <c:ser>
          <c:idx val="1"/>
          <c:order val="1"/>
          <c:tx>
            <c:strRef>
              <c:f>q11a!$A$21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q11a!$B$19:$E$19</c:f>
              <c:strCache>
                <c:ptCount val="4"/>
                <c:pt idx="0">
                  <c:v>2016  n = (22)</c:v>
                </c:pt>
                <c:pt idx="1">
                  <c:v>2017  n = (12)</c:v>
                </c:pt>
                <c:pt idx="2">
                  <c:v>2018  n = (21)</c:v>
                </c:pt>
                <c:pt idx="3">
                  <c:v>2019  n = (16)</c:v>
                </c:pt>
              </c:strCache>
            </c:strRef>
          </c:cat>
          <c:val>
            <c:numRef>
              <c:f>q11a!$B$21:$E$21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5-425D-AD15-FED0D7D3385F}"/>
            </c:ext>
          </c:extLst>
        </c:ser>
        <c:ser>
          <c:idx val="2"/>
          <c:order val="2"/>
          <c:tx>
            <c:strRef>
              <c:f>q11a!$A$22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q11a!$B$19:$E$19</c:f>
              <c:strCache>
                <c:ptCount val="4"/>
                <c:pt idx="0">
                  <c:v>2016  n = (22)</c:v>
                </c:pt>
                <c:pt idx="1">
                  <c:v>2017  n = (12)</c:v>
                </c:pt>
                <c:pt idx="2">
                  <c:v>2018  n = (21)</c:v>
                </c:pt>
                <c:pt idx="3">
                  <c:v>2019  n = (16)</c:v>
                </c:pt>
              </c:strCache>
            </c:strRef>
          </c:cat>
          <c:val>
            <c:numRef>
              <c:f>q11a!$B$22:$E$22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5-425D-AD15-FED0D7D3385F}"/>
            </c:ext>
          </c:extLst>
        </c:ser>
        <c:ser>
          <c:idx val="3"/>
          <c:order val="3"/>
          <c:tx>
            <c:strRef>
              <c:f>q11a!$A$23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q11a!$B$19:$E$19</c:f>
              <c:strCache>
                <c:ptCount val="4"/>
                <c:pt idx="0">
                  <c:v>2016  n = (22)</c:v>
                </c:pt>
                <c:pt idx="1">
                  <c:v>2017  n = (12)</c:v>
                </c:pt>
                <c:pt idx="2">
                  <c:v>2018  n = (21)</c:v>
                </c:pt>
                <c:pt idx="3">
                  <c:v>2019  n = (16)</c:v>
                </c:pt>
              </c:strCache>
            </c:strRef>
          </c:cat>
          <c:val>
            <c:numRef>
              <c:f>q11a!$B$23:$E$23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5-425D-AD15-FED0D7D3385F}"/>
            </c:ext>
          </c:extLst>
        </c:ser>
        <c:ser>
          <c:idx val="4"/>
          <c:order val="4"/>
          <c:tx>
            <c:strRef>
              <c:f>q11a!$A$24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q11a!$B$19:$E$19</c:f>
              <c:strCache>
                <c:ptCount val="4"/>
                <c:pt idx="0">
                  <c:v>2016  n = (22)</c:v>
                </c:pt>
                <c:pt idx="1">
                  <c:v>2017  n = (12)</c:v>
                </c:pt>
                <c:pt idx="2">
                  <c:v>2018  n = (21)</c:v>
                </c:pt>
                <c:pt idx="3">
                  <c:v>2019  n = (16)</c:v>
                </c:pt>
              </c:strCache>
            </c:strRef>
          </c:cat>
          <c:val>
            <c:numRef>
              <c:f>q11a!$B$24:$E$24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C5-425D-AD15-FED0D7D33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Net proportion of families that experience d extreme health and/or safety concerns </a:t>
            </a:r>
          </a:p>
          <a:p>
            <a:pPr>
              <a:defRPr/>
            </a:pPr>
            <a:r>
              <a:rPr lang="en-US"/>
              <a:t>[2016 through 2019]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'q11 q11a (2019)'!$A$2</c:f>
              <c:strCache>
                <c:ptCount val="1"/>
                <c:pt idx="0">
                  <c:v>did not experience concerns while waiting for services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'q11 q11a (2019)'!$B$1:$E$1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'q11 q11a (2019)'!$B$2:$E$2</c:f>
              <c:numCache>
                <c:formatCode>General</c:formatCode>
                <c:ptCount val="4"/>
                <c:pt idx="0">
                  <c:v>76</c:v>
                </c:pt>
                <c:pt idx="1">
                  <c:v>62</c:v>
                </c:pt>
                <c:pt idx="2">
                  <c:v>103</c:v>
                </c:pt>
                <c:pt idx="3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E-4488-A94E-93F601A3CA27}"/>
            </c:ext>
          </c:extLst>
        </c:ser>
        <c:ser>
          <c:idx val="1"/>
          <c:order val="1"/>
          <c:tx>
            <c:strRef>
              <c:f>'q11 q11a (2019)'!$A$3</c:f>
              <c:strCache>
                <c:ptCount val="1"/>
                <c:pt idx="0">
                  <c:v>experienced concerns while waiting, were able to address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'q11 q11a (2019)'!$B$1:$E$1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'q11 q11a (2019)'!$B$3:$E$3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E-4488-A94E-93F601A3CA27}"/>
            </c:ext>
          </c:extLst>
        </c:ser>
        <c:ser>
          <c:idx val="2"/>
          <c:order val="2"/>
          <c:tx>
            <c:strRef>
              <c:f>'q11 q11a (2019)'!$A$4</c:f>
              <c:strCache>
                <c:ptCount val="1"/>
                <c:pt idx="0">
                  <c:v>experienced concerns while waiting, were unable to address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'q11 q11a (2019)'!$B$1:$E$1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'q11 q11a (2019)'!$B$4:$E$4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E-4488-A94E-93F601A3C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25965184"/>
        <c:axId val="226006912"/>
      </c:barChart>
      <c:catAx>
        <c:axId val="2259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6006912"/>
        <c:crosses val="autoZero"/>
        <c:auto val="1"/>
        <c:lblAlgn val="ctr"/>
        <c:lblOffset val="100"/>
        <c:noMultiLvlLbl val="0"/>
      </c:catAx>
      <c:valAx>
        <c:axId val="2260069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25965184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family's overall day-to-day functioning improved after we started to receive services through these programs.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'q12'!$A$27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'q12'!$B$19:$E$19</c:f>
              <c:strCache>
                <c:ptCount val="4"/>
                <c:pt idx="0">
                  <c:v>2016  n = (113)</c:v>
                </c:pt>
                <c:pt idx="1">
                  <c:v>2017  n = (88)</c:v>
                </c:pt>
                <c:pt idx="2">
                  <c:v>2018  n = (135)</c:v>
                </c:pt>
                <c:pt idx="3">
                  <c:v>2019  n = (144)</c:v>
                </c:pt>
              </c:strCache>
            </c:strRef>
          </c:cat>
          <c:val>
            <c:numRef>
              <c:f>'q12'!$B$27:$E$27</c:f>
              <c:numCache>
                <c:formatCode>0.0</c:formatCode>
                <c:ptCount val="4"/>
                <c:pt idx="0">
                  <c:v>4.1327433628318584</c:v>
                </c:pt>
                <c:pt idx="1">
                  <c:v>4.0227272727272725</c:v>
                </c:pt>
                <c:pt idx="2">
                  <c:v>3.674074074074074</c:v>
                </c:pt>
                <c:pt idx="3">
                  <c:v>3.9375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62-44B1-B0DF-C7A9CB2ED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family's overall day-to-day functioning improved after we started to receive services through these programs.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'q12'!$A$20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'q12'!$B$19:$E$19</c:f>
              <c:strCache>
                <c:ptCount val="4"/>
                <c:pt idx="0">
                  <c:v>2016  n = (113)</c:v>
                </c:pt>
                <c:pt idx="1">
                  <c:v>2017  n = (88)</c:v>
                </c:pt>
                <c:pt idx="2">
                  <c:v>2018  n = (135)</c:v>
                </c:pt>
                <c:pt idx="3">
                  <c:v>2019  n = (144)</c:v>
                </c:pt>
              </c:strCache>
            </c:strRef>
          </c:cat>
          <c:val>
            <c:numRef>
              <c:f>'q12'!$B$20:$E$20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8-41F4-BEDB-EEE96749C7BB}"/>
            </c:ext>
          </c:extLst>
        </c:ser>
        <c:ser>
          <c:idx val="1"/>
          <c:order val="1"/>
          <c:tx>
            <c:strRef>
              <c:f>'q12'!$A$21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'q12'!$B$19:$E$19</c:f>
              <c:strCache>
                <c:ptCount val="4"/>
                <c:pt idx="0">
                  <c:v>2016  n = (113)</c:v>
                </c:pt>
                <c:pt idx="1">
                  <c:v>2017  n = (88)</c:v>
                </c:pt>
                <c:pt idx="2">
                  <c:v>2018  n = (135)</c:v>
                </c:pt>
                <c:pt idx="3">
                  <c:v>2019  n = (144)</c:v>
                </c:pt>
              </c:strCache>
            </c:strRef>
          </c:cat>
          <c:val>
            <c:numRef>
              <c:f>'q12'!$B$21:$E$21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8-41F4-BEDB-EEE96749C7BB}"/>
            </c:ext>
          </c:extLst>
        </c:ser>
        <c:ser>
          <c:idx val="2"/>
          <c:order val="2"/>
          <c:tx>
            <c:strRef>
              <c:f>'q12'!$A$22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'q12'!$B$19:$E$19</c:f>
              <c:strCache>
                <c:ptCount val="4"/>
                <c:pt idx="0">
                  <c:v>2016  n = (113)</c:v>
                </c:pt>
                <c:pt idx="1">
                  <c:v>2017  n = (88)</c:v>
                </c:pt>
                <c:pt idx="2">
                  <c:v>2018  n = (135)</c:v>
                </c:pt>
                <c:pt idx="3">
                  <c:v>2019  n = (144)</c:v>
                </c:pt>
              </c:strCache>
            </c:strRef>
          </c:cat>
          <c:val>
            <c:numRef>
              <c:f>'q12'!$B$22:$E$22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34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D8-41F4-BEDB-EEE96749C7BB}"/>
            </c:ext>
          </c:extLst>
        </c:ser>
        <c:ser>
          <c:idx val="3"/>
          <c:order val="3"/>
          <c:tx>
            <c:strRef>
              <c:f>'q12'!$A$23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'q12'!$B$19:$E$19</c:f>
              <c:strCache>
                <c:ptCount val="4"/>
                <c:pt idx="0">
                  <c:v>2016  n = (113)</c:v>
                </c:pt>
                <c:pt idx="1">
                  <c:v>2017  n = (88)</c:v>
                </c:pt>
                <c:pt idx="2">
                  <c:v>2018  n = (135)</c:v>
                </c:pt>
                <c:pt idx="3">
                  <c:v>2019  n = (144)</c:v>
                </c:pt>
              </c:strCache>
            </c:strRef>
          </c:cat>
          <c:val>
            <c:numRef>
              <c:f>'q12'!$B$23:$E$23</c:f>
              <c:numCache>
                <c:formatCode>General</c:formatCode>
                <c:ptCount val="4"/>
                <c:pt idx="0">
                  <c:v>47</c:v>
                </c:pt>
                <c:pt idx="1">
                  <c:v>29</c:v>
                </c:pt>
                <c:pt idx="2">
                  <c:v>50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D8-41F4-BEDB-EEE96749C7BB}"/>
            </c:ext>
          </c:extLst>
        </c:ser>
        <c:ser>
          <c:idx val="4"/>
          <c:order val="4"/>
          <c:tx>
            <c:strRef>
              <c:f>'q12'!$A$24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'q12'!$B$19:$E$19</c:f>
              <c:strCache>
                <c:ptCount val="4"/>
                <c:pt idx="0">
                  <c:v>2016  n = (113)</c:v>
                </c:pt>
                <c:pt idx="1">
                  <c:v>2017  n = (88)</c:v>
                </c:pt>
                <c:pt idx="2">
                  <c:v>2018  n = (135)</c:v>
                </c:pt>
                <c:pt idx="3">
                  <c:v>2019  n = (144)</c:v>
                </c:pt>
              </c:strCache>
            </c:strRef>
          </c:cat>
          <c:val>
            <c:numRef>
              <c:f>'q12'!$B$24:$E$24</c:f>
              <c:numCache>
                <c:formatCode>General</c:formatCode>
                <c:ptCount val="4"/>
                <c:pt idx="0">
                  <c:v>44</c:v>
                </c:pt>
                <c:pt idx="1">
                  <c:v>34</c:v>
                </c:pt>
                <c:pt idx="2">
                  <c:v>34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D8-41F4-BEDB-EEE96749C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Sheet20!$N$1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F-4298-BD5D-ADD70479DE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0F-4298-BD5D-ADD70479DE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0F-4298-BD5D-ADD70479DE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Sheet20!$A$2:$A$4</c:f>
              <c:strCache>
                <c:ptCount val="3"/>
                <c:pt idx="0">
                  <c:v>0 to 5</c:v>
                </c:pt>
                <c:pt idx="1">
                  <c:v>6 to 16</c:v>
                </c:pt>
                <c:pt idx="2">
                  <c:v>17+</c:v>
                </c:pt>
              </c:strCache>
            </c:strRef>
          </c:cat>
          <c:val>
            <c:numRef>
              <c:f>Sheet20!$N$2:$N$4</c:f>
              <c:numCache>
                <c:formatCode>General</c:formatCode>
                <c:ptCount val="3"/>
                <c:pt idx="0">
                  <c:v>25</c:v>
                </c:pt>
                <c:pt idx="1">
                  <c:v>107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0F-4298-BD5D-ADD70479DEE0}"/>
            </c:ext>
          </c:extLst>
        </c:ser>
        <c:ser>
          <c:idx val="1"/>
          <c:order val="1"/>
          <c:tx>
            <c:strRef>
              <c:f>Sheet20!$O$1</c:f>
              <c:strCache>
                <c:ptCount val="1"/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B0F-4298-BD5D-ADD70479DE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B0F-4298-BD5D-ADD70479DE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B0F-4298-BD5D-ADD70479DE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Sheet20!$A$2:$A$4</c:f>
              <c:strCache>
                <c:ptCount val="3"/>
                <c:pt idx="0">
                  <c:v>0 to 5</c:v>
                </c:pt>
                <c:pt idx="1">
                  <c:v>6 to 16</c:v>
                </c:pt>
                <c:pt idx="2">
                  <c:v>17+</c:v>
                </c:pt>
              </c:strCache>
            </c:strRef>
          </c:cat>
          <c:val>
            <c:numRef>
              <c:f>Sheet20!$O$2:$O$4</c:f>
              <c:numCache>
                <c:formatCode>0.0%</c:formatCode>
                <c:ptCount val="3"/>
                <c:pt idx="0">
                  <c:v>0.176056338028169</c:v>
                </c:pt>
                <c:pt idx="1">
                  <c:v>0.75352112676056338</c:v>
                </c:pt>
                <c:pt idx="2">
                  <c:v>7.0422535211267609E-2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0F-4298-BD5D-ADD70479D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Responses, by Respondent Child Age Group</a:t>
            </a:r>
          </a:p>
          <a:p>
            <a:pPr>
              <a:defRPr/>
            </a:pPr>
            <a:r>
              <a:rPr lang="en-US"/>
              <a:t>(1=strongly disagree; 5=strongly agree)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Sheet20!$A$2</c:f>
              <c:strCache>
                <c:ptCount val="1"/>
                <c:pt idx="0">
                  <c:v>0 to 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Sheet20!$B$1:$L$1</c:f>
              <c:strCache>
                <c:ptCount val="11"/>
                <c:pt idx="0">
                  <c:v>12) Overall D2D</c:v>
                </c:pt>
                <c:pt idx="1">
                  <c:v>11a) Address Concern</c:v>
                </c:pt>
                <c:pt idx="2">
                  <c:v>11) Health &amp; Safety</c:v>
                </c:pt>
                <c:pt idx="3">
                  <c:v>9) Goals</c:v>
                </c:pt>
                <c:pt idx="4">
                  <c:v>7) Time CM Available</c:v>
                </c:pt>
                <c:pt idx="5">
                  <c:v>6) Meeting Needs</c:v>
                </c:pt>
                <c:pt idx="6">
                  <c:v>5) Follow-through</c:v>
                </c:pt>
                <c:pt idx="7">
                  <c:v>4) Timely</c:v>
                </c:pt>
                <c:pt idx="8">
                  <c:v>3) CM Assistance</c:v>
                </c:pt>
                <c:pt idx="9">
                  <c:v>2) Resources</c:v>
                </c:pt>
                <c:pt idx="10">
                  <c:v>1) ISP &amp; Outcomes</c:v>
                </c:pt>
              </c:strCache>
            </c:strRef>
          </c:cat>
          <c:val>
            <c:numRef>
              <c:f>Sheet20!$B$2:$L$2</c:f>
              <c:numCache>
                <c:formatCode>General</c:formatCode>
                <c:ptCount val="11"/>
                <c:pt idx="0">
                  <c:v>4.0999999999999996</c:v>
                </c:pt>
                <c:pt idx="1">
                  <c:v>3</c:v>
                </c:pt>
                <c:pt idx="2">
                  <c:v>2.4</c:v>
                </c:pt>
                <c:pt idx="3">
                  <c:v>3.7</c:v>
                </c:pt>
                <c:pt idx="4">
                  <c:v>4.3</c:v>
                </c:pt>
                <c:pt idx="5">
                  <c:v>4.3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3.8</c:v>
                </c:pt>
                <c:pt idx="9">
                  <c:v>3.8</c:v>
                </c:pt>
                <c:pt idx="1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C-4943-B5D7-8A15816874E5}"/>
            </c:ext>
          </c:extLst>
        </c:ser>
        <c:ser>
          <c:idx val="1"/>
          <c:order val="1"/>
          <c:tx>
            <c:strRef>
              <c:f>Sheet20!$A$3</c:f>
              <c:strCache>
                <c:ptCount val="1"/>
                <c:pt idx="0">
                  <c:v>6 to 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Sheet20!$B$1:$L$1</c:f>
              <c:strCache>
                <c:ptCount val="11"/>
                <c:pt idx="0">
                  <c:v>12) Overall D2D</c:v>
                </c:pt>
                <c:pt idx="1">
                  <c:v>11a) Address Concern</c:v>
                </c:pt>
                <c:pt idx="2">
                  <c:v>11) Health &amp; Safety</c:v>
                </c:pt>
                <c:pt idx="3">
                  <c:v>9) Goals</c:v>
                </c:pt>
                <c:pt idx="4">
                  <c:v>7) Time CM Available</c:v>
                </c:pt>
                <c:pt idx="5">
                  <c:v>6) Meeting Needs</c:v>
                </c:pt>
                <c:pt idx="6">
                  <c:v>5) Follow-through</c:v>
                </c:pt>
                <c:pt idx="7">
                  <c:v>4) Timely</c:v>
                </c:pt>
                <c:pt idx="8">
                  <c:v>3) CM Assistance</c:v>
                </c:pt>
                <c:pt idx="9">
                  <c:v>2) Resources</c:v>
                </c:pt>
                <c:pt idx="10">
                  <c:v>1) ISP &amp; Outcomes</c:v>
                </c:pt>
              </c:strCache>
            </c:strRef>
          </c:cat>
          <c:val>
            <c:numRef>
              <c:f>Sheet20!$B$3:$L$3</c:f>
              <c:numCache>
                <c:formatCode>General</c:formatCode>
                <c:ptCount val="11"/>
                <c:pt idx="0">
                  <c:v>3.9</c:v>
                </c:pt>
                <c:pt idx="1">
                  <c:v>3.2</c:v>
                </c:pt>
                <c:pt idx="2">
                  <c:v>2</c:v>
                </c:pt>
                <c:pt idx="3">
                  <c:v>3.8</c:v>
                </c:pt>
                <c:pt idx="4">
                  <c:v>4.2</c:v>
                </c:pt>
                <c:pt idx="5">
                  <c:v>4.2</c:v>
                </c:pt>
                <c:pt idx="6">
                  <c:v>4.3</c:v>
                </c:pt>
                <c:pt idx="7">
                  <c:v>4.3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C-4943-B5D7-8A15816874E5}"/>
            </c:ext>
          </c:extLst>
        </c:ser>
        <c:ser>
          <c:idx val="2"/>
          <c:order val="2"/>
          <c:tx>
            <c:strRef>
              <c:f>Sheet20!$A$4</c:f>
              <c:strCache>
                <c:ptCount val="1"/>
                <c:pt idx="0">
                  <c:v>17+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Sheet20!$B$1:$L$1</c:f>
              <c:strCache>
                <c:ptCount val="11"/>
                <c:pt idx="0">
                  <c:v>12) Overall D2D</c:v>
                </c:pt>
                <c:pt idx="1">
                  <c:v>11a) Address Concern</c:v>
                </c:pt>
                <c:pt idx="2">
                  <c:v>11) Health &amp; Safety</c:v>
                </c:pt>
                <c:pt idx="3">
                  <c:v>9) Goals</c:v>
                </c:pt>
                <c:pt idx="4">
                  <c:v>7) Time CM Available</c:v>
                </c:pt>
                <c:pt idx="5">
                  <c:v>6) Meeting Needs</c:v>
                </c:pt>
                <c:pt idx="6">
                  <c:v>5) Follow-through</c:v>
                </c:pt>
                <c:pt idx="7">
                  <c:v>4) Timely</c:v>
                </c:pt>
                <c:pt idx="8">
                  <c:v>3) CM Assistance</c:v>
                </c:pt>
                <c:pt idx="9">
                  <c:v>2) Resources</c:v>
                </c:pt>
                <c:pt idx="10">
                  <c:v>1) ISP &amp; Outcomes</c:v>
                </c:pt>
              </c:strCache>
            </c:strRef>
          </c:cat>
          <c:val>
            <c:numRef>
              <c:f>Sheet20!$B$4:$L$4</c:f>
              <c:numCache>
                <c:formatCode>General</c:formatCode>
                <c:ptCount val="11"/>
                <c:pt idx="0">
                  <c:v>3.8</c:v>
                </c:pt>
                <c:pt idx="2">
                  <c:v>1.6</c:v>
                </c:pt>
                <c:pt idx="3">
                  <c:v>4</c:v>
                </c:pt>
                <c:pt idx="4">
                  <c:v>4</c:v>
                </c:pt>
                <c:pt idx="5">
                  <c:v>4.3</c:v>
                </c:pt>
                <c:pt idx="6">
                  <c:v>4.4000000000000004</c:v>
                </c:pt>
                <c:pt idx="7">
                  <c:v>4.0999999999999996</c:v>
                </c:pt>
                <c:pt idx="8">
                  <c:v>4.4000000000000004</c:v>
                </c:pt>
                <c:pt idx="9">
                  <c:v>4.3</c:v>
                </c:pt>
                <c:pt idx="1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C-4943-B5D7-8A1581687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6978943"/>
        <c:axId val="922496063"/>
      </c:barChart>
      <c:catAx>
        <c:axId val="996978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496063"/>
        <c:crosses val="autoZero"/>
        <c:auto val="1"/>
        <c:lblAlgn val="ctr"/>
        <c:lblOffset val="100"/>
        <c:noMultiLvlLbl val="0"/>
      </c:catAx>
      <c:valAx>
        <c:axId val="922496063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978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am provided with useful feedback, information, and resources in relation to my child's needs.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'q2'!$A$27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'q2'!$B$19:$E$19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(146)</c:v>
                </c:pt>
              </c:strCache>
            </c:strRef>
          </c:cat>
          <c:val>
            <c:numRef>
              <c:f>'q2'!$B$27:$E$27</c:f>
              <c:numCache>
                <c:formatCode>0.0</c:formatCode>
                <c:ptCount val="4"/>
                <c:pt idx="0">
                  <c:v>4.1043478260869568</c:v>
                </c:pt>
                <c:pt idx="1">
                  <c:v>4.1011235955056176</c:v>
                </c:pt>
                <c:pt idx="2">
                  <c:v>4.0909090909090908</c:v>
                </c:pt>
                <c:pt idx="3">
                  <c:v>4.0410958904109586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D0-487E-BCA3-1CB500967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Responses including theme: "Misc."</c:v>
                </c:pt>
                <c:pt idx="1">
                  <c:v>Responses including theme: "Be Patient/Wait"</c:v>
                </c:pt>
                <c:pt idx="2">
                  <c:v>Responses including theme: "Program"</c:v>
                </c:pt>
                <c:pt idx="3">
                  <c:v>Responses including theme: "Seek Support/Connect w/ Other Families"</c:v>
                </c:pt>
                <c:pt idx="4">
                  <c:v>Responses including theme: "Communicate with Case Managers"</c:v>
                </c:pt>
                <c:pt idx="5">
                  <c:v>Responses including theme: "Ask Questions"</c:v>
                </c:pt>
                <c:pt idx="6">
                  <c:v>Responses including theme: "Self-Advocate"</c:v>
                </c:pt>
                <c:pt idx="8">
                  <c:v>Total number of respondents providing 1+ response to this question</c:v>
                </c:pt>
                <c:pt idx="9">
                  <c:v>Total number of respondents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16</c:v>
                </c:pt>
                <c:pt idx="5">
                  <c:v>28</c:v>
                </c:pt>
                <c:pt idx="6">
                  <c:v>31</c:v>
                </c:pt>
                <c:pt idx="8">
                  <c:v>93</c:v>
                </c:pt>
                <c:pt idx="9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2-4E06-8AB4-E8EFF5D38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518895"/>
        <c:axId val="1135196943"/>
      </c:barChart>
      <c:catAx>
        <c:axId val="165651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6943"/>
        <c:crosses val="autoZero"/>
        <c:auto val="1"/>
        <c:lblAlgn val="ctr"/>
        <c:lblOffset val="100"/>
        <c:noMultiLvlLbl val="0"/>
      </c:catAx>
      <c:valAx>
        <c:axId val="1135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Responses including theme: "Misc."</c:v>
                </c:pt>
                <c:pt idx="1">
                  <c:v>Responses including theme: "Swimming"</c:v>
                </c:pt>
                <c:pt idx="2">
                  <c:v>Responses including theme: "Life Skills"</c:v>
                </c:pt>
                <c:pt idx="3">
                  <c:v>Responses including theme: "Personal Care"</c:v>
                </c:pt>
                <c:pt idx="4">
                  <c:v>Responses including theme: "Transition Assistance"</c:v>
                </c:pt>
                <c:pt idx="5">
                  <c:v>Responses including theme: "ABA"</c:v>
                </c:pt>
                <c:pt idx="6">
                  <c:v>Responses including theme: "Educational"</c:v>
                </c:pt>
                <c:pt idx="7">
                  <c:v>Responses including theme: "Daily Living Skills"</c:v>
                </c:pt>
                <c:pt idx="8">
                  <c:v>Responses including theme: "Hippotherapy/Horseback Riding"</c:v>
                </c:pt>
                <c:pt idx="9">
                  <c:v>Responses including theme: "YMCA"</c:v>
                </c:pt>
                <c:pt idx="10">
                  <c:v>Responses including theme: "Sensory Club"</c:v>
                </c:pt>
                <c:pt idx="11">
                  <c:v>Responses including theme: "Social Skills Groups"</c:v>
                </c:pt>
                <c:pt idx="12">
                  <c:v>Responses including theme: "Diapers/Wipes"</c:v>
                </c:pt>
                <c:pt idx="13">
                  <c:v>Responses including theme: "Financial"</c:v>
                </c:pt>
                <c:pt idx="14">
                  <c:v>Responses including theme: "Program in General"</c:v>
                </c:pt>
                <c:pt idx="15">
                  <c:v>Responses including theme: "Home Modifications"</c:v>
                </c:pt>
                <c:pt idx="16">
                  <c:v>Responses including theme: "Therapy"</c:v>
                </c:pt>
                <c:pt idx="17">
                  <c:v>Responses including theme: "Medical Coverage"</c:v>
                </c:pt>
                <c:pt idx="18">
                  <c:v>Responses including theme: "Music Therapy"</c:v>
                </c:pt>
                <c:pt idx="19">
                  <c:v>Responses including theme: "Memberships"</c:v>
                </c:pt>
                <c:pt idx="20">
                  <c:v>Responses including theme: "Adaptive Aids/Equipment/Sensory Items"</c:v>
                </c:pt>
                <c:pt idx="21">
                  <c:v>Responses including theme: "Social Worker/Case Manager"</c:v>
                </c:pt>
                <c:pt idx="22">
                  <c:v>Responses including theme: "Respite"</c:v>
                </c:pt>
                <c:pt idx="24">
                  <c:v>Total number of respondents providing 1+ response to this Q</c:v>
                </c:pt>
                <c:pt idx="25">
                  <c:v>Total number of respondents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10</c:v>
                </c:pt>
                <c:pt idx="20">
                  <c:v>12</c:v>
                </c:pt>
                <c:pt idx="21">
                  <c:v>14</c:v>
                </c:pt>
                <c:pt idx="22">
                  <c:v>36</c:v>
                </c:pt>
                <c:pt idx="24">
                  <c:v>105</c:v>
                </c:pt>
                <c:pt idx="2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4-4CF2-8B30-547ABBA8F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518895"/>
        <c:axId val="1135196943"/>
      </c:barChart>
      <c:catAx>
        <c:axId val="165651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6943"/>
        <c:crosses val="autoZero"/>
        <c:auto val="1"/>
        <c:lblAlgn val="ctr"/>
        <c:lblOffset val="100"/>
        <c:noMultiLvlLbl val="0"/>
      </c:catAx>
      <c:valAx>
        <c:axId val="1135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Responses including theme: "Misc."</c:v>
                </c:pt>
                <c:pt idx="1">
                  <c:v>Responses including theme: "Financial Assistance"</c:v>
                </c:pt>
                <c:pt idx="2">
                  <c:v>Responses including theme: "Service Staff Shortages"</c:v>
                </c:pt>
                <c:pt idx="3">
                  <c:v>Responses including theme: "Lack of Qualified Providers"</c:v>
                </c:pt>
                <c:pt idx="4">
                  <c:v>Responses including theme: "Waitlist/Slow to Start for Services"</c:v>
                </c:pt>
                <c:pt idx="5">
                  <c:v>Responses including theme: "No Gaps"</c:v>
                </c:pt>
                <c:pt idx="6">
                  <c:v>Responses including theme: "Understanding what is Covered/Program"</c:v>
                </c:pt>
                <c:pt idx="7">
                  <c:v>Responses including theme: "Case Managers"</c:v>
                </c:pt>
                <c:pt idx="8">
                  <c:v>Responses including theme: "Specific Service Not Available, Delayed, or Denied"</c:v>
                </c:pt>
                <c:pt idx="10">
                  <c:v>Total number of respondents providing 1+ response to this question</c:v>
                </c:pt>
                <c:pt idx="11">
                  <c:v>Total number of respondents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13</c:v>
                </c:pt>
                <c:pt idx="6">
                  <c:v>16</c:v>
                </c:pt>
                <c:pt idx="7">
                  <c:v>18</c:v>
                </c:pt>
                <c:pt idx="8">
                  <c:v>29</c:v>
                </c:pt>
                <c:pt idx="10">
                  <c:v>93</c:v>
                </c:pt>
                <c:pt idx="1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4-48CC-9AD7-7CB9DDD07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518895"/>
        <c:axId val="1135196943"/>
      </c:barChart>
      <c:catAx>
        <c:axId val="165651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6943"/>
        <c:crosses val="autoZero"/>
        <c:auto val="1"/>
        <c:lblAlgn val="ctr"/>
        <c:lblOffset val="100"/>
        <c:noMultiLvlLbl val="0"/>
      </c:catAx>
      <c:valAx>
        <c:axId val="1135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What are the gaps in the program? (Response theme: "Specific Services Not Available, Delayed or Denied“)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Responses including sub-theme: "Misc"</c:v>
                </c:pt>
                <c:pt idx="1">
                  <c:v>Responses including sub-theme: "Safety"</c:v>
                </c:pt>
                <c:pt idx="2">
                  <c:v>Responses including sub-theme: "School"</c:v>
                </c:pt>
                <c:pt idx="3">
                  <c:v>Responses including sub-theme: "Programs for Older Kids"</c:v>
                </c:pt>
                <c:pt idx="4">
                  <c:v>Responses including sub-theme: "Recreation"</c:v>
                </c:pt>
                <c:pt idx="5">
                  <c:v>Responses including sub-theme: "Therapy/Mental Health"</c:v>
                </c:pt>
                <c:pt idx="6">
                  <c:v>Responses including sub-theme: "Respite"</c:v>
                </c:pt>
                <c:pt idx="8">
                  <c:v>Total number of responses including theme: "Specific Service Not Available, Delayed, or Denied"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2-46E7-8EED-20AEBE575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518895"/>
        <c:axId val="1135196943"/>
      </c:barChart>
      <c:catAx>
        <c:axId val="165651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6943"/>
        <c:crosses val="autoZero"/>
        <c:auto val="1"/>
        <c:lblAlgn val="ctr"/>
        <c:lblOffset val="100"/>
        <c:noMultiLvlLbl val="0"/>
      </c:catAx>
      <c:valAx>
        <c:axId val="1135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are the gaps in the program? (Response theme: "Case Manager")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Responses including sub-theme: "Misc"</c:v>
                </c:pt>
                <c:pt idx="1">
                  <c:v>Responses including sub-theme: "Worker Turnover"</c:v>
                </c:pt>
                <c:pt idx="2">
                  <c:v>Responses including sub-theme: "Worker Knowledge"</c:v>
                </c:pt>
                <c:pt idx="3">
                  <c:v>Responses including sub-theme: "Communications Slow/Lack of"</c:v>
                </c:pt>
                <c:pt idx="5">
                  <c:v>Total number of responses including theme: "Case Managers"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8-4A2E-8BBB-FC9726683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6518895"/>
        <c:axId val="1135196943"/>
      </c:barChart>
      <c:catAx>
        <c:axId val="165651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196943"/>
        <c:crosses val="autoZero"/>
        <c:auto val="1"/>
        <c:lblAlgn val="ctr"/>
        <c:lblOffset val="100"/>
        <c:noMultiLvlLbl val="0"/>
      </c:catAx>
      <c:valAx>
        <c:axId val="1135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51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am provided with useful feedback, information, and resources in relation to my child's needs.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'q2'!$A$20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'q2'!$B$19:$E$19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(146)</c:v>
                </c:pt>
              </c:strCache>
            </c:strRef>
          </c:cat>
          <c:val>
            <c:numRef>
              <c:f>'q2'!$B$20:$E$20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8-4B0E-8E20-C0D781ECE11A}"/>
            </c:ext>
          </c:extLst>
        </c:ser>
        <c:ser>
          <c:idx val="1"/>
          <c:order val="1"/>
          <c:tx>
            <c:strRef>
              <c:f>'q2'!$A$21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'q2'!$B$19:$E$19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(146)</c:v>
                </c:pt>
              </c:strCache>
            </c:strRef>
          </c:cat>
          <c:val>
            <c:numRef>
              <c:f>'q2'!$B$21:$E$21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8-4B0E-8E20-C0D781ECE11A}"/>
            </c:ext>
          </c:extLst>
        </c:ser>
        <c:ser>
          <c:idx val="2"/>
          <c:order val="2"/>
          <c:tx>
            <c:strRef>
              <c:f>'q2'!$A$22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'q2'!$B$19:$E$19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(146)</c:v>
                </c:pt>
              </c:strCache>
            </c:strRef>
          </c:cat>
          <c:val>
            <c:numRef>
              <c:f>'q2'!$B$22:$E$22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22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48-4B0E-8E20-C0D781ECE11A}"/>
            </c:ext>
          </c:extLst>
        </c:ser>
        <c:ser>
          <c:idx val="3"/>
          <c:order val="3"/>
          <c:tx>
            <c:strRef>
              <c:f>'q2'!$A$23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'q2'!$B$19:$E$19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(146)</c:v>
                </c:pt>
              </c:strCache>
            </c:strRef>
          </c:cat>
          <c:val>
            <c:numRef>
              <c:f>'q2'!$B$23:$E$23</c:f>
              <c:numCache>
                <c:formatCode>General</c:formatCode>
                <c:ptCount val="4"/>
                <c:pt idx="0">
                  <c:v>39</c:v>
                </c:pt>
                <c:pt idx="1">
                  <c:v>37</c:v>
                </c:pt>
                <c:pt idx="2">
                  <c:v>52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48-4B0E-8E20-C0D781ECE11A}"/>
            </c:ext>
          </c:extLst>
        </c:ser>
        <c:ser>
          <c:idx val="4"/>
          <c:order val="4"/>
          <c:tx>
            <c:strRef>
              <c:f>'q2'!$A$24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'q2'!$B$19:$E$19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(146)</c:v>
                </c:pt>
              </c:strCache>
            </c:strRef>
          </c:cat>
          <c:val>
            <c:numRef>
              <c:f>'q2'!$B$24:$E$24</c:f>
              <c:numCache>
                <c:formatCode>General</c:formatCode>
                <c:ptCount val="4"/>
                <c:pt idx="0">
                  <c:v>50</c:v>
                </c:pt>
                <c:pt idx="1">
                  <c:v>36</c:v>
                </c:pt>
                <c:pt idx="2">
                  <c:v>59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48-4B0E-8E20-C0D781ECE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case manager helps me to better understand the abilities and limitations for the programs that we are currently participating.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'q3'!$A$27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'q3'!$B$19:$E$19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'q3'!$B$27:$E$27</c:f>
              <c:numCache>
                <c:formatCode>0.0</c:formatCode>
                <c:ptCount val="4"/>
                <c:pt idx="0">
                  <c:v>4.3739130434782609</c:v>
                </c:pt>
                <c:pt idx="1">
                  <c:v>4.1011235955056176</c:v>
                </c:pt>
                <c:pt idx="2">
                  <c:v>4.0839160839160842</c:v>
                </c:pt>
                <c:pt idx="3">
                  <c:v>4.0896551724137931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3-4F5B-B118-530FD5592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case manager helps me to better understand the abilities and limitations for the programs that we are currently participating.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'q3'!$A$20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'q3'!$B$19:$E$19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'q3'!$B$20:$E$20</c:f>
              <c:numCache>
                <c:formatCode>General</c:formatCode>
                <c:ptCount val="4"/>
                <c:pt idx="1">
                  <c:v>3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9-4456-BF46-3DCFE14FF872}"/>
            </c:ext>
          </c:extLst>
        </c:ser>
        <c:ser>
          <c:idx val="1"/>
          <c:order val="1"/>
          <c:tx>
            <c:strRef>
              <c:f>'q3'!$A$21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'q3'!$B$19:$E$19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'q3'!$B$21:$E$21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9-4456-BF46-3DCFE14FF872}"/>
            </c:ext>
          </c:extLst>
        </c:ser>
        <c:ser>
          <c:idx val="2"/>
          <c:order val="2"/>
          <c:tx>
            <c:strRef>
              <c:f>'q3'!$A$22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'q3'!$B$19:$E$19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'q3'!$B$22:$E$22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E9-4456-BF46-3DCFE14FF872}"/>
            </c:ext>
          </c:extLst>
        </c:ser>
        <c:ser>
          <c:idx val="3"/>
          <c:order val="3"/>
          <c:tx>
            <c:strRef>
              <c:f>'q3'!$A$23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'q3'!$B$19:$E$19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'q3'!$B$23:$E$23</c:f>
              <c:numCache>
                <c:formatCode>General</c:formatCode>
                <c:ptCount val="4"/>
                <c:pt idx="0">
                  <c:v>38</c:v>
                </c:pt>
                <c:pt idx="1">
                  <c:v>34</c:v>
                </c:pt>
                <c:pt idx="2">
                  <c:v>43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E9-4456-BF46-3DCFE14FF872}"/>
            </c:ext>
          </c:extLst>
        </c:ser>
        <c:ser>
          <c:idx val="4"/>
          <c:order val="4"/>
          <c:tx>
            <c:strRef>
              <c:f>'q3'!$A$24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'q3'!$B$19:$E$19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'q3'!$B$24:$E$24</c:f>
              <c:numCache>
                <c:formatCode>General</c:formatCode>
                <c:ptCount val="4"/>
                <c:pt idx="0">
                  <c:v>63</c:v>
                </c:pt>
                <c:pt idx="1">
                  <c:v>37</c:v>
                </c:pt>
                <c:pt idx="2">
                  <c:v>66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9-4456-BF46-3DCFE14FF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requests, questions, and concerns are responded to in a timely manner.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'q4'!$A$27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'q4'!$B$19:$E$19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(145)</c:v>
                </c:pt>
              </c:strCache>
            </c:strRef>
          </c:cat>
          <c:val>
            <c:numRef>
              <c:f>'q4'!$B$27:$E$27</c:f>
              <c:numCache>
                <c:formatCode>0.0</c:formatCode>
                <c:ptCount val="4"/>
                <c:pt idx="0">
                  <c:v>4.4347826086956523</c:v>
                </c:pt>
                <c:pt idx="1">
                  <c:v>4.1797752808988768</c:v>
                </c:pt>
                <c:pt idx="2">
                  <c:v>4.267605633802817</c:v>
                </c:pt>
                <c:pt idx="3">
                  <c:v>4.2551724137931037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4-4DE7-8B28-641A00D7F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requests, questions, and concerns are responded to in a timely manner.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[all response categories, 2016 through 2019]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'q4'!$A$20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'q4'!$B$19:$E$19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(145)</c:v>
                </c:pt>
              </c:strCache>
            </c:strRef>
          </c:cat>
          <c:val>
            <c:numRef>
              <c:f>'q4'!$B$20:$E$20</c:f>
              <c:numCache>
                <c:formatCode>General</c:formatCode>
                <c:ptCount val="4"/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E-4598-A2D7-ADEA3A68BBC3}"/>
            </c:ext>
          </c:extLst>
        </c:ser>
        <c:ser>
          <c:idx val="1"/>
          <c:order val="1"/>
          <c:tx>
            <c:strRef>
              <c:f>'q4'!$A$21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'q4'!$B$19:$E$19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(145)</c:v>
                </c:pt>
              </c:strCache>
            </c:strRef>
          </c:cat>
          <c:val>
            <c:numRef>
              <c:f>'q4'!$B$21:$E$21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E-4598-A2D7-ADEA3A68BBC3}"/>
            </c:ext>
          </c:extLst>
        </c:ser>
        <c:ser>
          <c:idx val="2"/>
          <c:order val="2"/>
          <c:tx>
            <c:strRef>
              <c:f>'q4'!$A$22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'q4'!$B$19:$E$19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(145)</c:v>
                </c:pt>
              </c:strCache>
            </c:strRef>
          </c:cat>
          <c:val>
            <c:numRef>
              <c:f>'q4'!$B$22:$E$22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DE-4598-A2D7-ADEA3A68BBC3}"/>
            </c:ext>
          </c:extLst>
        </c:ser>
        <c:ser>
          <c:idx val="3"/>
          <c:order val="3"/>
          <c:tx>
            <c:strRef>
              <c:f>'q4'!$A$23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'q4'!$B$19:$E$19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(145)</c:v>
                </c:pt>
              </c:strCache>
            </c:strRef>
          </c:cat>
          <c:val>
            <c:numRef>
              <c:f>'q4'!$B$23:$E$23</c:f>
              <c:numCache>
                <c:formatCode>General</c:formatCode>
                <c:ptCount val="4"/>
                <c:pt idx="0">
                  <c:v>38</c:v>
                </c:pt>
                <c:pt idx="1">
                  <c:v>34</c:v>
                </c:pt>
                <c:pt idx="2">
                  <c:v>42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DE-4598-A2D7-ADEA3A68BBC3}"/>
            </c:ext>
          </c:extLst>
        </c:ser>
        <c:ser>
          <c:idx val="4"/>
          <c:order val="4"/>
          <c:tx>
            <c:strRef>
              <c:f>'q4'!$A$24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'q4'!$B$19:$E$19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(142)</c:v>
                </c:pt>
                <c:pt idx="3">
                  <c:v>2019  n = (145)</c:v>
                </c:pt>
              </c:strCache>
            </c:strRef>
          </c:cat>
          <c:val>
            <c:numRef>
              <c:f>'q4'!$B$24:$E$24</c:f>
              <c:numCache>
                <c:formatCode>General</c:formatCode>
                <c:ptCount val="4"/>
                <c:pt idx="0">
                  <c:v>65</c:v>
                </c:pt>
                <c:pt idx="1">
                  <c:v>40</c:v>
                </c:pt>
                <c:pt idx="2">
                  <c:v>76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DE-4598-A2D7-ADEA3A68B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100"/>
        <c:axId val="87804928"/>
        <c:axId val="88853888"/>
      </c:barChart>
      <c:catAx>
        <c:axId val="87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53888"/>
        <c:crosses val="autoZero"/>
        <c:auto val="1"/>
        <c:lblAlgn val="ctr"/>
        <c:lblOffset val="100"/>
        <c:noMultiLvlLbl val="0"/>
      </c:catAx>
      <c:valAx>
        <c:axId val="88853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804928"/>
        <c:crosses val="autoZero"/>
        <c:crossBetween val="between"/>
        <c:majorUnit val="0.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Follow-through to my requests, questions, and concerns are appropriate.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[average response (1=strongly disagree; 5=strongly agree), 2016 to 2019]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'q5'!$A$27</c:f>
              <c:strCache>
                <c:ptCount val="1"/>
                <c:pt idx="0">
                  <c:v>Average Response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'q5'!$B$19:$E$19</c:f>
              <c:strCache>
                <c:ptCount val="4"/>
                <c:pt idx="0">
                  <c:v>2016  n = (115)</c:v>
                </c:pt>
                <c:pt idx="1">
                  <c:v>2017  n = (89)</c:v>
                </c:pt>
                <c:pt idx="2">
                  <c:v>2018  n = (143)</c:v>
                </c:pt>
                <c:pt idx="3">
                  <c:v>2019  n = (145)</c:v>
                </c:pt>
              </c:strCache>
            </c:strRef>
          </c:cat>
          <c:val>
            <c:numRef>
              <c:f>'q5'!$B$27:$E$27</c:f>
              <c:numCache>
                <c:formatCode>0.0</c:formatCode>
                <c:ptCount val="4"/>
                <c:pt idx="0">
                  <c:v>4.3913043478260869</c:v>
                </c:pt>
                <c:pt idx="1">
                  <c:v>4.1348314606741576</c:v>
                </c:pt>
                <c:pt idx="2">
                  <c:v>4.2377622377622375</c:v>
                </c:pt>
                <c:pt idx="3">
                  <c:v>4.2551724137931037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75-4210-9071-C626D2541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52320"/>
        <c:axId val="185708928"/>
      </c:lineChart>
      <c:catAx>
        <c:axId val="1721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708928"/>
        <c:crosses val="autoZero"/>
        <c:auto val="1"/>
        <c:lblAlgn val="ctr"/>
        <c:lblOffset val="100"/>
        <c:noMultiLvlLbl val="0"/>
      </c:catAx>
      <c:valAx>
        <c:axId val="185708928"/>
        <c:scaling>
          <c:orientation val="minMax"/>
          <c:max val="5"/>
          <c:min val="1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215232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E76C0-DB10-46FA-8916-B9F67E5A9C0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E7F8-78BA-4865-B9E5-113078E09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80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8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8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2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56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8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1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2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0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6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6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4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29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5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8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0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DE7F8-78BA-4865-B9E5-113078E093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5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9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4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4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5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7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6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2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0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3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1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0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4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Quality Assurance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the Children’s Long Term Support Waiver and Children’s Community Options Programs through Waukesha County</a:t>
            </a:r>
          </a:p>
        </p:txBody>
      </p:sp>
    </p:spTree>
    <p:extLst>
      <p:ext uri="{BB962C8B-B14F-4D97-AF65-F5344CB8AC3E}">
        <p14:creationId xmlns:p14="http://schemas.microsoft.com/office/powerpoint/2010/main" val="282679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70F4-D62D-484C-AAAA-8FDEEBF1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 </a:t>
            </a:r>
            <a:r>
              <a:rPr lang="en-US" sz="2800" dirty="0"/>
              <a:t>Average Response,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572BC3-9835-43F1-A040-D75462448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673417"/>
              </p:ext>
            </p:extLst>
          </p:nvPr>
        </p:nvGraphicFramePr>
        <p:xfrm>
          <a:off x="1155700" y="2409568"/>
          <a:ext cx="8824913" cy="405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032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1730-67A6-48C3-82A4-B7CD462F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5968" cy="706964"/>
          </a:xfrm>
        </p:spPr>
        <p:txBody>
          <a:bodyPr/>
          <a:lstStyle/>
          <a:p>
            <a:r>
              <a:rPr lang="en-US" dirty="0"/>
              <a:t>Question 3: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1FBFD5-BBF0-4432-A63C-74A05A277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626132"/>
              </p:ext>
            </p:extLst>
          </p:nvPr>
        </p:nvGraphicFramePr>
        <p:xfrm>
          <a:off x="1155700" y="2347784"/>
          <a:ext cx="8824913" cy="417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57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4: </a:t>
            </a:r>
            <a:r>
              <a:rPr lang="en-US" sz="2800" dirty="0"/>
              <a:t>Average Response,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9E1385-845D-4319-A5FA-C546324EE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370111"/>
              </p:ext>
            </p:extLst>
          </p:nvPr>
        </p:nvGraphicFramePr>
        <p:xfrm>
          <a:off x="1155700" y="2434281"/>
          <a:ext cx="8824913" cy="399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12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1730-67A6-48C3-82A4-B7CD462F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5968" cy="706964"/>
          </a:xfrm>
        </p:spPr>
        <p:txBody>
          <a:bodyPr/>
          <a:lstStyle/>
          <a:p>
            <a:r>
              <a:rPr lang="en-US" dirty="0"/>
              <a:t>Question 4: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AC8839-64D9-46E4-8EDF-6076CAA10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42576"/>
              </p:ext>
            </p:extLst>
          </p:nvPr>
        </p:nvGraphicFramePr>
        <p:xfrm>
          <a:off x="1155700" y="2409568"/>
          <a:ext cx="8824913" cy="396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57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 5: </a:t>
            </a:r>
            <a:r>
              <a:rPr lang="en-US" sz="3100" dirty="0"/>
              <a:t>Average Response, by year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6DADC9-B729-474F-97F9-B400B2006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643983"/>
              </p:ext>
            </p:extLst>
          </p:nvPr>
        </p:nvGraphicFramePr>
        <p:xfrm>
          <a:off x="1155700" y="2471351"/>
          <a:ext cx="8824913" cy="374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3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2BBA-2970-42C6-8E09-25D09FDF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22716" cy="706964"/>
          </a:xfrm>
        </p:spPr>
        <p:txBody>
          <a:bodyPr/>
          <a:lstStyle/>
          <a:p>
            <a:r>
              <a:rPr lang="en-US" dirty="0"/>
              <a:t>Question 5: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C0C9E5-33EE-4EF4-90B9-906BC7EA6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39979"/>
              </p:ext>
            </p:extLst>
          </p:nvPr>
        </p:nvGraphicFramePr>
        <p:xfrm>
          <a:off x="1155700" y="2421923"/>
          <a:ext cx="8824913" cy="415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86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6: </a:t>
            </a:r>
            <a:r>
              <a:rPr lang="en-US" sz="2800" dirty="0"/>
              <a:t>Average Response, by year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B7CA91-4358-44D6-9C8F-6A99057D2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5174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36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86D0-4155-47A8-9DF3-B0E2F47E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96211" cy="706964"/>
          </a:xfrm>
        </p:spPr>
        <p:txBody>
          <a:bodyPr/>
          <a:lstStyle/>
          <a:p>
            <a:r>
              <a:rPr lang="en-US" dirty="0"/>
              <a:t>Question 6: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6D51D5-4595-4B8E-A8AA-550395192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17431"/>
              </p:ext>
            </p:extLst>
          </p:nvPr>
        </p:nvGraphicFramePr>
        <p:xfrm>
          <a:off x="1155700" y="2384854"/>
          <a:ext cx="8824913" cy="413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652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7: </a:t>
            </a:r>
            <a:r>
              <a:rPr lang="en-US" sz="2800" dirty="0"/>
              <a:t>Average Response, by year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C69B4A-81F4-4B2C-AB73-3E175A4A1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1085"/>
              </p:ext>
            </p:extLst>
          </p:nvPr>
        </p:nvGraphicFramePr>
        <p:xfrm>
          <a:off x="1155700" y="2471351"/>
          <a:ext cx="8824913" cy="396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11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7: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30F859-708A-48F5-80D6-40BF1027A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383846"/>
              </p:ext>
            </p:extLst>
          </p:nvPr>
        </p:nvGraphicFramePr>
        <p:xfrm>
          <a:off x="1155700" y="2310713"/>
          <a:ext cx="8824913" cy="423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Analytics – who we are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19729" y="2738920"/>
            <a:ext cx="9544422" cy="189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5308" y="4638262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Jennifer </a:t>
            </a:r>
            <a:r>
              <a:rPr lang="en-US" sz="1000" dirty="0" err="1"/>
              <a:t>Cera</a:t>
            </a:r>
            <a:r>
              <a:rPr lang="en-US" sz="1000" dirty="0"/>
              <a:t>, CSW</a:t>
            </a:r>
          </a:p>
          <a:p>
            <a:pPr algn="ctr"/>
            <a:r>
              <a:rPr lang="en-US" sz="1000" dirty="0"/>
              <a:t>President/Project 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3100" y="4644888"/>
            <a:ext cx="137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Joseph </a:t>
            </a:r>
            <a:r>
              <a:rPr lang="en-US" sz="1000" dirty="0" err="1"/>
              <a:t>Cera</a:t>
            </a:r>
            <a:r>
              <a:rPr lang="en-US" sz="1000" dirty="0"/>
              <a:t>, Ph.D.</a:t>
            </a:r>
          </a:p>
          <a:p>
            <a:pPr algn="ctr"/>
            <a:r>
              <a:rPr lang="en-US" sz="1000" dirty="0"/>
              <a:t>Research Director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9409" y="463826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/>
              <a:t>Atiera</a:t>
            </a:r>
            <a:r>
              <a:rPr lang="en-US" sz="1000" dirty="0"/>
              <a:t> Coleman, Ph.D.</a:t>
            </a:r>
          </a:p>
          <a:p>
            <a:pPr algn="ctr"/>
            <a:r>
              <a:rPr lang="en-US" sz="1000" dirty="0"/>
              <a:t>Researcher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7913" y="4638261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Kimberly Rice, Ph.D.</a:t>
            </a:r>
          </a:p>
          <a:p>
            <a:pPr algn="ctr"/>
            <a:r>
              <a:rPr lang="en-US" sz="1000" dirty="0"/>
              <a:t>Researcher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6123" y="4638262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Clayton Clouse, Ph.D.</a:t>
            </a:r>
          </a:p>
          <a:p>
            <a:pPr algn="ctr"/>
            <a:r>
              <a:rPr lang="en-US" sz="1000" dirty="0"/>
              <a:t>Researcher</a:t>
            </a:r>
          </a:p>
        </p:txBody>
      </p:sp>
    </p:spTree>
    <p:extLst>
      <p:ext uri="{BB962C8B-B14F-4D97-AF65-F5344CB8AC3E}">
        <p14:creationId xmlns:p14="http://schemas.microsoft.com/office/powerpoint/2010/main" val="212317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8: </a:t>
            </a:r>
            <a:r>
              <a:rPr lang="en-US" sz="2800" dirty="0"/>
              <a:t>Average Response, by year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F1892B-F2CF-4BDB-A7F5-AEC9B7FF1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229422"/>
              </p:ext>
            </p:extLst>
          </p:nvPr>
        </p:nvGraphicFramePr>
        <p:xfrm>
          <a:off x="1155700" y="2298357"/>
          <a:ext cx="8824913" cy="427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89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8: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F4BA9C-83B3-4554-B02C-2399D523F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10734"/>
              </p:ext>
            </p:extLst>
          </p:nvPr>
        </p:nvGraphicFramePr>
        <p:xfrm>
          <a:off x="1155700" y="2335427"/>
          <a:ext cx="8824913" cy="41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9: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FFE8B4-647F-4962-AFCB-09A2142B5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92172"/>
              </p:ext>
            </p:extLst>
          </p:nvPr>
        </p:nvGraphicFramePr>
        <p:xfrm>
          <a:off x="1155700" y="2372497"/>
          <a:ext cx="8824913" cy="41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9: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980BF0-8744-4159-9DB9-0DCF2CBA6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161815"/>
              </p:ext>
            </p:extLst>
          </p:nvPr>
        </p:nvGraphicFramePr>
        <p:xfrm>
          <a:off x="1155700" y="2471351"/>
          <a:ext cx="8824913" cy="392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10: </a:t>
            </a:r>
            <a:r>
              <a:rPr lang="en-US" sz="2800" dirty="0"/>
              <a:t>Average Response, by year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45A6BA-D3EC-4284-A88F-3E55FA863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40726"/>
              </p:ext>
            </p:extLst>
          </p:nvPr>
        </p:nvGraphicFramePr>
        <p:xfrm>
          <a:off x="1155700" y="2446637"/>
          <a:ext cx="8824913" cy="390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4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10: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A60B75-9366-4599-8A76-25D079CF0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211340"/>
              </p:ext>
            </p:extLst>
          </p:nvPr>
        </p:nvGraphicFramePr>
        <p:xfrm>
          <a:off x="1155700" y="2446637"/>
          <a:ext cx="8824913" cy="410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/>
              <a:t>Question 11a: </a:t>
            </a:r>
            <a:r>
              <a:rPr lang="en-US" sz="2800"/>
              <a:t>Average Response, by year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72CF909-FBA3-41E2-8C36-E501AE415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069934"/>
              </p:ext>
            </p:extLst>
          </p:nvPr>
        </p:nvGraphicFramePr>
        <p:xfrm>
          <a:off x="1155700" y="2421923"/>
          <a:ext cx="8824913" cy="405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6290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11a: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BD60DB-C006-4D7C-B147-EF6499796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409960"/>
              </p:ext>
            </p:extLst>
          </p:nvPr>
        </p:nvGraphicFramePr>
        <p:xfrm>
          <a:off x="1155700" y="2471351"/>
          <a:ext cx="8824913" cy="41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466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11b: </a:t>
            </a:r>
            <a:r>
              <a:rPr lang="en-US" sz="2800" dirty="0"/>
              <a:t>Average Response, by year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E89A72-6FF7-478D-938E-31E50D8CF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93574"/>
              </p:ext>
            </p:extLst>
          </p:nvPr>
        </p:nvGraphicFramePr>
        <p:xfrm>
          <a:off x="1155700" y="2446637"/>
          <a:ext cx="8824913" cy="404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11b: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45E5C1-64C1-4687-BF8D-9D903D7C9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80781"/>
              </p:ext>
            </p:extLst>
          </p:nvPr>
        </p:nvGraphicFramePr>
        <p:xfrm>
          <a:off x="1155700" y="2434281"/>
          <a:ext cx="8824913" cy="407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Analytics – 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help organizations figure out what data they need to better understand the needs of those they serve</a:t>
            </a:r>
          </a:p>
          <a:p>
            <a:pPr lvl="1"/>
            <a:endParaRPr lang="en-US" sz="2000" dirty="0"/>
          </a:p>
          <a:p>
            <a:r>
              <a:rPr lang="en-US" sz="2000" dirty="0"/>
              <a:t>We help organizations who know what data they need but don’t have it, get it, and use it</a:t>
            </a:r>
          </a:p>
          <a:p>
            <a:endParaRPr lang="en-US" sz="2000" dirty="0"/>
          </a:p>
          <a:p>
            <a:r>
              <a:rPr lang="en-US" sz="2000" dirty="0"/>
              <a:t>We help organizations who have data but don’t know what to do with it make the most out of it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3178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67D-AAAC-4C51-82D0-74F31DB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2959" cy="706964"/>
          </a:xfrm>
        </p:spPr>
        <p:txBody>
          <a:bodyPr/>
          <a:lstStyle/>
          <a:p>
            <a:r>
              <a:rPr lang="en-US" dirty="0"/>
              <a:t>Question 11 </a:t>
            </a:r>
            <a:r>
              <a:rPr lang="en-US" dirty="0" err="1"/>
              <a:t>a&amp;b</a:t>
            </a:r>
            <a:r>
              <a:rPr lang="en-US" dirty="0"/>
              <a:t>: the complete picture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B20C78-E7D1-4E09-816D-EA3C65193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161777"/>
              </p:ext>
            </p:extLst>
          </p:nvPr>
        </p:nvGraphicFramePr>
        <p:xfrm>
          <a:off x="1155700" y="2384853"/>
          <a:ext cx="8824913" cy="418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907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12: </a:t>
            </a:r>
            <a:r>
              <a:rPr lang="en-US" sz="2800" dirty="0"/>
              <a:t>Average Response, by year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CD747-02CE-4A77-8DED-8500869A9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455311"/>
              </p:ext>
            </p:extLst>
          </p:nvPr>
        </p:nvGraphicFramePr>
        <p:xfrm>
          <a:off x="1155700" y="2421923"/>
          <a:ext cx="8824913" cy="405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899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A835-2DE8-4204-9CB5-57CBF588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1255" cy="706964"/>
          </a:xfrm>
        </p:spPr>
        <p:txBody>
          <a:bodyPr/>
          <a:lstStyle/>
          <a:p>
            <a:r>
              <a:rPr lang="en-US" dirty="0"/>
              <a:t>Question 12: </a:t>
            </a:r>
            <a:r>
              <a:rPr lang="en-US" sz="2800" dirty="0"/>
              <a:t>Response Distributions,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2BC5FB-E8CE-4D7A-A65F-243A67780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53539"/>
              </p:ext>
            </p:extLst>
          </p:nvPr>
        </p:nvGraphicFramePr>
        <p:xfrm>
          <a:off x="1155700" y="2434281"/>
          <a:ext cx="8824913" cy="404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760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Children, by Age Group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5FA957-533E-40B5-8D56-5CE150F97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220219"/>
              </p:ext>
            </p:extLst>
          </p:nvPr>
        </p:nvGraphicFramePr>
        <p:xfrm>
          <a:off x="1091454" y="2347784"/>
          <a:ext cx="8824913" cy="421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345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D2C7-B179-4565-9045-C5E634A2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12365" cy="706964"/>
          </a:xfrm>
        </p:spPr>
        <p:txBody>
          <a:bodyPr/>
          <a:lstStyle/>
          <a:p>
            <a:r>
              <a:rPr lang="en-US" dirty="0"/>
              <a:t>Average responses by Child Age 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B6A1E-5CF3-4F79-BD5A-0571E2AF3A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335428"/>
          <a:ext cx="8824913" cy="44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955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Comments</a:t>
            </a:r>
            <a:br>
              <a:rPr lang="en-US" dirty="0"/>
            </a:br>
            <a:r>
              <a:rPr lang="en-US" sz="2200" dirty="0"/>
              <a:t>Question 1: What type of advice would you offer to families or parents of children with special needs that are new to the program?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C60CFE-2A2E-4F72-957E-BB4CFDA7F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359706"/>
              </p:ext>
            </p:extLst>
          </p:nvPr>
        </p:nvGraphicFramePr>
        <p:xfrm>
          <a:off x="790832" y="2360140"/>
          <a:ext cx="10243752" cy="43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3236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Comments</a:t>
            </a:r>
            <a:br>
              <a:rPr lang="en-US" dirty="0"/>
            </a:br>
            <a:r>
              <a:rPr lang="en-US" sz="2200" dirty="0"/>
              <a:t>Question 2: </a:t>
            </a:r>
            <a:r>
              <a:rPr lang="en-US" sz="2000" dirty="0"/>
              <a:t>What services or support were most helpful to your family?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7490B6-373E-43AC-B207-DA0DD2C59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29638"/>
              </p:ext>
            </p:extLst>
          </p:nvPr>
        </p:nvGraphicFramePr>
        <p:xfrm>
          <a:off x="531341" y="2162431"/>
          <a:ext cx="10602097" cy="469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884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Comments</a:t>
            </a:r>
            <a:br>
              <a:rPr lang="en-US" dirty="0"/>
            </a:br>
            <a:r>
              <a:rPr lang="en-US" sz="2200" dirty="0"/>
              <a:t>Question 3: Where are the gaps in the program?</a:t>
            </a:r>
            <a:endParaRPr lang="en-US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1139E8-9205-4BDD-AC38-7B0476CB5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86073"/>
              </p:ext>
            </p:extLst>
          </p:nvPr>
        </p:nvGraphicFramePr>
        <p:xfrm>
          <a:off x="457200" y="2372497"/>
          <a:ext cx="11306432" cy="422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1890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Comments</a:t>
            </a:r>
            <a:br>
              <a:rPr lang="en-US" dirty="0"/>
            </a:br>
            <a:r>
              <a:rPr lang="en-US" sz="2200" dirty="0"/>
              <a:t>Question 3: Where are the gaps in the program?</a:t>
            </a: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D4AFC4-ED8D-4493-B21E-C0FEF612A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95229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180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Comments</a:t>
            </a:r>
            <a:br>
              <a:rPr lang="en-US" dirty="0"/>
            </a:br>
            <a:r>
              <a:rPr lang="en-US" sz="2200" dirty="0"/>
              <a:t>Question 3: Where are the gaps in the program?</a:t>
            </a: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AD6E10-BFF3-42DF-8603-F1FD648FF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298529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589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survey was sent to </a:t>
            </a:r>
            <a:r>
              <a:rPr lang="en-US" sz="3600" dirty="0"/>
              <a:t>859</a:t>
            </a:r>
            <a:r>
              <a:rPr lang="en-US" dirty="0"/>
              <a:t> families who received services from the Children with Special Needs (CSN) unit in 2019.  </a:t>
            </a:r>
          </a:p>
          <a:p>
            <a:r>
              <a:rPr lang="en-US" dirty="0"/>
              <a:t>We received </a:t>
            </a:r>
            <a:r>
              <a:rPr lang="en-US" sz="3600" dirty="0"/>
              <a:t>147</a:t>
            </a:r>
            <a:r>
              <a:rPr lang="en-US" dirty="0"/>
              <a:t> total responses.</a:t>
            </a:r>
          </a:p>
          <a:p>
            <a:r>
              <a:rPr lang="en-US" dirty="0"/>
              <a:t>That is a </a:t>
            </a:r>
            <a:r>
              <a:rPr lang="en-US" sz="3600" dirty="0"/>
              <a:t>17%</a:t>
            </a:r>
            <a:r>
              <a:rPr lang="en-US" dirty="0"/>
              <a:t> return.  Industry standard return on a mailed, paper survey is 10%.  Last year our return percentage was 18%.</a:t>
            </a:r>
          </a:p>
        </p:txBody>
      </p:sp>
    </p:spTree>
    <p:extLst>
      <p:ext uri="{BB962C8B-B14F-4D97-AF65-F5344CB8AC3E}">
        <p14:creationId xmlns:p14="http://schemas.microsoft.com/office/powerpoint/2010/main" val="2123178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91135A-E1C1-49A6-A929-AC667BC7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BA15B9-408E-44C3-A6CF-6F1C0079D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2633" y="4997144"/>
            <a:ext cx="4824413" cy="887188"/>
          </a:xfrm>
          <a:prstGeom prst="rect">
            <a:avLst/>
          </a:prstGeom>
        </p:spPr>
      </p:pic>
      <p:pic>
        <p:nvPicPr>
          <p:cNvPr id="7" name="Content Placeholder 6" descr="See the source image">
            <a:extLst>
              <a:ext uri="{FF2B5EF4-FFF2-40B4-BE49-F238E27FC236}">
                <a16:creationId xmlns:a16="http://schemas.microsoft.com/office/drawing/2014/main" id="{FAE426C2-3C84-4D33-9F74-0693A0293E0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603500"/>
            <a:ext cx="3416300" cy="34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26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CSN Consumer Quality Assurance survey is sent annually to the parents/guardians of every child who received services from the CSN unit within that calendar year</a:t>
            </a:r>
          </a:p>
          <a:p>
            <a:pPr lvl="1"/>
            <a:r>
              <a:rPr lang="en-US" dirty="0"/>
              <a:t>Households that received services for &gt;1 child receive one survey for each child.</a:t>
            </a:r>
          </a:p>
          <a:p>
            <a:pPr lvl="1"/>
            <a:r>
              <a:rPr lang="en-US" dirty="0"/>
              <a:t>We continued to collect surveys from October 1</a:t>
            </a:r>
            <a:r>
              <a:rPr lang="en-US" baseline="30000" dirty="0"/>
              <a:t>st</a:t>
            </a:r>
            <a:r>
              <a:rPr lang="en-US" dirty="0"/>
              <a:t> through March 31</a:t>
            </a:r>
            <a:r>
              <a:rPr lang="en-US" baseline="30000" dirty="0"/>
              <a:t>st</a:t>
            </a:r>
            <a:r>
              <a:rPr lang="en-US" dirty="0"/>
              <a:t>, 2019.</a:t>
            </a:r>
          </a:p>
          <a:p>
            <a:r>
              <a:rPr lang="en-US" dirty="0"/>
              <a:t>Included with the survey was a letter on County letterhead that explained the purpose of the survey and our desire to have families participate as well as a postage paid return envelope that indicated it would be returned to a general mailbox “CSN Survey”</a:t>
            </a:r>
          </a:p>
          <a:p>
            <a:r>
              <a:rPr lang="en-US" dirty="0"/>
              <a:t>On the outside envelope we included a red sticker that stated “Information Requested”.</a:t>
            </a:r>
          </a:p>
          <a:p>
            <a:r>
              <a:rPr lang="en-US" dirty="0"/>
              <a:t>The survey has remained mostly the same over the years so comparisons can be made, but there were a few changes this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0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70F5-0151-452D-958C-E8603B77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</a:t>
            </a:r>
            <a:r>
              <a:rPr lang="en-US" sz="2800" dirty="0"/>
              <a:t>Average Response, by year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5298958-4846-48CC-A24A-9A9F5717D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20528"/>
              </p:ext>
            </p:extLst>
          </p:nvPr>
        </p:nvGraphicFramePr>
        <p:xfrm>
          <a:off x="1155700" y="2384853"/>
          <a:ext cx="8824913" cy="402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1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75724" cy="706964"/>
          </a:xfrm>
        </p:spPr>
        <p:txBody>
          <a:bodyPr/>
          <a:lstStyle/>
          <a:p>
            <a:r>
              <a:rPr lang="en-US" dirty="0"/>
              <a:t>Question 1: </a:t>
            </a:r>
            <a:r>
              <a:rPr lang="en-US" sz="2800" dirty="0"/>
              <a:t>Response Distributions, by year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33BE27-CAF3-4ABE-A1F2-DCE9824CC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984130"/>
              </p:ext>
            </p:extLst>
          </p:nvPr>
        </p:nvGraphicFramePr>
        <p:xfrm>
          <a:off x="1154954" y="2372497"/>
          <a:ext cx="8824913" cy="402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267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6535-D1EF-4744-9C40-7754103C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</a:t>
            </a:r>
            <a:r>
              <a:rPr lang="en-US" sz="2800" dirty="0"/>
              <a:t>Average Response, by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8850D8-9C6C-4D45-A817-FD43EB9FC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530037"/>
              </p:ext>
            </p:extLst>
          </p:nvPr>
        </p:nvGraphicFramePr>
        <p:xfrm>
          <a:off x="1155700" y="2434281"/>
          <a:ext cx="8824913" cy="407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69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9E50-6DE7-43E3-8ECC-68FE27E2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22716" cy="706964"/>
          </a:xfrm>
        </p:spPr>
        <p:txBody>
          <a:bodyPr/>
          <a:lstStyle/>
          <a:p>
            <a:r>
              <a:rPr lang="en-US" dirty="0"/>
              <a:t>Question 2: </a:t>
            </a:r>
            <a:r>
              <a:rPr lang="en-US" sz="2800" dirty="0"/>
              <a:t>Response Distributions, by year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C1567C-03C6-46D6-BE19-4FD486E5A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725842"/>
              </p:ext>
            </p:extLst>
          </p:nvPr>
        </p:nvGraphicFramePr>
        <p:xfrm>
          <a:off x="1155700" y="2347784"/>
          <a:ext cx="8824913" cy="405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529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24725</TotalTime>
  <Words>1479</Words>
  <Application>Microsoft Office PowerPoint</Application>
  <PresentationFormat>Widescreen</PresentationFormat>
  <Paragraphs>186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Ion Boardroom</vt:lpstr>
      <vt:lpstr>2019 Quality Assurance Survey</vt:lpstr>
      <vt:lpstr>Neighborhood Analytics – who we are</vt:lpstr>
      <vt:lpstr>Neighborhood Analytics – what we do</vt:lpstr>
      <vt:lpstr>Overview</vt:lpstr>
      <vt:lpstr>Methodology</vt:lpstr>
      <vt:lpstr>Question 1: Average Response, by year</vt:lpstr>
      <vt:lpstr>Question 1: Response Distributions, by year</vt:lpstr>
      <vt:lpstr>Question 2: Average Response, by year</vt:lpstr>
      <vt:lpstr>Question 2: Response Distributions, by year</vt:lpstr>
      <vt:lpstr>Question 3: Average Response, by year</vt:lpstr>
      <vt:lpstr>Question 3: Response Distributions, by year</vt:lpstr>
      <vt:lpstr>Question 4: Average Response, by year</vt:lpstr>
      <vt:lpstr>Question 4: Response Distributions, by year</vt:lpstr>
      <vt:lpstr>Question 5: Average Response, by year</vt:lpstr>
      <vt:lpstr>Question 5: Response Distributions, by year</vt:lpstr>
      <vt:lpstr>Question 6: Average Response, by year</vt:lpstr>
      <vt:lpstr>Question 6: Response Distributions, by year</vt:lpstr>
      <vt:lpstr>Question 7: Average Response, by year</vt:lpstr>
      <vt:lpstr>Question 7: Response Distributions, by year</vt:lpstr>
      <vt:lpstr>Question 8: Average Response, by year</vt:lpstr>
      <vt:lpstr>Question 8: Response Distributions, by year</vt:lpstr>
      <vt:lpstr>Question 9: Response Distributions, by year</vt:lpstr>
      <vt:lpstr>Question 9: Response Distributions, by year</vt:lpstr>
      <vt:lpstr>Question 10: Average Response, by year</vt:lpstr>
      <vt:lpstr>Question 10: Response Distributions, by year</vt:lpstr>
      <vt:lpstr>Question 11a: Average Response, by year</vt:lpstr>
      <vt:lpstr>Question 11a: Response Distributions, by year</vt:lpstr>
      <vt:lpstr>Question 11b: Average Response, by year</vt:lpstr>
      <vt:lpstr>Question 11b: Response Distributions, by year</vt:lpstr>
      <vt:lpstr>Question 11 a&amp;b: the complete picture</vt:lpstr>
      <vt:lpstr>Question 12: Average Response, by year</vt:lpstr>
      <vt:lpstr>Question 12: Response Distributions, by year</vt:lpstr>
      <vt:lpstr>Respondent Children, by Age Group</vt:lpstr>
      <vt:lpstr>Average responses by Child Age Group</vt:lpstr>
      <vt:lpstr>General Comments Question 1: What type of advice would you offer to families or parents of children with special needs that are new to the program?</vt:lpstr>
      <vt:lpstr>General Comments Question 2: What services or support were most helpful to your family? </vt:lpstr>
      <vt:lpstr>General Comments Question 3: Where are the gaps in the program?</vt:lpstr>
      <vt:lpstr>General Comments Question 3: Where are the gaps in the program?</vt:lpstr>
      <vt:lpstr>General Comments Question 3: Where are the gaps in the program?</vt:lpstr>
      <vt:lpstr>Questions?</vt:lpstr>
    </vt:vector>
  </TitlesOfParts>
  <Company>Waukesha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Quality Assurance Survey</dc:title>
  <dc:creator>Cera, Jennifer</dc:creator>
  <cp:lastModifiedBy>Erin Zellmer</cp:lastModifiedBy>
  <cp:revision>109</cp:revision>
  <dcterms:created xsi:type="dcterms:W3CDTF">2017-05-16T20:53:28Z</dcterms:created>
  <dcterms:modified xsi:type="dcterms:W3CDTF">2020-07-13T17:44:53Z</dcterms:modified>
</cp:coreProperties>
</file>